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customXml/itemProps1.xml" ContentType="application/vnd.openxmlformats-officedocument.customXmlProperti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Default Extension="jpeg" ContentType="image/jpeg"/>
  <Default Extension="emf" ContentType="image/x-emf"/>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Default Extension="wdp" ContentType="image/vnd.ms-photo"/>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Default Extension="gif" ContentType="image/gif"/>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Default Extension="jpg" ContentType="image/jpe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1" r:id="rId1"/>
  </p:sldMasterIdLst>
  <p:notesMasterIdLst>
    <p:notesMasterId r:id="rId71"/>
  </p:notesMasterIdLst>
  <p:handoutMasterIdLst>
    <p:handoutMasterId r:id="rId72"/>
  </p:handoutMasterIdLst>
  <p:sldIdLst>
    <p:sldId id="585" r:id="rId2"/>
    <p:sldId id="591" r:id="rId3"/>
    <p:sldId id="645" r:id="rId4"/>
    <p:sldId id="650" r:id="rId5"/>
    <p:sldId id="652" r:id="rId6"/>
    <p:sldId id="603" r:id="rId7"/>
    <p:sldId id="647" r:id="rId8"/>
    <p:sldId id="646" r:id="rId9"/>
    <p:sldId id="605" r:id="rId10"/>
    <p:sldId id="684" r:id="rId11"/>
    <p:sldId id="662" r:id="rId12"/>
    <p:sldId id="704" r:id="rId13"/>
    <p:sldId id="607" r:id="rId14"/>
    <p:sldId id="661" r:id="rId15"/>
    <p:sldId id="687" r:id="rId16"/>
    <p:sldId id="611" r:id="rId17"/>
    <p:sldId id="612" r:id="rId18"/>
    <p:sldId id="613" r:id="rId19"/>
    <p:sldId id="614" r:id="rId20"/>
    <p:sldId id="615" r:id="rId21"/>
    <p:sldId id="616" r:id="rId22"/>
    <p:sldId id="617" r:id="rId23"/>
    <p:sldId id="618" r:id="rId24"/>
    <p:sldId id="678" r:id="rId25"/>
    <p:sldId id="700" r:id="rId26"/>
    <p:sldId id="698" r:id="rId27"/>
    <p:sldId id="699" r:id="rId28"/>
    <p:sldId id="682" r:id="rId29"/>
    <p:sldId id="717" r:id="rId30"/>
    <p:sldId id="677" r:id="rId31"/>
    <p:sldId id="693" r:id="rId32"/>
    <p:sldId id="694" r:id="rId33"/>
    <p:sldId id="718" r:id="rId34"/>
    <p:sldId id="705" r:id="rId35"/>
    <p:sldId id="622" r:id="rId36"/>
    <p:sldId id="623" r:id="rId37"/>
    <p:sldId id="695" r:id="rId38"/>
    <p:sldId id="669" r:id="rId39"/>
    <p:sldId id="679" r:id="rId40"/>
    <p:sldId id="680" r:id="rId41"/>
    <p:sldId id="681" r:id="rId42"/>
    <p:sldId id="625" r:id="rId43"/>
    <p:sldId id="709" r:id="rId44"/>
    <p:sldId id="710" r:id="rId45"/>
    <p:sldId id="711" r:id="rId46"/>
    <p:sldId id="712" r:id="rId47"/>
    <p:sldId id="713" r:id="rId48"/>
    <p:sldId id="714" r:id="rId49"/>
    <p:sldId id="706" r:id="rId50"/>
    <p:sldId id="715" r:id="rId51"/>
    <p:sldId id="716" r:id="rId52"/>
    <p:sldId id="670" r:id="rId53"/>
    <p:sldId id="688" r:id="rId54"/>
    <p:sldId id="594" r:id="rId55"/>
    <p:sldId id="595" r:id="rId56"/>
    <p:sldId id="596" r:id="rId57"/>
    <p:sldId id="597" r:id="rId58"/>
    <p:sldId id="598" r:id="rId59"/>
    <p:sldId id="599" r:id="rId60"/>
    <p:sldId id="638" r:id="rId61"/>
    <p:sldId id="697" r:id="rId62"/>
    <p:sldId id="667" r:id="rId63"/>
    <p:sldId id="635" r:id="rId64"/>
    <p:sldId id="636" r:id="rId65"/>
    <p:sldId id="637" r:id="rId66"/>
    <p:sldId id="708" r:id="rId67"/>
    <p:sldId id="696" r:id="rId68"/>
    <p:sldId id="686" r:id="rId69"/>
    <p:sldId id="676" r:id="rId7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FFFF"/>
    <a:srgbClr val="B90400"/>
    <a:srgbClr val="E0AE98"/>
    <a:srgbClr val="7A0000"/>
    <a:srgbClr val="9A0000"/>
    <a:srgbClr val="AD8C89"/>
    <a:srgbClr val="F0AEB0"/>
    <a:srgbClr val="5C4236"/>
    <a:srgbClr val="005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8971" autoAdjust="0"/>
    <p:restoredTop sz="87567" autoAdjust="0"/>
  </p:normalViewPr>
  <p:slideViewPr>
    <p:cSldViewPr>
      <p:cViewPr>
        <p:scale>
          <a:sx n="66" d="100"/>
          <a:sy n="66" d="100"/>
        </p:scale>
        <p:origin x="-930" y="-648"/>
      </p:cViewPr>
      <p:guideLst>
        <p:guide orient="horz" pos="2160"/>
        <p:guide pos="2880"/>
      </p:guideLst>
    </p:cSldViewPr>
  </p:slideViewPr>
  <p:outlineViewPr>
    <p:cViewPr>
      <p:scale>
        <a:sx n="33" d="100"/>
        <a:sy n="33" d="100"/>
      </p:scale>
      <p:origin x="0" y="1531"/>
    </p:cViewPr>
  </p:outlineViewPr>
  <p:notesTextViewPr>
    <p:cViewPr>
      <p:scale>
        <a:sx n="100" d="100"/>
        <a:sy n="100" d="100"/>
      </p:scale>
      <p:origin x="0" y="0"/>
    </p:cViewPr>
  </p:notesTextViewPr>
  <p:sorterViewPr>
    <p:cViewPr>
      <p:scale>
        <a:sx n="100" d="100"/>
        <a:sy n="100" d="100"/>
      </p:scale>
      <p:origin x="0" y="10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79"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1BE0FE-683E-45B5-91B6-BBD35E2A62D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ZA"/>
        </a:p>
      </dgm:t>
    </dgm:pt>
    <dgm:pt modelId="{48C58FB7-4C38-4285-8E86-72E920898286}">
      <dgm:prSet/>
      <dgm:spPr>
        <a:solidFill>
          <a:srgbClr val="7A0000"/>
        </a:solidFill>
      </dgm:spPr>
      <dgm:t>
        <a:bodyPr/>
        <a:lstStyle/>
        <a:p>
          <a:pPr rtl="0"/>
          <a:r>
            <a:rPr lang="en-ZA" b="1" dirty="0" smtClean="0"/>
            <a:t>Strategic spatial planning</a:t>
          </a:r>
          <a:endParaRPr lang="en-ZA" b="1" dirty="0"/>
        </a:p>
      </dgm:t>
    </dgm:pt>
    <dgm:pt modelId="{32D980C1-39BF-4B1F-89BD-8663D850E6DF}" type="parTrans" cxnId="{E736A1E2-1D5C-4DDA-93E4-9A867FDCB8D8}">
      <dgm:prSet/>
      <dgm:spPr/>
      <dgm:t>
        <a:bodyPr/>
        <a:lstStyle/>
        <a:p>
          <a:endParaRPr lang="en-ZA"/>
        </a:p>
      </dgm:t>
    </dgm:pt>
    <dgm:pt modelId="{38CA4E4D-AD37-4EA0-A226-CE5E23495F23}" type="sibTrans" cxnId="{E736A1E2-1D5C-4DDA-93E4-9A867FDCB8D8}">
      <dgm:prSet/>
      <dgm:spPr/>
      <dgm:t>
        <a:bodyPr/>
        <a:lstStyle/>
        <a:p>
          <a:endParaRPr lang="en-ZA"/>
        </a:p>
      </dgm:t>
    </dgm:pt>
    <dgm:pt modelId="{08DF612F-CDD9-4819-910D-53B1E9DEA30B}">
      <dgm:prSet/>
      <dgm:spPr>
        <a:solidFill>
          <a:srgbClr val="7A0000"/>
        </a:solidFill>
      </dgm:spPr>
      <dgm:t>
        <a:bodyPr/>
        <a:lstStyle/>
        <a:p>
          <a:pPr rtl="0"/>
          <a:r>
            <a:rPr lang="en-ZA" smtClean="0"/>
            <a:t>Urban network identification &amp; planning</a:t>
          </a:r>
          <a:endParaRPr lang="en-ZA"/>
        </a:p>
      </dgm:t>
    </dgm:pt>
    <dgm:pt modelId="{754D0C78-9DF4-4898-B108-9110B6CAE076}" type="parTrans" cxnId="{6F1768D4-2AD6-4603-AF21-1A6CFC9D516A}">
      <dgm:prSet/>
      <dgm:spPr/>
      <dgm:t>
        <a:bodyPr/>
        <a:lstStyle/>
        <a:p>
          <a:endParaRPr lang="en-ZA"/>
        </a:p>
      </dgm:t>
    </dgm:pt>
    <dgm:pt modelId="{CFDFC893-87FC-4362-8366-D93DD600457D}" type="sibTrans" cxnId="{6F1768D4-2AD6-4603-AF21-1A6CFC9D516A}">
      <dgm:prSet/>
      <dgm:spPr/>
      <dgm:t>
        <a:bodyPr/>
        <a:lstStyle/>
        <a:p>
          <a:endParaRPr lang="en-ZA"/>
        </a:p>
      </dgm:t>
    </dgm:pt>
    <dgm:pt modelId="{FA5BD851-6212-4F98-9E59-32F1108792D0}">
      <dgm:prSet/>
      <dgm:spPr>
        <a:solidFill>
          <a:srgbClr val="7A0000"/>
        </a:solidFill>
      </dgm:spPr>
      <dgm:t>
        <a:bodyPr/>
        <a:lstStyle/>
        <a:p>
          <a:pPr rtl="0"/>
          <a:r>
            <a:rPr lang="en-ZA" smtClean="0"/>
            <a:t>Objectives and performance targets</a:t>
          </a:r>
          <a:endParaRPr lang="en-ZA"/>
        </a:p>
      </dgm:t>
    </dgm:pt>
    <dgm:pt modelId="{9D66F6F3-06A8-4A1D-A444-85F60E481FDE}" type="parTrans" cxnId="{A01F2895-9A8D-43EC-83C7-AE4425E7AB05}">
      <dgm:prSet/>
      <dgm:spPr/>
      <dgm:t>
        <a:bodyPr/>
        <a:lstStyle/>
        <a:p>
          <a:endParaRPr lang="en-ZA"/>
        </a:p>
      </dgm:t>
    </dgm:pt>
    <dgm:pt modelId="{6E714B6A-C725-41CC-B8B7-478A07CD9CD7}" type="sibTrans" cxnId="{A01F2895-9A8D-43EC-83C7-AE4425E7AB05}">
      <dgm:prSet/>
      <dgm:spPr/>
      <dgm:t>
        <a:bodyPr/>
        <a:lstStyle/>
        <a:p>
          <a:endParaRPr lang="en-ZA"/>
        </a:p>
      </dgm:t>
    </dgm:pt>
    <dgm:pt modelId="{5BCD7460-93F0-4C8E-8D38-77FEF2066972}">
      <dgm:prSet/>
      <dgm:spPr>
        <a:solidFill>
          <a:srgbClr val="7A0000"/>
        </a:solidFill>
      </dgm:spPr>
      <dgm:t>
        <a:bodyPr/>
        <a:lstStyle/>
        <a:p>
          <a:pPr rtl="0"/>
          <a:r>
            <a:rPr lang="en-ZA" smtClean="0"/>
            <a:t>Identification of zones</a:t>
          </a:r>
          <a:endParaRPr lang="en-ZA"/>
        </a:p>
      </dgm:t>
    </dgm:pt>
    <dgm:pt modelId="{2CE77AF0-61E2-4D59-AD17-E2174539E5D8}" type="parTrans" cxnId="{520ABE6D-2834-4602-AFDE-22C31C53DF47}">
      <dgm:prSet/>
      <dgm:spPr/>
      <dgm:t>
        <a:bodyPr/>
        <a:lstStyle/>
        <a:p>
          <a:endParaRPr lang="en-ZA"/>
        </a:p>
      </dgm:t>
    </dgm:pt>
    <dgm:pt modelId="{0F0D624B-CB3F-4442-BB2B-0D2F1CF8CCB3}" type="sibTrans" cxnId="{520ABE6D-2834-4602-AFDE-22C31C53DF47}">
      <dgm:prSet/>
      <dgm:spPr/>
      <dgm:t>
        <a:bodyPr/>
        <a:lstStyle/>
        <a:p>
          <a:endParaRPr lang="en-ZA"/>
        </a:p>
      </dgm:t>
    </dgm:pt>
    <dgm:pt modelId="{36591734-D0E9-4534-9137-E3CCA4A67966}">
      <dgm:prSet/>
      <dgm:spPr>
        <a:solidFill>
          <a:srgbClr val="7A0000"/>
        </a:solidFill>
      </dgm:spPr>
      <dgm:t>
        <a:bodyPr/>
        <a:lstStyle/>
        <a:p>
          <a:pPr rtl="0"/>
          <a:r>
            <a:rPr lang="en-ZA" b="1" dirty="0" smtClean="0"/>
            <a:t>Intervention planning</a:t>
          </a:r>
          <a:endParaRPr lang="en-ZA" b="1" dirty="0"/>
        </a:p>
      </dgm:t>
    </dgm:pt>
    <dgm:pt modelId="{8CC65DC3-1F4D-4A92-8D8D-FF9AE3FB1A73}" type="parTrans" cxnId="{B0DFE007-F288-4FCE-8BBB-29537EC65FB4}">
      <dgm:prSet/>
      <dgm:spPr/>
      <dgm:t>
        <a:bodyPr/>
        <a:lstStyle/>
        <a:p>
          <a:endParaRPr lang="en-ZA"/>
        </a:p>
      </dgm:t>
    </dgm:pt>
    <dgm:pt modelId="{DE7D47D0-FBC8-4F0A-82AE-31A2EEACBDF0}" type="sibTrans" cxnId="{B0DFE007-F288-4FCE-8BBB-29537EC65FB4}">
      <dgm:prSet/>
      <dgm:spPr/>
      <dgm:t>
        <a:bodyPr/>
        <a:lstStyle/>
        <a:p>
          <a:endParaRPr lang="en-ZA"/>
        </a:p>
      </dgm:t>
    </dgm:pt>
    <dgm:pt modelId="{5B2C4E7C-6E30-4AF9-9B20-2A23BBDC6F78}">
      <dgm:prSet/>
      <dgm:spPr>
        <a:solidFill>
          <a:srgbClr val="7A0000"/>
        </a:solidFill>
      </dgm:spPr>
      <dgm:t>
        <a:bodyPr/>
        <a:lstStyle/>
        <a:p>
          <a:pPr rtl="0"/>
          <a:r>
            <a:rPr lang="en-ZA" smtClean="0"/>
            <a:t>Zone and precinct planning</a:t>
          </a:r>
          <a:endParaRPr lang="en-ZA"/>
        </a:p>
      </dgm:t>
    </dgm:pt>
    <dgm:pt modelId="{87CF9556-6DBF-458B-897F-2B01DD1A4F0A}" type="parTrans" cxnId="{4F11904E-5E67-47F4-A4EA-83C11DD15975}">
      <dgm:prSet/>
      <dgm:spPr/>
      <dgm:t>
        <a:bodyPr/>
        <a:lstStyle/>
        <a:p>
          <a:endParaRPr lang="en-ZA"/>
        </a:p>
      </dgm:t>
    </dgm:pt>
    <dgm:pt modelId="{0C5C9704-240E-4B95-99EE-579B93EFE73F}" type="sibTrans" cxnId="{4F11904E-5E67-47F4-A4EA-83C11DD15975}">
      <dgm:prSet/>
      <dgm:spPr/>
      <dgm:t>
        <a:bodyPr/>
        <a:lstStyle/>
        <a:p>
          <a:endParaRPr lang="en-ZA"/>
        </a:p>
      </dgm:t>
    </dgm:pt>
    <dgm:pt modelId="{890B4FC9-20F4-49D6-AB1C-BCA968B1705F}">
      <dgm:prSet/>
      <dgm:spPr>
        <a:solidFill>
          <a:srgbClr val="7A0000"/>
        </a:solidFill>
      </dgm:spPr>
      <dgm:t>
        <a:bodyPr/>
        <a:lstStyle/>
        <a:p>
          <a:pPr rtl="0"/>
          <a:r>
            <a:rPr lang="en-ZA" smtClean="0"/>
            <a:t>Objectives and performance targets</a:t>
          </a:r>
          <a:endParaRPr lang="en-ZA"/>
        </a:p>
      </dgm:t>
    </dgm:pt>
    <dgm:pt modelId="{1953A1BA-7CDB-48D0-AD6B-A4076322413C}" type="parTrans" cxnId="{90527E41-7AFF-4D80-B589-1F786880878E}">
      <dgm:prSet/>
      <dgm:spPr/>
      <dgm:t>
        <a:bodyPr/>
        <a:lstStyle/>
        <a:p>
          <a:endParaRPr lang="en-ZA"/>
        </a:p>
      </dgm:t>
    </dgm:pt>
    <dgm:pt modelId="{1E8D9196-C1A9-4A69-989A-CAECD6157073}" type="sibTrans" cxnId="{90527E41-7AFF-4D80-B589-1F786880878E}">
      <dgm:prSet/>
      <dgm:spPr/>
      <dgm:t>
        <a:bodyPr/>
        <a:lstStyle/>
        <a:p>
          <a:endParaRPr lang="en-ZA"/>
        </a:p>
      </dgm:t>
    </dgm:pt>
    <dgm:pt modelId="{4214E835-224B-4C2C-AFD7-ED2C2D9CE313}">
      <dgm:prSet/>
      <dgm:spPr>
        <a:solidFill>
          <a:srgbClr val="7A0000"/>
        </a:solidFill>
      </dgm:spPr>
      <dgm:t>
        <a:bodyPr/>
        <a:lstStyle/>
        <a:p>
          <a:pPr rtl="0"/>
          <a:r>
            <a:rPr lang="en-ZA" smtClean="0"/>
            <a:t>Identification of catalytic projects</a:t>
          </a:r>
          <a:endParaRPr lang="en-ZA"/>
        </a:p>
      </dgm:t>
    </dgm:pt>
    <dgm:pt modelId="{68118B57-EFAA-4CD4-8F10-A893302AFCB2}" type="parTrans" cxnId="{65C6A2F7-D81F-4EF6-8C75-CBB37F80DBD9}">
      <dgm:prSet/>
      <dgm:spPr/>
      <dgm:t>
        <a:bodyPr/>
        <a:lstStyle/>
        <a:p>
          <a:endParaRPr lang="en-ZA"/>
        </a:p>
      </dgm:t>
    </dgm:pt>
    <dgm:pt modelId="{20C49758-79FA-48F4-AEB9-BDB1E0B7810F}" type="sibTrans" cxnId="{65C6A2F7-D81F-4EF6-8C75-CBB37F80DBD9}">
      <dgm:prSet/>
      <dgm:spPr/>
      <dgm:t>
        <a:bodyPr/>
        <a:lstStyle/>
        <a:p>
          <a:endParaRPr lang="en-ZA"/>
        </a:p>
      </dgm:t>
    </dgm:pt>
    <dgm:pt modelId="{D2318D98-35C6-4265-BCAE-86B01FA21D6D}">
      <dgm:prSet/>
      <dgm:spPr>
        <a:solidFill>
          <a:srgbClr val="7A0000"/>
        </a:solidFill>
      </dgm:spPr>
      <dgm:t>
        <a:bodyPr/>
        <a:lstStyle/>
        <a:p>
          <a:pPr rtl="0"/>
          <a:r>
            <a:rPr lang="en-ZA" b="1" dirty="0" smtClean="0"/>
            <a:t>Project Planning</a:t>
          </a:r>
          <a:endParaRPr lang="en-ZA" b="1" dirty="0"/>
        </a:p>
      </dgm:t>
    </dgm:pt>
    <dgm:pt modelId="{B254F24A-461E-46FE-8FA6-36CE2742C4D2}" type="parTrans" cxnId="{FCD13D1C-2062-4AB4-929E-06EFB22AE352}">
      <dgm:prSet/>
      <dgm:spPr/>
      <dgm:t>
        <a:bodyPr/>
        <a:lstStyle/>
        <a:p>
          <a:endParaRPr lang="en-ZA"/>
        </a:p>
      </dgm:t>
    </dgm:pt>
    <dgm:pt modelId="{F3B0B29D-B6AA-4E31-B7A3-5450BD009431}" type="sibTrans" cxnId="{FCD13D1C-2062-4AB4-929E-06EFB22AE352}">
      <dgm:prSet/>
      <dgm:spPr/>
      <dgm:t>
        <a:bodyPr/>
        <a:lstStyle/>
        <a:p>
          <a:endParaRPr lang="en-ZA"/>
        </a:p>
      </dgm:t>
    </dgm:pt>
    <dgm:pt modelId="{C572C96D-C839-4340-91EF-8B8922C878C0}">
      <dgm:prSet/>
      <dgm:spPr>
        <a:solidFill>
          <a:srgbClr val="7A0000"/>
        </a:solidFill>
      </dgm:spPr>
      <dgm:t>
        <a:bodyPr/>
        <a:lstStyle/>
        <a:p>
          <a:pPr rtl="0"/>
          <a:r>
            <a:rPr lang="en-ZA" smtClean="0"/>
            <a:t>Detailed design</a:t>
          </a:r>
          <a:endParaRPr lang="en-ZA"/>
        </a:p>
      </dgm:t>
    </dgm:pt>
    <dgm:pt modelId="{16C2CEC9-6528-438E-BD18-AAFFFF758E45}" type="parTrans" cxnId="{8427CEAE-3B3F-417E-AB05-4737839777A1}">
      <dgm:prSet/>
      <dgm:spPr/>
      <dgm:t>
        <a:bodyPr/>
        <a:lstStyle/>
        <a:p>
          <a:endParaRPr lang="en-ZA"/>
        </a:p>
      </dgm:t>
    </dgm:pt>
    <dgm:pt modelId="{0E47BAC8-6FA5-4523-9A2A-9A3443097388}" type="sibTrans" cxnId="{8427CEAE-3B3F-417E-AB05-4737839777A1}">
      <dgm:prSet/>
      <dgm:spPr/>
      <dgm:t>
        <a:bodyPr/>
        <a:lstStyle/>
        <a:p>
          <a:endParaRPr lang="en-ZA"/>
        </a:p>
      </dgm:t>
    </dgm:pt>
    <dgm:pt modelId="{97714EB2-2DD6-40E7-87A4-DA97504B5888}">
      <dgm:prSet/>
      <dgm:spPr>
        <a:solidFill>
          <a:srgbClr val="7A0000"/>
        </a:solidFill>
      </dgm:spPr>
      <dgm:t>
        <a:bodyPr/>
        <a:lstStyle/>
        <a:p>
          <a:pPr rtl="0"/>
          <a:r>
            <a:rPr lang="en-ZA" smtClean="0"/>
            <a:t>Financing</a:t>
          </a:r>
          <a:endParaRPr lang="en-ZA"/>
        </a:p>
      </dgm:t>
    </dgm:pt>
    <dgm:pt modelId="{691FEEE9-A728-4288-90D4-83AFAB3C23AE}" type="parTrans" cxnId="{0EDFCE1E-AE20-4B0E-9A10-8C29F9AD5E57}">
      <dgm:prSet/>
      <dgm:spPr/>
      <dgm:t>
        <a:bodyPr/>
        <a:lstStyle/>
        <a:p>
          <a:endParaRPr lang="en-ZA"/>
        </a:p>
      </dgm:t>
    </dgm:pt>
    <dgm:pt modelId="{F61B3FFC-6BCE-4D13-9AAA-F5F5F76EC417}" type="sibTrans" cxnId="{0EDFCE1E-AE20-4B0E-9A10-8C29F9AD5E57}">
      <dgm:prSet/>
      <dgm:spPr/>
      <dgm:t>
        <a:bodyPr/>
        <a:lstStyle/>
        <a:p>
          <a:endParaRPr lang="en-ZA"/>
        </a:p>
      </dgm:t>
    </dgm:pt>
    <dgm:pt modelId="{0A63F268-5949-4F0D-95E3-E56AB5074734}">
      <dgm:prSet/>
      <dgm:spPr>
        <a:solidFill>
          <a:srgbClr val="7A0000"/>
        </a:solidFill>
      </dgm:spPr>
      <dgm:t>
        <a:bodyPr/>
        <a:lstStyle/>
        <a:p>
          <a:pPr rtl="0"/>
          <a:r>
            <a:rPr lang="en-ZA" smtClean="0"/>
            <a:t>Pipeline</a:t>
          </a:r>
          <a:endParaRPr lang="en-ZA"/>
        </a:p>
      </dgm:t>
    </dgm:pt>
    <dgm:pt modelId="{7C1F6880-985A-4170-BC33-86CA3E3E7BC7}" type="parTrans" cxnId="{BD5C1E64-D8F1-42BC-9B4F-91C5E17A704E}">
      <dgm:prSet/>
      <dgm:spPr/>
      <dgm:t>
        <a:bodyPr/>
        <a:lstStyle/>
        <a:p>
          <a:endParaRPr lang="en-ZA"/>
        </a:p>
      </dgm:t>
    </dgm:pt>
    <dgm:pt modelId="{1954DE37-6712-41CE-B95E-49DD3EBB32ED}" type="sibTrans" cxnId="{BD5C1E64-D8F1-42BC-9B4F-91C5E17A704E}">
      <dgm:prSet/>
      <dgm:spPr/>
      <dgm:t>
        <a:bodyPr/>
        <a:lstStyle/>
        <a:p>
          <a:endParaRPr lang="en-ZA"/>
        </a:p>
      </dgm:t>
    </dgm:pt>
    <dgm:pt modelId="{2394E775-7B20-41A7-9EE4-ECD688C8ED3B}">
      <dgm:prSet/>
      <dgm:spPr>
        <a:solidFill>
          <a:srgbClr val="7A0000"/>
        </a:solidFill>
      </dgm:spPr>
      <dgm:t>
        <a:bodyPr/>
        <a:lstStyle/>
        <a:p>
          <a:pPr rtl="0"/>
          <a:r>
            <a:rPr lang="en-ZA" smtClean="0"/>
            <a:t>Implementation management</a:t>
          </a:r>
          <a:endParaRPr lang="en-ZA"/>
        </a:p>
      </dgm:t>
    </dgm:pt>
    <dgm:pt modelId="{E7B5DF26-288F-4BCC-9CD1-6128BC90591B}" type="parTrans" cxnId="{92BD83BE-F8A4-45CE-A7C8-DDA61B5A4B50}">
      <dgm:prSet/>
      <dgm:spPr/>
      <dgm:t>
        <a:bodyPr/>
        <a:lstStyle/>
        <a:p>
          <a:endParaRPr lang="en-ZA"/>
        </a:p>
      </dgm:t>
    </dgm:pt>
    <dgm:pt modelId="{AD01054F-E09C-4DEA-9AA9-09C02CC36D7E}" type="sibTrans" cxnId="{92BD83BE-F8A4-45CE-A7C8-DDA61B5A4B50}">
      <dgm:prSet/>
      <dgm:spPr/>
      <dgm:t>
        <a:bodyPr/>
        <a:lstStyle/>
        <a:p>
          <a:endParaRPr lang="en-ZA"/>
        </a:p>
      </dgm:t>
    </dgm:pt>
    <dgm:pt modelId="{7EBD5406-7FE1-419B-BA63-11C938B5095B}">
      <dgm:prSet/>
      <dgm:spPr>
        <a:solidFill>
          <a:srgbClr val="7A0000"/>
        </a:solidFill>
      </dgm:spPr>
      <dgm:t>
        <a:bodyPr/>
        <a:lstStyle/>
        <a:p>
          <a:pPr rtl="0"/>
          <a:r>
            <a:rPr lang="en-ZA" b="1" dirty="0" smtClean="0"/>
            <a:t>Life-cycle Management</a:t>
          </a:r>
          <a:endParaRPr lang="en-ZA" b="1" dirty="0"/>
        </a:p>
      </dgm:t>
    </dgm:pt>
    <dgm:pt modelId="{0BE21EB4-2CC6-4272-A13D-B70A57069306}" type="parTrans" cxnId="{A3BA932B-6DE8-4D61-A2D4-17FEE15BF0FC}">
      <dgm:prSet/>
      <dgm:spPr/>
      <dgm:t>
        <a:bodyPr/>
        <a:lstStyle/>
        <a:p>
          <a:endParaRPr lang="en-ZA"/>
        </a:p>
      </dgm:t>
    </dgm:pt>
    <dgm:pt modelId="{504E5925-8C25-4D9D-A04C-651793155CFD}" type="sibTrans" cxnId="{A3BA932B-6DE8-4D61-A2D4-17FEE15BF0FC}">
      <dgm:prSet/>
      <dgm:spPr/>
      <dgm:t>
        <a:bodyPr/>
        <a:lstStyle/>
        <a:p>
          <a:endParaRPr lang="en-ZA"/>
        </a:p>
      </dgm:t>
    </dgm:pt>
    <dgm:pt modelId="{3E30DE7E-9044-4F88-95A8-7C4A8E3A47B7}">
      <dgm:prSet/>
      <dgm:spPr>
        <a:solidFill>
          <a:srgbClr val="7A0000"/>
        </a:solidFill>
      </dgm:spPr>
      <dgm:t>
        <a:bodyPr/>
        <a:lstStyle/>
        <a:p>
          <a:pPr rtl="0"/>
          <a:r>
            <a:rPr lang="en-ZA" smtClean="0"/>
            <a:t>Precinct management</a:t>
          </a:r>
          <a:endParaRPr lang="en-ZA"/>
        </a:p>
      </dgm:t>
    </dgm:pt>
    <dgm:pt modelId="{B47A1E6D-41EB-4619-B2D1-1FC00E631712}" type="parTrans" cxnId="{DE886FD6-09C1-49C5-A864-A873D986E3D4}">
      <dgm:prSet/>
      <dgm:spPr/>
      <dgm:t>
        <a:bodyPr/>
        <a:lstStyle/>
        <a:p>
          <a:endParaRPr lang="en-ZA"/>
        </a:p>
      </dgm:t>
    </dgm:pt>
    <dgm:pt modelId="{575A264B-F210-4E65-8886-7760F197DEE2}" type="sibTrans" cxnId="{DE886FD6-09C1-49C5-A864-A873D986E3D4}">
      <dgm:prSet/>
      <dgm:spPr/>
      <dgm:t>
        <a:bodyPr/>
        <a:lstStyle/>
        <a:p>
          <a:endParaRPr lang="en-ZA"/>
        </a:p>
      </dgm:t>
    </dgm:pt>
    <dgm:pt modelId="{6DAB8CB5-EDFE-41BC-B2B2-94EE99F7A65B}">
      <dgm:prSet/>
      <dgm:spPr>
        <a:solidFill>
          <a:srgbClr val="7A0000"/>
        </a:solidFill>
      </dgm:spPr>
      <dgm:t>
        <a:bodyPr/>
        <a:lstStyle/>
        <a:p>
          <a:pPr rtl="0"/>
          <a:r>
            <a:rPr lang="en-ZA" smtClean="0"/>
            <a:t>Investment facilitation</a:t>
          </a:r>
          <a:endParaRPr lang="en-ZA"/>
        </a:p>
      </dgm:t>
    </dgm:pt>
    <dgm:pt modelId="{3E020F35-B958-4AED-A0B7-64983D3613CE}" type="parTrans" cxnId="{9A9D725E-75CE-46B8-A77D-CAE91022361A}">
      <dgm:prSet/>
      <dgm:spPr/>
      <dgm:t>
        <a:bodyPr/>
        <a:lstStyle/>
        <a:p>
          <a:endParaRPr lang="en-ZA"/>
        </a:p>
      </dgm:t>
    </dgm:pt>
    <dgm:pt modelId="{991CC76E-8CD2-454E-97A0-FCF694CA91EF}" type="sibTrans" cxnId="{9A9D725E-75CE-46B8-A77D-CAE91022361A}">
      <dgm:prSet/>
      <dgm:spPr/>
      <dgm:t>
        <a:bodyPr/>
        <a:lstStyle/>
        <a:p>
          <a:endParaRPr lang="en-ZA"/>
        </a:p>
      </dgm:t>
    </dgm:pt>
    <dgm:pt modelId="{3E67776A-B7D5-47E7-8C31-22A9EE69FDF2}">
      <dgm:prSet/>
      <dgm:spPr>
        <a:solidFill>
          <a:srgbClr val="7A0000"/>
        </a:solidFill>
      </dgm:spPr>
      <dgm:t>
        <a:bodyPr/>
        <a:lstStyle/>
        <a:p>
          <a:pPr rtl="0"/>
          <a:r>
            <a:rPr lang="en-ZA" dirty="0" smtClean="0"/>
            <a:t>Performance monitoring and evaluation</a:t>
          </a:r>
          <a:endParaRPr lang="en-ZA" dirty="0"/>
        </a:p>
      </dgm:t>
    </dgm:pt>
    <dgm:pt modelId="{E1A19A85-DD97-4A38-B63F-2D047CEB20F6}" type="sibTrans" cxnId="{1F2D22DC-85FE-446B-BEB5-455F176F9195}">
      <dgm:prSet/>
      <dgm:spPr/>
      <dgm:t>
        <a:bodyPr/>
        <a:lstStyle/>
        <a:p>
          <a:endParaRPr lang="en-ZA"/>
        </a:p>
      </dgm:t>
    </dgm:pt>
    <dgm:pt modelId="{AFADC3AC-7386-4C99-83EE-77FE678DBD0A}" type="parTrans" cxnId="{1F2D22DC-85FE-446B-BEB5-455F176F9195}">
      <dgm:prSet/>
      <dgm:spPr/>
      <dgm:t>
        <a:bodyPr/>
        <a:lstStyle/>
        <a:p>
          <a:endParaRPr lang="en-ZA"/>
        </a:p>
      </dgm:t>
    </dgm:pt>
    <dgm:pt modelId="{A00C6652-3534-431E-A4C5-9DF00778D0E6}" type="pres">
      <dgm:prSet presAssocID="{F71BE0FE-683E-45B5-91B6-BBD35E2A62D5}" presName="CompostProcess" presStyleCnt="0">
        <dgm:presLayoutVars>
          <dgm:dir/>
          <dgm:resizeHandles val="exact"/>
        </dgm:presLayoutVars>
      </dgm:prSet>
      <dgm:spPr/>
      <dgm:t>
        <a:bodyPr/>
        <a:lstStyle/>
        <a:p>
          <a:endParaRPr lang="en-ZA"/>
        </a:p>
      </dgm:t>
    </dgm:pt>
    <dgm:pt modelId="{8997CD92-5777-4C80-8568-2EB365932B1A}" type="pres">
      <dgm:prSet presAssocID="{F71BE0FE-683E-45B5-91B6-BBD35E2A62D5}" presName="arrow" presStyleLbl="bgShp" presStyleIdx="0" presStyleCnt="1"/>
      <dgm:spPr>
        <a:gradFill flip="none" rotWithShape="0">
          <a:gsLst>
            <a:gs pos="0">
              <a:srgbClr val="7A0000">
                <a:tint val="66000"/>
                <a:satMod val="160000"/>
              </a:srgbClr>
            </a:gs>
            <a:gs pos="50000">
              <a:srgbClr val="7A0000">
                <a:tint val="44500"/>
                <a:satMod val="160000"/>
              </a:srgbClr>
            </a:gs>
            <a:gs pos="100000">
              <a:srgbClr val="7A0000">
                <a:tint val="23500"/>
                <a:satMod val="160000"/>
              </a:srgbClr>
            </a:gs>
          </a:gsLst>
          <a:lin ang="8100000" scaled="1"/>
          <a:tileRect/>
        </a:gradFill>
      </dgm:spPr>
    </dgm:pt>
    <dgm:pt modelId="{ED68E1FE-8A87-425A-8592-91A9E58A7790}" type="pres">
      <dgm:prSet presAssocID="{F71BE0FE-683E-45B5-91B6-BBD35E2A62D5}" presName="linearProcess" presStyleCnt="0"/>
      <dgm:spPr/>
    </dgm:pt>
    <dgm:pt modelId="{DD33BFAB-C082-490A-BCF6-7859F8C91520}" type="pres">
      <dgm:prSet presAssocID="{48C58FB7-4C38-4285-8E86-72E920898286}" presName="textNode" presStyleLbl="node1" presStyleIdx="0" presStyleCnt="4">
        <dgm:presLayoutVars>
          <dgm:bulletEnabled val="1"/>
        </dgm:presLayoutVars>
      </dgm:prSet>
      <dgm:spPr/>
      <dgm:t>
        <a:bodyPr/>
        <a:lstStyle/>
        <a:p>
          <a:endParaRPr lang="en-ZA"/>
        </a:p>
      </dgm:t>
    </dgm:pt>
    <dgm:pt modelId="{A52E4427-031D-4892-AB0C-BE20950795E5}" type="pres">
      <dgm:prSet presAssocID="{38CA4E4D-AD37-4EA0-A226-CE5E23495F23}" presName="sibTrans" presStyleCnt="0"/>
      <dgm:spPr/>
    </dgm:pt>
    <dgm:pt modelId="{A45D12E7-7523-4C04-BB0D-D822A173BD8D}" type="pres">
      <dgm:prSet presAssocID="{36591734-D0E9-4534-9137-E3CCA4A67966}" presName="textNode" presStyleLbl="node1" presStyleIdx="1" presStyleCnt="4">
        <dgm:presLayoutVars>
          <dgm:bulletEnabled val="1"/>
        </dgm:presLayoutVars>
      </dgm:prSet>
      <dgm:spPr/>
      <dgm:t>
        <a:bodyPr/>
        <a:lstStyle/>
        <a:p>
          <a:endParaRPr lang="en-ZA"/>
        </a:p>
      </dgm:t>
    </dgm:pt>
    <dgm:pt modelId="{D4F2F613-AF65-4A30-B2E4-1651CFE63BFE}" type="pres">
      <dgm:prSet presAssocID="{DE7D47D0-FBC8-4F0A-82AE-31A2EEACBDF0}" presName="sibTrans" presStyleCnt="0"/>
      <dgm:spPr/>
    </dgm:pt>
    <dgm:pt modelId="{F8EC113B-9C42-48EF-9216-B5C26BB300EE}" type="pres">
      <dgm:prSet presAssocID="{D2318D98-35C6-4265-BCAE-86B01FA21D6D}" presName="textNode" presStyleLbl="node1" presStyleIdx="2" presStyleCnt="4">
        <dgm:presLayoutVars>
          <dgm:bulletEnabled val="1"/>
        </dgm:presLayoutVars>
      </dgm:prSet>
      <dgm:spPr/>
      <dgm:t>
        <a:bodyPr/>
        <a:lstStyle/>
        <a:p>
          <a:endParaRPr lang="en-ZA"/>
        </a:p>
      </dgm:t>
    </dgm:pt>
    <dgm:pt modelId="{5A63FDEB-0454-4F84-93FE-24AFF4341B3F}" type="pres">
      <dgm:prSet presAssocID="{F3B0B29D-B6AA-4E31-B7A3-5450BD009431}" presName="sibTrans" presStyleCnt="0"/>
      <dgm:spPr/>
    </dgm:pt>
    <dgm:pt modelId="{01BE79EC-B3EB-4C13-B4DC-3FD409B708DF}" type="pres">
      <dgm:prSet presAssocID="{7EBD5406-7FE1-419B-BA63-11C938B5095B}" presName="textNode" presStyleLbl="node1" presStyleIdx="3" presStyleCnt="4">
        <dgm:presLayoutVars>
          <dgm:bulletEnabled val="1"/>
        </dgm:presLayoutVars>
      </dgm:prSet>
      <dgm:spPr/>
      <dgm:t>
        <a:bodyPr/>
        <a:lstStyle/>
        <a:p>
          <a:endParaRPr lang="en-ZA"/>
        </a:p>
      </dgm:t>
    </dgm:pt>
  </dgm:ptLst>
  <dgm:cxnLst>
    <dgm:cxn modelId="{71A90A23-462E-4A3B-818A-E60B659D4964}" type="presOf" srcId="{3E67776A-B7D5-47E7-8C31-22A9EE69FDF2}" destId="{01BE79EC-B3EB-4C13-B4DC-3FD409B708DF}" srcOrd="0" destOrd="1" presId="urn:microsoft.com/office/officeart/2005/8/layout/hProcess9"/>
    <dgm:cxn modelId="{520ABE6D-2834-4602-AFDE-22C31C53DF47}" srcId="{48C58FB7-4C38-4285-8E86-72E920898286}" destId="{5BCD7460-93F0-4C8E-8D38-77FEF2066972}" srcOrd="2" destOrd="0" parTransId="{2CE77AF0-61E2-4D59-AD17-E2174539E5D8}" sibTransId="{0F0D624B-CB3F-4442-BB2B-0D2F1CF8CCB3}"/>
    <dgm:cxn modelId="{FCD13D1C-2062-4AB4-929E-06EFB22AE352}" srcId="{F71BE0FE-683E-45B5-91B6-BBD35E2A62D5}" destId="{D2318D98-35C6-4265-BCAE-86B01FA21D6D}" srcOrd="2" destOrd="0" parTransId="{B254F24A-461E-46FE-8FA6-36CE2742C4D2}" sibTransId="{F3B0B29D-B6AA-4E31-B7A3-5450BD009431}"/>
    <dgm:cxn modelId="{0EDFCE1E-AE20-4B0E-9A10-8C29F9AD5E57}" srcId="{D2318D98-35C6-4265-BCAE-86B01FA21D6D}" destId="{97714EB2-2DD6-40E7-87A4-DA97504B5888}" srcOrd="1" destOrd="0" parTransId="{691FEEE9-A728-4288-90D4-83AFAB3C23AE}" sibTransId="{F61B3FFC-6BCE-4D13-9AAA-F5F5F76EC417}"/>
    <dgm:cxn modelId="{11B98276-9D6F-401C-89FB-D89D0FD222D6}" type="presOf" srcId="{48C58FB7-4C38-4285-8E86-72E920898286}" destId="{DD33BFAB-C082-490A-BCF6-7859F8C91520}" srcOrd="0" destOrd="0" presId="urn:microsoft.com/office/officeart/2005/8/layout/hProcess9"/>
    <dgm:cxn modelId="{423802BB-5ACD-426C-9AA2-704DEB73B9AA}" type="presOf" srcId="{4214E835-224B-4C2C-AFD7-ED2C2D9CE313}" destId="{A45D12E7-7523-4C04-BB0D-D822A173BD8D}" srcOrd="0" destOrd="3" presId="urn:microsoft.com/office/officeart/2005/8/layout/hProcess9"/>
    <dgm:cxn modelId="{05E6A375-A1AD-43EA-97B5-B632FED3667A}" type="presOf" srcId="{36591734-D0E9-4534-9137-E3CCA4A67966}" destId="{A45D12E7-7523-4C04-BB0D-D822A173BD8D}" srcOrd="0" destOrd="0" presId="urn:microsoft.com/office/officeart/2005/8/layout/hProcess9"/>
    <dgm:cxn modelId="{E48486E3-5F61-41E5-BEF8-14C16824E463}" type="presOf" srcId="{F71BE0FE-683E-45B5-91B6-BBD35E2A62D5}" destId="{A00C6652-3534-431E-A4C5-9DF00778D0E6}" srcOrd="0" destOrd="0" presId="urn:microsoft.com/office/officeart/2005/8/layout/hProcess9"/>
    <dgm:cxn modelId="{B8BD2F6A-363B-4764-B72D-77AD9D79212C}" type="presOf" srcId="{C572C96D-C839-4340-91EF-8B8922C878C0}" destId="{F8EC113B-9C42-48EF-9216-B5C26BB300EE}" srcOrd="0" destOrd="1" presId="urn:microsoft.com/office/officeart/2005/8/layout/hProcess9"/>
    <dgm:cxn modelId="{92BD83BE-F8A4-45CE-A7C8-DDA61B5A4B50}" srcId="{D2318D98-35C6-4265-BCAE-86B01FA21D6D}" destId="{2394E775-7B20-41A7-9EE4-ECD688C8ED3B}" srcOrd="3" destOrd="0" parTransId="{E7B5DF26-288F-4BCC-9CD1-6128BC90591B}" sibTransId="{AD01054F-E09C-4DEA-9AA9-09C02CC36D7E}"/>
    <dgm:cxn modelId="{D56D9566-0DFC-46EE-9F43-9E2940F15FE6}" type="presOf" srcId="{0A63F268-5949-4F0D-95E3-E56AB5074734}" destId="{F8EC113B-9C42-48EF-9216-B5C26BB300EE}" srcOrd="0" destOrd="3" presId="urn:microsoft.com/office/officeart/2005/8/layout/hProcess9"/>
    <dgm:cxn modelId="{90527E41-7AFF-4D80-B589-1F786880878E}" srcId="{36591734-D0E9-4534-9137-E3CCA4A67966}" destId="{890B4FC9-20F4-49D6-AB1C-BCA968B1705F}" srcOrd="1" destOrd="0" parTransId="{1953A1BA-7CDB-48D0-AD6B-A4076322413C}" sibTransId="{1E8D9196-C1A9-4A69-989A-CAECD6157073}"/>
    <dgm:cxn modelId="{DE886FD6-09C1-49C5-A864-A873D986E3D4}" srcId="{7EBD5406-7FE1-419B-BA63-11C938B5095B}" destId="{3E30DE7E-9044-4F88-95A8-7C4A8E3A47B7}" srcOrd="1" destOrd="0" parTransId="{B47A1E6D-41EB-4619-B2D1-1FC00E631712}" sibTransId="{575A264B-F210-4E65-8886-7760F197DEE2}"/>
    <dgm:cxn modelId="{A01F2895-9A8D-43EC-83C7-AE4425E7AB05}" srcId="{48C58FB7-4C38-4285-8E86-72E920898286}" destId="{FA5BD851-6212-4F98-9E59-32F1108792D0}" srcOrd="1" destOrd="0" parTransId="{9D66F6F3-06A8-4A1D-A444-85F60E481FDE}" sibTransId="{6E714B6A-C725-41CC-B8B7-478A07CD9CD7}"/>
    <dgm:cxn modelId="{ADD43737-2C77-4903-8BC3-097B66EA49E1}" type="presOf" srcId="{5BCD7460-93F0-4C8E-8D38-77FEF2066972}" destId="{DD33BFAB-C082-490A-BCF6-7859F8C91520}" srcOrd="0" destOrd="3" presId="urn:microsoft.com/office/officeart/2005/8/layout/hProcess9"/>
    <dgm:cxn modelId="{7151231F-1F0A-4AE9-AB17-41E3D49A2BAB}" type="presOf" srcId="{6DAB8CB5-EDFE-41BC-B2B2-94EE99F7A65B}" destId="{01BE79EC-B3EB-4C13-B4DC-3FD409B708DF}" srcOrd="0" destOrd="3" presId="urn:microsoft.com/office/officeart/2005/8/layout/hProcess9"/>
    <dgm:cxn modelId="{ADDFAEE8-9C12-4332-85B2-105A44547F0F}" type="presOf" srcId="{08DF612F-CDD9-4819-910D-53B1E9DEA30B}" destId="{DD33BFAB-C082-490A-BCF6-7859F8C91520}" srcOrd="0" destOrd="1" presId="urn:microsoft.com/office/officeart/2005/8/layout/hProcess9"/>
    <dgm:cxn modelId="{E9240497-BC75-4C9A-AF62-0D8225D07897}" type="presOf" srcId="{890B4FC9-20F4-49D6-AB1C-BCA968B1705F}" destId="{A45D12E7-7523-4C04-BB0D-D822A173BD8D}" srcOrd="0" destOrd="2" presId="urn:microsoft.com/office/officeart/2005/8/layout/hProcess9"/>
    <dgm:cxn modelId="{A77B92F2-B817-4EA5-AE5B-6D3AFA6C9196}" type="presOf" srcId="{D2318D98-35C6-4265-BCAE-86B01FA21D6D}" destId="{F8EC113B-9C42-48EF-9216-B5C26BB300EE}" srcOrd="0" destOrd="0" presId="urn:microsoft.com/office/officeart/2005/8/layout/hProcess9"/>
    <dgm:cxn modelId="{65C6A2F7-D81F-4EF6-8C75-CBB37F80DBD9}" srcId="{36591734-D0E9-4534-9137-E3CCA4A67966}" destId="{4214E835-224B-4C2C-AFD7-ED2C2D9CE313}" srcOrd="2" destOrd="0" parTransId="{68118B57-EFAA-4CD4-8F10-A893302AFCB2}" sibTransId="{20C49758-79FA-48F4-AEB9-BDB1E0B7810F}"/>
    <dgm:cxn modelId="{4F11904E-5E67-47F4-A4EA-83C11DD15975}" srcId="{36591734-D0E9-4534-9137-E3CCA4A67966}" destId="{5B2C4E7C-6E30-4AF9-9B20-2A23BBDC6F78}" srcOrd="0" destOrd="0" parTransId="{87CF9556-6DBF-458B-897F-2B01DD1A4F0A}" sibTransId="{0C5C9704-240E-4B95-99EE-579B93EFE73F}"/>
    <dgm:cxn modelId="{ED4CF8B8-FDC0-4A07-80F3-867917027960}" type="presOf" srcId="{5B2C4E7C-6E30-4AF9-9B20-2A23BBDC6F78}" destId="{A45D12E7-7523-4C04-BB0D-D822A173BD8D}" srcOrd="0" destOrd="1" presId="urn:microsoft.com/office/officeart/2005/8/layout/hProcess9"/>
    <dgm:cxn modelId="{6F1768D4-2AD6-4603-AF21-1A6CFC9D516A}" srcId="{48C58FB7-4C38-4285-8E86-72E920898286}" destId="{08DF612F-CDD9-4819-910D-53B1E9DEA30B}" srcOrd="0" destOrd="0" parTransId="{754D0C78-9DF4-4898-B108-9110B6CAE076}" sibTransId="{CFDFC893-87FC-4362-8366-D93DD600457D}"/>
    <dgm:cxn modelId="{A3BA932B-6DE8-4D61-A2D4-17FEE15BF0FC}" srcId="{F71BE0FE-683E-45B5-91B6-BBD35E2A62D5}" destId="{7EBD5406-7FE1-419B-BA63-11C938B5095B}" srcOrd="3" destOrd="0" parTransId="{0BE21EB4-2CC6-4272-A13D-B70A57069306}" sibTransId="{504E5925-8C25-4D9D-A04C-651793155CFD}"/>
    <dgm:cxn modelId="{14B69400-49E1-4E1F-A4B2-C03E88132E02}" type="presOf" srcId="{FA5BD851-6212-4F98-9E59-32F1108792D0}" destId="{DD33BFAB-C082-490A-BCF6-7859F8C91520}" srcOrd="0" destOrd="2" presId="urn:microsoft.com/office/officeart/2005/8/layout/hProcess9"/>
    <dgm:cxn modelId="{E736A1E2-1D5C-4DDA-93E4-9A867FDCB8D8}" srcId="{F71BE0FE-683E-45B5-91B6-BBD35E2A62D5}" destId="{48C58FB7-4C38-4285-8E86-72E920898286}" srcOrd="0" destOrd="0" parTransId="{32D980C1-39BF-4B1F-89BD-8663D850E6DF}" sibTransId="{38CA4E4D-AD37-4EA0-A226-CE5E23495F23}"/>
    <dgm:cxn modelId="{8427CEAE-3B3F-417E-AB05-4737839777A1}" srcId="{D2318D98-35C6-4265-BCAE-86B01FA21D6D}" destId="{C572C96D-C839-4340-91EF-8B8922C878C0}" srcOrd="0" destOrd="0" parTransId="{16C2CEC9-6528-438E-BD18-AAFFFF758E45}" sibTransId="{0E47BAC8-6FA5-4523-9A2A-9A3443097388}"/>
    <dgm:cxn modelId="{E692293B-6FFE-4B3F-8157-2CC7DB53A178}" type="presOf" srcId="{2394E775-7B20-41A7-9EE4-ECD688C8ED3B}" destId="{F8EC113B-9C42-48EF-9216-B5C26BB300EE}" srcOrd="0" destOrd="4" presId="urn:microsoft.com/office/officeart/2005/8/layout/hProcess9"/>
    <dgm:cxn modelId="{4C61F8A8-2121-49E3-99D7-897243FCB512}" type="presOf" srcId="{97714EB2-2DD6-40E7-87A4-DA97504B5888}" destId="{F8EC113B-9C42-48EF-9216-B5C26BB300EE}" srcOrd="0" destOrd="2" presId="urn:microsoft.com/office/officeart/2005/8/layout/hProcess9"/>
    <dgm:cxn modelId="{9A9D725E-75CE-46B8-A77D-CAE91022361A}" srcId="{7EBD5406-7FE1-419B-BA63-11C938B5095B}" destId="{6DAB8CB5-EDFE-41BC-B2B2-94EE99F7A65B}" srcOrd="2" destOrd="0" parTransId="{3E020F35-B958-4AED-A0B7-64983D3613CE}" sibTransId="{991CC76E-8CD2-454E-97A0-FCF694CA91EF}"/>
    <dgm:cxn modelId="{BD5C1E64-D8F1-42BC-9B4F-91C5E17A704E}" srcId="{D2318D98-35C6-4265-BCAE-86B01FA21D6D}" destId="{0A63F268-5949-4F0D-95E3-E56AB5074734}" srcOrd="2" destOrd="0" parTransId="{7C1F6880-985A-4170-BC33-86CA3E3E7BC7}" sibTransId="{1954DE37-6712-41CE-B95E-49DD3EBB32ED}"/>
    <dgm:cxn modelId="{79D84FD8-15F6-4827-9184-5A4F64B8841E}" type="presOf" srcId="{3E30DE7E-9044-4F88-95A8-7C4A8E3A47B7}" destId="{01BE79EC-B3EB-4C13-B4DC-3FD409B708DF}" srcOrd="0" destOrd="2" presId="urn:microsoft.com/office/officeart/2005/8/layout/hProcess9"/>
    <dgm:cxn modelId="{1F2D22DC-85FE-446B-BEB5-455F176F9195}" srcId="{7EBD5406-7FE1-419B-BA63-11C938B5095B}" destId="{3E67776A-B7D5-47E7-8C31-22A9EE69FDF2}" srcOrd="0" destOrd="0" parTransId="{AFADC3AC-7386-4C99-83EE-77FE678DBD0A}" sibTransId="{E1A19A85-DD97-4A38-B63F-2D047CEB20F6}"/>
    <dgm:cxn modelId="{906E8A94-EB25-4C38-B8B6-62E6E2A0D2E2}" type="presOf" srcId="{7EBD5406-7FE1-419B-BA63-11C938B5095B}" destId="{01BE79EC-B3EB-4C13-B4DC-3FD409B708DF}" srcOrd="0" destOrd="0" presId="urn:microsoft.com/office/officeart/2005/8/layout/hProcess9"/>
    <dgm:cxn modelId="{B0DFE007-F288-4FCE-8BBB-29537EC65FB4}" srcId="{F71BE0FE-683E-45B5-91B6-BBD35E2A62D5}" destId="{36591734-D0E9-4534-9137-E3CCA4A67966}" srcOrd="1" destOrd="0" parTransId="{8CC65DC3-1F4D-4A92-8D8D-FF9AE3FB1A73}" sibTransId="{DE7D47D0-FBC8-4F0A-82AE-31A2EEACBDF0}"/>
    <dgm:cxn modelId="{B90024E3-6064-414A-BA5D-4DBA3B0D2B53}" type="presParOf" srcId="{A00C6652-3534-431E-A4C5-9DF00778D0E6}" destId="{8997CD92-5777-4C80-8568-2EB365932B1A}" srcOrd="0" destOrd="0" presId="urn:microsoft.com/office/officeart/2005/8/layout/hProcess9"/>
    <dgm:cxn modelId="{77677630-D271-4B23-BC1C-562BF6F21AEC}" type="presParOf" srcId="{A00C6652-3534-431E-A4C5-9DF00778D0E6}" destId="{ED68E1FE-8A87-425A-8592-91A9E58A7790}" srcOrd="1" destOrd="0" presId="urn:microsoft.com/office/officeart/2005/8/layout/hProcess9"/>
    <dgm:cxn modelId="{BC3B611D-847E-4064-A3FE-30E16BC63C29}" type="presParOf" srcId="{ED68E1FE-8A87-425A-8592-91A9E58A7790}" destId="{DD33BFAB-C082-490A-BCF6-7859F8C91520}" srcOrd="0" destOrd="0" presId="urn:microsoft.com/office/officeart/2005/8/layout/hProcess9"/>
    <dgm:cxn modelId="{5BCB7BE1-BB04-4410-9333-6A3FC6B0C761}" type="presParOf" srcId="{ED68E1FE-8A87-425A-8592-91A9E58A7790}" destId="{A52E4427-031D-4892-AB0C-BE20950795E5}" srcOrd="1" destOrd="0" presId="urn:microsoft.com/office/officeart/2005/8/layout/hProcess9"/>
    <dgm:cxn modelId="{8FB05359-4B86-450F-BAD6-658E475CC94F}" type="presParOf" srcId="{ED68E1FE-8A87-425A-8592-91A9E58A7790}" destId="{A45D12E7-7523-4C04-BB0D-D822A173BD8D}" srcOrd="2" destOrd="0" presId="urn:microsoft.com/office/officeart/2005/8/layout/hProcess9"/>
    <dgm:cxn modelId="{C95509E5-B5B3-4A53-AB4C-4413988AA93B}" type="presParOf" srcId="{ED68E1FE-8A87-425A-8592-91A9E58A7790}" destId="{D4F2F613-AF65-4A30-B2E4-1651CFE63BFE}" srcOrd="3" destOrd="0" presId="urn:microsoft.com/office/officeart/2005/8/layout/hProcess9"/>
    <dgm:cxn modelId="{2B036503-5F77-4CE3-99D9-C7D4EFF288B7}" type="presParOf" srcId="{ED68E1FE-8A87-425A-8592-91A9E58A7790}" destId="{F8EC113B-9C42-48EF-9216-B5C26BB300EE}" srcOrd="4" destOrd="0" presId="urn:microsoft.com/office/officeart/2005/8/layout/hProcess9"/>
    <dgm:cxn modelId="{1463FE55-AD5B-4540-8320-FF5E3E02DB46}" type="presParOf" srcId="{ED68E1FE-8A87-425A-8592-91A9E58A7790}" destId="{5A63FDEB-0454-4F84-93FE-24AFF4341B3F}" srcOrd="5" destOrd="0" presId="urn:microsoft.com/office/officeart/2005/8/layout/hProcess9"/>
    <dgm:cxn modelId="{CE9B8AF7-CD96-452B-84C9-461AFC911148}" type="presParOf" srcId="{ED68E1FE-8A87-425A-8592-91A9E58A7790}" destId="{01BE79EC-B3EB-4C13-B4DC-3FD409B708D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6312F0-1EA6-4283-AF3A-115E7CC6CED0}"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ZA"/>
        </a:p>
      </dgm:t>
    </dgm:pt>
    <dgm:pt modelId="{4C24D158-97FF-4970-B222-77ED9335A39C}">
      <dgm:prSet/>
      <dgm:spPr>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mtClean="0"/>
            <a:t>Objectives</a:t>
          </a:r>
          <a:endParaRPr lang="en-ZA"/>
        </a:p>
      </dgm:t>
    </dgm:pt>
    <dgm:pt modelId="{7609CB4D-A804-4DA2-822A-8552A5EB39D9}" type="parTrans" cxnId="{4C51DAA2-9482-434D-B858-62ABED310D6D}">
      <dgm:prSet/>
      <dgm:spPr/>
      <dgm:t>
        <a:bodyPr/>
        <a:lstStyle/>
        <a:p>
          <a:endParaRPr lang="en-ZA"/>
        </a:p>
      </dgm:t>
    </dgm:pt>
    <dgm:pt modelId="{B53EDC46-EDCF-4048-B17E-28D77C2D9EBF}" type="sibTrans" cxnId="{4C51DAA2-9482-434D-B858-62ABED310D6D}">
      <dgm:prSet/>
      <dgm:spPr/>
      <dgm:t>
        <a:bodyPr/>
        <a:lstStyle/>
        <a:p>
          <a:endParaRPr lang="en-ZA"/>
        </a:p>
      </dgm:t>
    </dgm:pt>
    <dgm:pt modelId="{62D41C01-8A28-4AD2-BA9F-76FC369C0783}">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Spatial Transformation: more compact cities, developed through focus on </a:t>
          </a:r>
          <a:r>
            <a:rPr lang="en-ZA" sz="1600" b="1" dirty="0" smtClean="0"/>
            <a:t>Urban Network &amp; Integration Zones</a:t>
          </a:r>
          <a:endParaRPr lang="en-ZA" sz="1600" b="1" dirty="0"/>
        </a:p>
      </dgm:t>
    </dgm:pt>
    <dgm:pt modelId="{BBF7F6C2-9251-4704-937A-3A81E8E74791}" type="parTrans" cxnId="{C84A540F-BE7B-434A-8756-F9B162665245}">
      <dgm:prSet/>
      <dgm:spPr/>
      <dgm:t>
        <a:bodyPr/>
        <a:lstStyle/>
        <a:p>
          <a:endParaRPr lang="en-ZA"/>
        </a:p>
      </dgm:t>
    </dgm:pt>
    <dgm:pt modelId="{5CC020DD-5193-4DBB-9297-0E96FEEC8D82}" type="sibTrans" cxnId="{C84A540F-BE7B-434A-8756-F9B162665245}">
      <dgm:prSet/>
      <dgm:spPr/>
      <dgm:t>
        <a:bodyPr/>
        <a:lstStyle/>
        <a:p>
          <a:endParaRPr lang="en-ZA"/>
        </a:p>
      </dgm:t>
    </dgm:pt>
    <dgm:pt modelId="{0AF37BED-6AF1-4F88-A3D8-5DCC31252D9D}">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Good governance: enhanced planning and regulatory systems to complement investments</a:t>
          </a:r>
          <a:endParaRPr lang="en-ZA" sz="1600" dirty="0"/>
        </a:p>
      </dgm:t>
    </dgm:pt>
    <dgm:pt modelId="{F085913B-F4C8-4B47-BF8A-F33E43C9119B}" type="parTrans" cxnId="{248B7470-6C57-4C1A-BC2F-7AFADD0CA69A}">
      <dgm:prSet/>
      <dgm:spPr/>
      <dgm:t>
        <a:bodyPr/>
        <a:lstStyle/>
        <a:p>
          <a:endParaRPr lang="en-ZA"/>
        </a:p>
      </dgm:t>
    </dgm:pt>
    <dgm:pt modelId="{D0C3C36A-65AF-4C46-9AD6-E650EC7D635E}" type="sibTrans" cxnId="{248B7470-6C57-4C1A-BC2F-7AFADD0CA69A}">
      <dgm:prSet/>
      <dgm:spPr/>
      <dgm:t>
        <a:bodyPr/>
        <a:lstStyle/>
        <a:p>
          <a:endParaRPr lang="en-ZA"/>
        </a:p>
      </dgm:t>
    </dgm:pt>
    <dgm:pt modelId="{CF80124C-2460-42E5-8354-FAE834F00D10}">
      <dgm:prSet/>
      <dgm:spPr>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dirty="0" smtClean="0"/>
            <a:t>Eligibility</a:t>
          </a:r>
          <a:endParaRPr lang="en-ZA" dirty="0"/>
        </a:p>
      </dgm:t>
    </dgm:pt>
    <dgm:pt modelId="{73E1BE4E-84EE-4742-B4F3-251D33583831}" type="parTrans" cxnId="{67D48394-915A-4B1F-9D59-C204D87B31B5}">
      <dgm:prSet/>
      <dgm:spPr/>
      <dgm:t>
        <a:bodyPr/>
        <a:lstStyle/>
        <a:p>
          <a:endParaRPr lang="en-ZA"/>
        </a:p>
      </dgm:t>
    </dgm:pt>
    <dgm:pt modelId="{95AF9EDA-CFC3-4A01-A6D3-ED5BF510C19A}" type="sibTrans" cxnId="{67D48394-915A-4B1F-9D59-C204D87B31B5}">
      <dgm:prSet/>
      <dgm:spPr/>
      <dgm:t>
        <a:bodyPr/>
        <a:lstStyle/>
        <a:p>
          <a:endParaRPr lang="en-ZA"/>
        </a:p>
      </dgm:t>
    </dgm:pt>
    <dgm:pt modelId="{84EA1A1C-9891-4C09-9CE6-1C047C59822A}">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Minimum eligibility criteria for metros, including unqualified audits</a:t>
          </a:r>
          <a:endParaRPr lang="en-ZA" sz="1600" dirty="0"/>
        </a:p>
      </dgm:t>
    </dgm:pt>
    <dgm:pt modelId="{425608F7-B91E-4475-87AA-0A010CD837DC}" type="parTrans" cxnId="{E3A15C8E-4AAE-4C29-A20A-1EEF4BE2EAF0}">
      <dgm:prSet/>
      <dgm:spPr/>
      <dgm:t>
        <a:bodyPr/>
        <a:lstStyle/>
        <a:p>
          <a:endParaRPr lang="en-ZA"/>
        </a:p>
      </dgm:t>
    </dgm:pt>
    <dgm:pt modelId="{95CC9316-343C-47C7-BF49-ECAB375310C3}" type="sibTrans" cxnId="{E3A15C8E-4AAE-4C29-A20A-1EEF4BE2EAF0}">
      <dgm:prSet/>
      <dgm:spPr/>
      <dgm:t>
        <a:bodyPr/>
        <a:lstStyle/>
        <a:p>
          <a:endParaRPr lang="en-ZA"/>
        </a:p>
      </dgm:t>
    </dgm:pt>
    <dgm:pt modelId="{CBFAFF5A-D4B3-43EE-BE25-314567BAF980}">
      <dgm:prSet/>
      <dgm:spPr>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dirty="0" smtClean="0"/>
            <a:t>Strategic Planning Window (13/14)</a:t>
          </a:r>
          <a:endParaRPr lang="en-ZA" dirty="0"/>
        </a:p>
      </dgm:t>
    </dgm:pt>
    <dgm:pt modelId="{72CAAF43-F97E-4095-9BE0-7CB124A26168}" type="parTrans" cxnId="{BD335F66-FAB7-4CFE-925B-243F61184CBD}">
      <dgm:prSet/>
      <dgm:spPr/>
      <dgm:t>
        <a:bodyPr/>
        <a:lstStyle/>
        <a:p>
          <a:endParaRPr lang="en-ZA"/>
        </a:p>
      </dgm:t>
    </dgm:pt>
    <dgm:pt modelId="{343B58EF-0AAE-45D3-963E-139046F8412B}" type="sibTrans" cxnId="{BD335F66-FAB7-4CFE-925B-243F61184CBD}">
      <dgm:prSet/>
      <dgm:spPr/>
      <dgm:t>
        <a:bodyPr/>
        <a:lstStyle/>
        <a:p>
          <a:endParaRPr lang="en-ZA"/>
        </a:p>
      </dgm:t>
    </dgm:pt>
    <dgm:pt modelId="{23948B32-18AD-42E5-A24A-146AB9989AAE}">
      <dgm:prSet/>
      <dgm:spPr>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dirty="0" smtClean="0"/>
            <a:t>Performance Incentive Window (14/15)</a:t>
          </a:r>
          <a:endParaRPr lang="en-ZA" dirty="0"/>
        </a:p>
      </dgm:t>
    </dgm:pt>
    <dgm:pt modelId="{6385B67A-5E22-4E25-AFA7-EE6EE834A39D}" type="parTrans" cxnId="{8330566E-CC04-45BC-B1E4-7AAD2E23FC75}">
      <dgm:prSet/>
      <dgm:spPr/>
      <dgm:t>
        <a:bodyPr/>
        <a:lstStyle/>
        <a:p>
          <a:endParaRPr lang="en-ZA"/>
        </a:p>
      </dgm:t>
    </dgm:pt>
    <dgm:pt modelId="{97E956BA-677D-4FA4-A030-A88A6017FEE5}" type="sibTrans" cxnId="{8330566E-CC04-45BC-B1E4-7AAD2E23FC75}">
      <dgm:prSet/>
      <dgm:spPr/>
      <dgm:t>
        <a:bodyPr/>
        <a:lstStyle/>
        <a:p>
          <a:endParaRPr lang="en-ZA"/>
        </a:p>
      </dgm:t>
    </dgm:pt>
    <dgm:pt modelId="{CBF443A9-A1EF-4714-8DA7-61A3B4A3FE2E}">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Reward based on measurable progress with performance indicators</a:t>
          </a:r>
          <a:endParaRPr lang="en-ZA" sz="1600" dirty="0"/>
        </a:p>
      </dgm:t>
    </dgm:pt>
    <dgm:pt modelId="{972240C1-BDD3-429E-85D2-FC788834E52A}" type="parTrans" cxnId="{CC047583-6B5E-4C6B-9A63-4C38942EC104}">
      <dgm:prSet/>
      <dgm:spPr/>
      <dgm:t>
        <a:bodyPr/>
        <a:lstStyle/>
        <a:p>
          <a:endParaRPr lang="en-ZA"/>
        </a:p>
      </dgm:t>
    </dgm:pt>
    <dgm:pt modelId="{1BA97B1A-6137-4443-A02F-84A3066C4DDD}" type="sibTrans" cxnId="{CC047583-6B5E-4C6B-9A63-4C38942EC104}">
      <dgm:prSet/>
      <dgm:spPr/>
      <dgm:t>
        <a:bodyPr/>
        <a:lstStyle/>
        <a:p>
          <a:endParaRPr lang="en-ZA"/>
        </a:p>
      </dgm:t>
    </dgm:pt>
    <dgm:pt modelId="{A582F103-5A39-4FB0-A8D7-8DA66DF54B9C}">
      <dgm:prSet/>
      <dgm:spPr>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dirty="0" smtClean="0"/>
            <a:t>Management arrangements </a:t>
          </a:r>
          <a:endParaRPr lang="en-ZA" dirty="0"/>
        </a:p>
      </dgm:t>
    </dgm:pt>
    <dgm:pt modelId="{18146E8A-F7DA-48EB-A542-04B539D430A9}" type="parTrans" cxnId="{D7E37C69-533C-4C8C-83F5-3D44E3C4FB8C}">
      <dgm:prSet/>
      <dgm:spPr/>
      <dgm:t>
        <a:bodyPr/>
        <a:lstStyle/>
        <a:p>
          <a:endParaRPr lang="en-ZA"/>
        </a:p>
      </dgm:t>
    </dgm:pt>
    <dgm:pt modelId="{904A6E17-F67F-40AC-BDFF-4B8F6BEDF0F6}" type="sibTrans" cxnId="{D7E37C69-533C-4C8C-83F5-3D44E3C4FB8C}">
      <dgm:prSet/>
      <dgm:spPr/>
      <dgm:t>
        <a:bodyPr/>
        <a:lstStyle/>
        <a:p>
          <a:endParaRPr lang="en-ZA"/>
        </a:p>
      </dgm:t>
    </dgm:pt>
    <dgm:pt modelId="{28956C44-6CBB-4A67-93DB-44C75D25F99E}">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NT vote with inter-departmental committee (part of CSP) </a:t>
          </a:r>
          <a:endParaRPr lang="en-ZA" sz="1600" dirty="0"/>
        </a:p>
      </dgm:t>
    </dgm:pt>
    <dgm:pt modelId="{0DB457F2-5BCE-467E-9E4E-D1005A912B42}" type="parTrans" cxnId="{821C64EE-5701-497E-978B-8CD7DAD92A4C}">
      <dgm:prSet/>
      <dgm:spPr/>
      <dgm:t>
        <a:bodyPr/>
        <a:lstStyle/>
        <a:p>
          <a:endParaRPr lang="en-ZA"/>
        </a:p>
      </dgm:t>
    </dgm:pt>
    <dgm:pt modelId="{2632C4EC-3ABA-498E-8D1B-1432485B6D9C}" type="sibTrans" cxnId="{821C64EE-5701-497E-978B-8CD7DAD92A4C}">
      <dgm:prSet/>
      <dgm:spPr/>
      <dgm:t>
        <a:bodyPr/>
        <a:lstStyle/>
        <a:p>
          <a:endParaRPr lang="en-ZA"/>
        </a:p>
      </dgm:t>
    </dgm:pt>
    <dgm:pt modelId="{2A25B33C-486F-49FC-8D1E-71AED3888A34}">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Allocations weighted by population, performance and eligibility</a:t>
          </a:r>
          <a:endParaRPr lang="en-ZA" sz="1600" dirty="0"/>
        </a:p>
      </dgm:t>
    </dgm:pt>
    <dgm:pt modelId="{BBDE2F1B-F438-4084-AE7C-AE02CAACA786}" type="parTrans" cxnId="{E80CA33A-9A04-4D58-90FB-7675B2E9EFFE}">
      <dgm:prSet/>
      <dgm:spPr/>
      <dgm:t>
        <a:bodyPr/>
        <a:lstStyle/>
        <a:p>
          <a:endParaRPr lang="en-ZA"/>
        </a:p>
      </dgm:t>
    </dgm:pt>
    <dgm:pt modelId="{9EA9070A-36B6-44C2-940A-8E523556AC6D}" type="sibTrans" cxnId="{E80CA33A-9A04-4D58-90FB-7675B2E9EFFE}">
      <dgm:prSet/>
      <dgm:spPr/>
      <dgm:t>
        <a:bodyPr/>
        <a:lstStyle/>
        <a:p>
          <a:endParaRPr lang="en-ZA"/>
        </a:p>
      </dgm:t>
    </dgm:pt>
    <dgm:pt modelId="{884E7E03-DA37-4832-AF89-420F7E687C4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Managed by Neighbourhood Development Programme in line with Urban Networks Strategy	</a:t>
          </a:r>
          <a:endParaRPr lang="en-ZA" sz="1600" dirty="0"/>
        </a:p>
      </dgm:t>
    </dgm:pt>
    <dgm:pt modelId="{E84995D4-23F9-4C31-8CF2-6B1026C22693}" type="parTrans" cxnId="{774A5474-53B9-4321-A4D2-B5F282A8572F}">
      <dgm:prSet/>
      <dgm:spPr/>
      <dgm:t>
        <a:bodyPr/>
        <a:lstStyle/>
        <a:p>
          <a:endParaRPr lang="en-ZA"/>
        </a:p>
      </dgm:t>
    </dgm:pt>
    <dgm:pt modelId="{C57E0AF4-91EF-4A27-8B20-0E3BA08209A2}" type="sibTrans" cxnId="{774A5474-53B9-4321-A4D2-B5F282A8572F}">
      <dgm:prSet/>
      <dgm:spPr/>
      <dgm:t>
        <a:bodyPr/>
        <a:lstStyle/>
        <a:p>
          <a:endParaRPr lang="en-ZA"/>
        </a:p>
      </dgm:t>
    </dgm:pt>
    <dgm:pt modelId="{9B99B23A-4109-4EFC-84DA-CE99822BA948}">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Identification of Integration Zones</a:t>
          </a:r>
          <a:endParaRPr lang="en-ZA" sz="1600" dirty="0"/>
        </a:p>
      </dgm:t>
    </dgm:pt>
    <dgm:pt modelId="{61D5D0AB-0D5E-416E-934A-9CDFF72A294B}" type="parTrans" cxnId="{4F2A3395-0069-42CB-AEAB-CDCB30A943C1}">
      <dgm:prSet/>
      <dgm:spPr/>
      <dgm:t>
        <a:bodyPr/>
        <a:lstStyle/>
        <a:p>
          <a:endParaRPr lang="en-ZA"/>
        </a:p>
      </dgm:t>
    </dgm:pt>
    <dgm:pt modelId="{61A024B9-6208-4729-BCAE-D66C14871EC5}" type="sibTrans" cxnId="{4F2A3395-0069-42CB-AEAB-CDCB30A943C1}">
      <dgm:prSet/>
      <dgm:spPr/>
      <dgm:t>
        <a:bodyPr/>
        <a:lstStyle/>
        <a:p>
          <a:endParaRPr lang="en-ZA"/>
        </a:p>
      </dgm:t>
    </dgm:pt>
    <dgm:pt modelId="{7E095FED-88CF-4E74-8883-F2FC6760CDD4}">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Strategies and targets</a:t>
          </a:r>
          <a:endParaRPr lang="en-ZA" sz="1600" dirty="0"/>
        </a:p>
      </dgm:t>
    </dgm:pt>
    <dgm:pt modelId="{254B8A19-F35B-422E-B50B-DC191D2BE442}" type="parTrans" cxnId="{88D8F916-7E9D-4A43-8894-4F93AF3FACCA}">
      <dgm:prSet/>
      <dgm:spPr/>
      <dgm:t>
        <a:bodyPr/>
        <a:lstStyle/>
        <a:p>
          <a:endParaRPr lang="en-ZA"/>
        </a:p>
      </dgm:t>
    </dgm:pt>
    <dgm:pt modelId="{28D738E3-9838-4CD3-8004-8D4675208EE9}" type="sibTrans" cxnId="{88D8F916-7E9D-4A43-8894-4F93AF3FACCA}">
      <dgm:prSet/>
      <dgm:spPr/>
      <dgm:t>
        <a:bodyPr/>
        <a:lstStyle/>
        <a:p>
          <a:endParaRPr lang="en-ZA"/>
        </a:p>
      </dgm:t>
    </dgm:pt>
    <dgm:pt modelId="{1CB91AC1-3580-44D5-9812-DFA78203A1D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Catalytic projects in Integration Zones</a:t>
          </a:r>
          <a:endParaRPr lang="en-ZA" sz="1600" dirty="0">
            <a:solidFill>
              <a:srgbClr val="FF0000"/>
            </a:solidFill>
          </a:endParaRPr>
        </a:p>
      </dgm:t>
    </dgm:pt>
    <dgm:pt modelId="{17407D77-D1B2-4CAE-B890-829D5F3A715F}" type="parTrans" cxnId="{1E4B31D1-7CC6-41D0-B6EE-2A3DE8C2D4F1}">
      <dgm:prSet/>
      <dgm:spPr/>
      <dgm:t>
        <a:bodyPr/>
        <a:lstStyle/>
        <a:p>
          <a:endParaRPr lang="en-ZA"/>
        </a:p>
      </dgm:t>
    </dgm:pt>
    <dgm:pt modelId="{65581349-048A-48DC-92FD-53DEB3E288CE}" type="sibTrans" cxnId="{1E4B31D1-7CC6-41D0-B6EE-2A3DE8C2D4F1}">
      <dgm:prSet/>
      <dgm:spPr/>
      <dgm:t>
        <a:bodyPr/>
        <a:lstStyle/>
        <a:p>
          <a:endParaRPr lang="en-ZA"/>
        </a:p>
      </dgm:t>
    </dgm:pt>
    <dgm:pt modelId="{21EF97DA-A697-45B5-8E24-100C33BCEED8}">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err="1" smtClean="0"/>
            <a:t>Zonal</a:t>
          </a:r>
          <a:r>
            <a:rPr lang="en-ZA" sz="1600" dirty="0" smtClean="0"/>
            <a:t> and Precinct Plans</a:t>
          </a:r>
          <a:endParaRPr lang="en-ZA" sz="1600" dirty="0"/>
        </a:p>
      </dgm:t>
    </dgm:pt>
    <dgm:pt modelId="{2052F523-2269-428F-8708-B24E79D6CF97}" type="parTrans" cxnId="{29537C90-94E1-4F44-A599-96DC8F611C3D}">
      <dgm:prSet/>
      <dgm:spPr/>
      <dgm:t>
        <a:bodyPr/>
        <a:lstStyle/>
        <a:p>
          <a:endParaRPr lang="en-ZA"/>
        </a:p>
      </dgm:t>
    </dgm:pt>
    <dgm:pt modelId="{D36348A9-9E83-4A04-BC02-2E8C279B04B6}" type="sibTrans" cxnId="{29537C90-94E1-4F44-A599-96DC8F611C3D}">
      <dgm:prSet/>
      <dgm:spPr/>
      <dgm:t>
        <a:bodyPr/>
        <a:lstStyle/>
        <a:p>
          <a:endParaRPr lang="en-ZA"/>
        </a:p>
      </dgm:t>
    </dgm:pt>
    <dgm:pt modelId="{E3DD9C43-40DB-44EE-925C-B3B9EDBA6F51}">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ZA" sz="1600" dirty="0" smtClean="0"/>
            <a:t>CSP participation agreements</a:t>
          </a:r>
          <a:endParaRPr lang="en-ZA" sz="1600" dirty="0"/>
        </a:p>
      </dgm:t>
    </dgm:pt>
    <dgm:pt modelId="{CCD758BB-E1A2-4553-8D4A-ADF379C4DEDE}" type="parTrans" cxnId="{E67AEA33-8420-47D2-A3E3-C2364A36E7F2}">
      <dgm:prSet/>
      <dgm:spPr/>
      <dgm:t>
        <a:bodyPr/>
        <a:lstStyle/>
        <a:p>
          <a:endParaRPr lang="en-ZA"/>
        </a:p>
      </dgm:t>
    </dgm:pt>
    <dgm:pt modelId="{D7D8C227-A750-4DBC-B5C4-FBFF154F591D}" type="sibTrans" cxnId="{E67AEA33-8420-47D2-A3E3-C2364A36E7F2}">
      <dgm:prSet/>
      <dgm:spPr/>
      <dgm:t>
        <a:bodyPr/>
        <a:lstStyle/>
        <a:p>
          <a:endParaRPr lang="en-ZA"/>
        </a:p>
      </dgm:t>
    </dgm:pt>
    <dgm:pt modelId="{65F7BE85-FD9B-44C7-ABC7-AEDBA142EEDC}">
      <dgm:prSet custT="1"/>
      <dgm:spPr/>
      <dgm:t>
        <a:bodyPr/>
        <a:lstStyle/>
        <a:p>
          <a:r>
            <a:rPr lang="en-ZA" sz="1600" dirty="0" smtClean="0"/>
            <a:t>Identification of Urban Network</a:t>
          </a:r>
        </a:p>
      </dgm:t>
    </dgm:pt>
    <dgm:pt modelId="{1A55A573-5506-4DF8-98FF-D0A7078414E1}" type="parTrans" cxnId="{4C01187B-38C1-4BE2-BB98-C6E8A4C9AD00}">
      <dgm:prSet/>
      <dgm:spPr/>
      <dgm:t>
        <a:bodyPr/>
        <a:lstStyle/>
        <a:p>
          <a:endParaRPr lang="en-ZA"/>
        </a:p>
      </dgm:t>
    </dgm:pt>
    <dgm:pt modelId="{31DFD61F-B010-4F66-BF89-4EAAF9353E9A}" type="sibTrans" cxnId="{4C01187B-38C1-4BE2-BB98-C6E8A4C9AD00}">
      <dgm:prSet/>
      <dgm:spPr/>
      <dgm:t>
        <a:bodyPr/>
        <a:lstStyle/>
        <a:p>
          <a:endParaRPr lang="en-ZA"/>
        </a:p>
      </dgm:t>
    </dgm:pt>
    <dgm:pt modelId="{3C2FCB66-8AAB-4B61-A6E6-3965F4CE3B95}">
      <dgm:prSet custT="1"/>
      <dgm:spPr/>
      <dgm:t>
        <a:bodyPr/>
        <a:lstStyle/>
        <a:p>
          <a:pPr rtl="0"/>
          <a:r>
            <a:rPr lang="en-ZA" sz="1600" dirty="0" smtClean="0"/>
            <a:t>Institutional arrangements</a:t>
          </a:r>
        </a:p>
      </dgm:t>
    </dgm:pt>
    <dgm:pt modelId="{2D6B06EE-2AEB-444F-A3F5-F86342B5806A}" type="parTrans" cxnId="{23945B3D-9B8E-4D41-90F1-F900E17BD8DB}">
      <dgm:prSet/>
      <dgm:spPr/>
      <dgm:t>
        <a:bodyPr/>
        <a:lstStyle/>
        <a:p>
          <a:endParaRPr lang="en-ZA"/>
        </a:p>
      </dgm:t>
    </dgm:pt>
    <dgm:pt modelId="{7E386F65-3065-48A7-897A-C7CABC778299}" type="sibTrans" cxnId="{23945B3D-9B8E-4D41-90F1-F900E17BD8DB}">
      <dgm:prSet/>
      <dgm:spPr/>
      <dgm:t>
        <a:bodyPr/>
        <a:lstStyle/>
        <a:p>
          <a:endParaRPr lang="en-ZA"/>
        </a:p>
      </dgm:t>
    </dgm:pt>
    <dgm:pt modelId="{6255E354-CDB6-4C06-BAE9-447D34E8188F}" type="pres">
      <dgm:prSet presAssocID="{776312F0-1EA6-4283-AF3A-115E7CC6CED0}" presName="Name0" presStyleCnt="0">
        <dgm:presLayoutVars>
          <dgm:dir/>
          <dgm:animLvl val="lvl"/>
          <dgm:resizeHandles val="exact"/>
        </dgm:presLayoutVars>
      </dgm:prSet>
      <dgm:spPr/>
      <dgm:t>
        <a:bodyPr/>
        <a:lstStyle/>
        <a:p>
          <a:endParaRPr lang="en-ZA"/>
        </a:p>
      </dgm:t>
    </dgm:pt>
    <dgm:pt modelId="{AD457768-5C48-490D-A2A9-7496E020A76D}" type="pres">
      <dgm:prSet presAssocID="{4C24D158-97FF-4970-B222-77ED9335A39C}" presName="linNode" presStyleCnt="0"/>
      <dgm:spPr/>
      <dgm:t>
        <a:bodyPr/>
        <a:lstStyle/>
        <a:p>
          <a:endParaRPr lang="en-ZA"/>
        </a:p>
      </dgm:t>
    </dgm:pt>
    <dgm:pt modelId="{78CA25A8-1FF8-4F4E-B94E-05D80CFB9616}" type="pres">
      <dgm:prSet presAssocID="{4C24D158-97FF-4970-B222-77ED9335A39C}" presName="parentText" presStyleLbl="node1" presStyleIdx="0" presStyleCnt="5">
        <dgm:presLayoutVars>
          <dgm:chMax val="1"/>
          <dgm:bulletEnabled val="1"/>
        </dgm:presLayoutVars>
      </dgm:prSet>
      <dgm:spPr/>
      <dgm:t>
        <a:bodyPr/>
        <a:lstStyle/>
        <a:p>
          <a:endParaRPr lang="en-ZA"/>
        </a:p>
      </dgm:t>
    </dgm:pt>
    <dgm:pt modelId="{DB732EF8-BB75-4E3C-84F7-5911F78C4EA7}" type="pres">
      <dgm:prSet presAssocID="{4C24D158-97FF-4970-B222-77ED9335A39C}" presName="descendantText" presStyleLbl="alignAccFollowNode1" presStyleIdx="0" presStyleCnt="5" custScaleX="253190" custScaleY="113597" custLinFactNeighborX="4021">
        <dgm:presLayoutVars>
          <dgm:bulletEnabled val="1"/>
        </dgm:presLayoutVars>
      </dgm:prSet>
      <dgm:spPr>
        <a:prstGeom prst="roundRect">
          <a:avLst/>
        </a:prstGeom>
      </dgm:spPr>
      <dgm:t>
        <a:bodyPr/>
        <a:lstStyle/>
        <a:p>
          <a:endParaRPr lang="en-ZA"/>
        </a:p>
      </dgm:t>
    </dgm:pt>
    <dgm:pt modelId="{E6C8A63E-A4DA-43C0-8428-8F38458BD5FB}" type="pres">
      <dgm:prSet presAssocID="{B53EDC46-EDCF-4048-B17E-28D77C2D9EBF}" presName="sp" presStyleCnt="0"/>
      <dgm:spPr/>
      <dgm:t>
        <a:bodyPr/>
        <a:lstStyle/>
        <a:p>
          <a:endParaRPr lang="en-ZA"/>
        </a:p>
      </dgm:t>
    </dgm:pt>
    <dgm:pt modelId="{AE697E08-ED57-4F91-BC43-BAED9058EE71}" type="pres">
      <dgm:prSet presAssocID="{CF80124C-2460-42E5-8354-FAE834F00D10}" presName="linNode" presStyleCnt="0"/>
      <dgm:spPr/>
      <dgm:t>
        <a:bodyPr/>
        <a:lstStyle/>
        <a:p>
          <a:endParaRPr lang="en-ZA"/>
        </a:p>
      </dgm:t>
    </dgm:pt>
    <dgm:pt modelId="{955DDE30-8415-4961-A333-DFD6F1FA8385}" type="pres">
      <dgm:prSet presAssocID="{CF80124C-2460-42E5-8354-FAE834F00D10}" presName="parentText" presStyleLbl="node1" presStyleIdx="1" presStyleCnt="5" custScaleY="43682">
        <dgm:presLayoutVars>
          <dgm:chMax val="1"/>
          <dgm:bulletEnabled val="1"/>
        </dgm:presLayoutVars>
      </dgm:prSet>
      <dgm:spPr/>
      <dgm:t>
        <a:bodyPr/>
        <a:lstStyle/>
        <a:p>
          <a:endParaRPr lang="en-ZA"/>
        </a:p>
      </dgm:t>
    </dgm:pt>
    <dgm:pt modelId="{963C476A-3360-42DC-8276-FE6AD61C732A}" type="pres">
      <dgm:prSet presAssocID="{CF80124C-2460-42E5-8354-FAE834F00D10}" presName="descendantText" presStyleLbl="alignAccFollowNode1" presStyleIdx="1" presStyleCnt="5" custScaleX="253190" custScaleY="54158" custLinFactNeighborX="4021">
        <dgm:presLayoutVars>
          <dgm:bulletEnabled val="1"/>
        </dgm:presLayoutVars>
      </dgm:prSet>
      <dgm:spPr>
        <a:prstGeom prst="roundRect">
          <a:avLst/>
        </a:prstGeom>
      </dgm:spPr>
      <dgm:t>
        <a:bodyPr/>
        <a:lstStyle/>
        <a:p>
          <a:endParaRPr lang="en-ZA"/>
        </a:p>
      </dgm:t>
    </dgm:pt>
    <dgm:pt modelId="{14685D8E-CA54-48F3-B7DE-0C73B9948B4B}" type="pres">
      <dgm:prSet presAssocID="{95AF9EDA-CFC3-4A01-A6D3-ED5BF510C19A}" presName="sp" presStyleCnt="0"/>
      <dgm:spPr/>
      <dgm:t>
        <a:bodyPr/>
        <a:lstStyle/>
        <a:p>
          <a:endParaRPr lang="en-ZA"/>
        </a:p>
      </dgm:t>
    </dgm:pt>
    <dgm:pt modelId="{E8ACAF28-626B-420A-A83B-FF9BBB7F86E6}" type="pres">
      <dgm:prSet presAssocID="{CBFAFF5A-D4B3-43EE-BE25-314567BAF980}" presName="linNode" presStyleCnt="0"/>
      <dgm:spPr/>
      <dgm:t>
        <a:bodyPr/>
        <a:lstStyle/>
        <a:p>
          <a:endParaRPr lang="en-ZA"/>
        </a:p>
      </dgm:t>
    </dgm:pt>
    <dgm:pt modelId="{7E3DDA80-5CAE-4AA1-BA5A-A64EDC7D1EA9}" type="pres">
      <dgm:prSet presAssocID="{CBFAFF5A-D4B3-43EE-BE25-314567BAF980}" presName="parentText" presStyleLbl="node1" presStyleIdx="2" presStyleCnt="5" custScaleY="213029">
        <dgm:presLayoutVars>
          <dgm:chMax val="1"/>
          <dgm:bulletEnabled val="1"/>
        </dgm:presLayoutVars>
      </dgm:prSet>
      <dgm:spPr/>
      <dgm:t>
        <a:bodyPr/>
        <a:lstStyle/>
        <a:p>
          <a:endParaRPr lang="en-ZA"/>
        </a:p>
      </dgm:t>
    </dgm:pt>
    <dgm:pt modelId="{11A3F5F2-FE05-4CEE-AD57-45AF5DF00030}" type="pres">
      <dgm:prSet presAssocID="{CBFAFF5A-D4B3-43EE-BE25-314567BAF980}" presName="descendantText" presStyleLbl="alignAccFollowNode1" presStyleIdx="2" presStyleCnt="5" custScaleX="253190" custScaleY="258940" custLinFactNeighborX="4021">
        <dgm:presLayoutVars>
          <dgm:bulletEnabled val="1"/>
        </dgm:presLayoutVars>
      </dgm:prSet>
      <dgm:spPr>
        <a:prstGeom prst="roundRect">
          <a:avLst/>
        </a:prstGeom>
      </dgm:spPr>
      <dgm:t>
        <a:bodyPr/>
        <a:lstStyle/>
        <a:p>
          <a:endParaRPr lang="en-ZA"/>
        </a:p>
      </dgm:t>
    </dgm:pt>
    <dgm:pt modelId="{0D0C2D25-700B-401D-A1A8-4F6C6858EB60}" type="pres">
      <dgm:prSet presAssocID="{343B58EF-0AAE-45D3-963E-139046F8412B}" presName="sp" presStyleCnt="0"/>
      <dgm:spPr/>
      <dgm:t>
        <a:bodyPr/>
        <a:lstStyle/>
        <a:p>
          <a:endParaRPr lang="en-ZA"/>
        </a:p>
      </dgm:t>
    </dgm:pt>
    <dgm:pt modelId="{293C1B93-903F-435C-82FC-386C1AAECF2D}" type="pres">
      <dgm:prSet presAssocID="{23948B32-18AD-42E5-A24A-146AB9989AAE}" presName="linNode" presStyleCnt="0"/>
      <dgm:spPr/>
      <dgm:t>
        <a:bodyPr/>
        <a:lstStyle/>
        <a:p>
          <a:endParaRPr lang="en-ZA"/>
        </a:p>
      </dgm:t>
    </dgm:pt>
    <dgm:pt modelId="{3F40277A-CD97-40DA-8CBA-0D3DD0C1B597}" type="pres">
      <dgm:prSet presAssocID="{23948B32-18AD-42E5-A24A-146AB9989AAE}" presName="parentText" presStyleLbl="node1" presStyleIdx="3" presStyleCnt="5" custScaleY="69199">
        <dgm:presLayoutVars>
          <dgm:chMax val="1"/>
          <dgm:bulletEnabled val="1"/>
        </dgm:presLayoutVars>
      </dgm:prSet>
      <dgm:spPr/>
      <dgm:t>
        <a:bodyPr/>
        <a:lstStyle/>
        <a:p>
          <a:endParaRPr lang="en-ZA"/>
        </a:p>
      </dgm:t>
    </dgm:pt>
    <dgm:pt modelId="{0DD8CE38-145B-4218-BE87-DF98A87D77C4}" type="pres">
      <dgm:prSet presAssocID="{23948B32-18AD-42E5-A24A-146AB9989AAE}" presName="descendantText" presStyleLbl="alignAccFollowNode1" presStyleIdx="3" presStyleCnt="5" custScaleX="253190" custScaleY="88401" custLinFactNeighborX="4021">
        <dgm:presLayoutVars>
          <dgm:bulletEnabled val="1"/>
        </dgm:presLayoutVars>
      </dgm:prSet>
      <dgm:spPr>
        <a:prstGeom prst="roundRect">
          <a:avLst/>
        </a:prstGeom>
      </dgm:spPr>
      <dgm:t>
        <a:bodyPr/>
        <a:lstStyle/>
        <a:p>
          <a:endParaRPr lang="en-ZA"/>
        </a:p>
      </dgm:t>
    </dgm:pt>
    <dgm:pt modelId="{40331990-72F2-479F-A13C-CA80CC9A3EB4}" type="pres">
      <dgm:prSet presAssocID="{97E956BA-677D-4FA4-A030-A88A6017FEE5}" presName="sp" presStyleCnt="0"/>
      <dgm:spPr/>
      <dgm:t>
        <a:bodyPr/>
        <a:lstStyle/>
        <a:p>
          <a:endParaRPr lang="en-ZA"/>
        </a:p>
      </dgm:t>
    </dgm:pt>
    <dgm:pt modelId="{8E20505B-9C65-46AD-A81A-9EA585A94EF3}" type="pres">
      <dgm:prSet presAssocID="{A582F103-5A39-4FB0-A8D7-8DA66DF54B9C}" presName="linNode" presStyleCnt="0"/>
      <dgm:spPr/>
      <dgm:t>
        <a:bodyPr/>
        <a:lstStyle/>
        <a:p>
          <a:endParaRPr lang="en-ZA"/>
        </a:p>
      </dgm:t>
    </dgm:pt>
    <dgm:pt modelId="{380E445C-CC9D-4217-88AB-E459690CCAE1}" type="pres">
      <dgm:prSet presAssocID="{A582F103-5A39-4FB0-A8D7-8DA66DF54B9C}" presName="parentText" presStyleLbl="node1" presStyleIdx="4" presStyleCnt="5" custScaleY="126064">
        <dgm:presLayoutVars>
          <dgm:chMax val="1"/>
          <dgm:bulletEnabled val="1"/>
        </dgm:presLayoutVars>
      </dgm:prSet>
      <dgm:spPr/>
      <dgm:t>
        <a:bodyPr/>
        <a:lstStyle/>
        <a:p>
          <a:endParaRPr lang="en-ZA"/>
        </a:p>
      </dgm:t>
    </dgm:pt>
    <dgm:pt modelId="{500187B7-24CB-440B-BAC9-D137B8763B53}" type="pres">
      <dgm:prSet presAssocID="{A582F103-5A39-4FB0-A8D7-8DA66DF54B9C}" presName="descendantText" presStyleLbl="alignAccFollowNode1" presStyleIdx="4" presStyleCnt="5" custScaleX="253190" custScaleY="145378" custLinFactNeighborX="4021">
        <dgm:presLayoutVars>
          <dgm:bulletEnabled val="1"/>
        </dgm:presLayoutVars>
      </dgm:prSet>
      <dgm:spPr>
        <a:prstGeom prst="roundRect">
          <a:avLst/>
        </a:prstGeom>
      </dgm:spPr>
      <dgm:t>
        <a:bodyPr/>
        <a:lstStyle/>
        <a:p>
          <a:endParaRPr lang="en-ZA"/>
        </a:p>
      </dgm:t>
    </dgm:pt>
  </dgm:ptLst>
  <dgm:cxnLst>
    <dgm:cxn modelId="{B988B1D3-BFEF-4763-8535-150F55395C7B}" type="presOf" srcId="{CF80124C-2460-42E5-8354-FAE834F00D10}" destId="{955DDE30-8415-4961-A333-DFD6F1FA8385}" srcOrd="0" destOrd="0" presId="urn:microsoft.com/office/officeart/2005/8/layout/vList5"/>
    <dgm:cxn modelId="{FDB1C104-9C1B-4AA7-8731-8F65217C1CA8}" type="presOf" srcId="{84EA1A1C-9891-4C09-9CE6-1C047C59822A}" destId="{963C476A-3360-42DC-8276-FE6AD61C732A}" srcOrd="0" destOrd="0" presId="urn:microsoft.com/office/officeart/2005/8/layout/vList5"/>
    <dgm:cxn modelId="{248B7470-6C57-4C1A-BC2F-7AFADD0CA69A}" srcId="{4C24D158-97FF-4970-B222-77ED9335A39C}" destId="{0AF37BED-6AF1-4F88-A3D8-5DCC31252D9D}" srcOrd="1" destOrd="0" parTransId="{F085913B-F4C8-4B47-BF8A-F33E43C9119B}" sibTransId="{D0C3C36A-65AF-4C46-9AD6-E650EC7D635E}"/>
    <dgm:cxn modelId="{93D3ACD2-1974-4F08-A6AA-0133500906C2}" type="presOf" srcId="{4C24D158-97FF-4970-B222-77ED9335A39C}" destId="{78CA25A8-1FF8-4F4E-B94E-05D80CFB9616}" srcOrd="0" destOrd="0" presId="urn:microsoft.com/office/officeart/2005/8/layout/vList5"/>
    <dgm:cxn modelId="{7ED25420-4C86-40B0-BE1D-521A20D94E95}" type="presOf" srcId="{9B99B23A-4109-4EFC-84DA-CE99822BA948}" destId="{11A3F5F2-FE05-4CEE-AD57-45AF5DF00030}" srcOrd="0" destOrd="3" presId="urn:microsoft.com/office/officeart/2005/8/layout/vList5"/>
    <dgm:cxn modelId="{29537C90-94E1-4F44-A599-96DC8F611C3D}" srcId="{CBFAFF5A-D4B3-43EE-BE25-314567BAF980}" destId="{21EF97DA-A697-45B5-8E24-100C33BCEED8}" srcOrd="5" destOrd="0" parTransId="{2052F523-2269-428F-8708-B24E79D6CF97}" sibTransId="{D36348A9-9E83-4A04-BC02-2E8C279B04B6}"/>
    <dgm:cxn modelId="{37ADF382-42C4-4C13-A988-84663FE761E1}" type="presOf" srcId="{23948B32-18AD-42E5-A24A-146AB9989AAE}" destId="{3F40277A-CD97-40DA-8CBA-0D3DD0C1B597}" srcOrd="0" destOrd="0" presId="urn:microsoft.com/office/officeart/2005/8/layout/vList5"/>
    <dgm:cxn modelId="{4B774C8A-67D0-4C42-8840-E92006FA641E}" type="presOf" srcId="{A582F103-5A39-4FB0-A8D7-8DA66DF54B9C}" destId="{380E445C-CC9D-4217-88AB-E459690CCAE1}" srcOrd="0" destOrd="0" presId="urn:microsoft.com/office/officeart/2005/8/layout/vList5"/>
    <dgm:cxn modelId="{4F2A3395-0069-42CB-AEAB-CDCB30A943C1}" srcId="{CBFAFF5A-D4B3-43EE-BE25-314567BAF980}" destId="{9B99B23A-4109-4EFC-84DA-CE99822BA948}" srcOrd="3" destOrd="0" parTransId="{61D5D0AB-0D5E-416E-934A-9CDFF72A294B}" sibTransId="{61A024B9-6208-4729-BCAE-D66C14871EC5}"/>
    <dgm:cxn modelId="{1E4B31D1-7CC6-41D0-B6EE-2A3DE8C2D4F1}" srcId="{CBFAFF5A-D4B3-43EE-BE25-314567BAF980}" destId="{1CB91AC1-3580-44D5-9812-DFA78203A1DB}" srcOrd="6" destOrd="0" parTransId="{17407D77-D1B2-4CAE-B890-829D5F3A715F}" sibTransId="{65581349-048A-48DC-92FD-53DEB3E288CE}"/>
    <dgm:cxn modelId="{821C64EE-5701-497E-978B-8CD7DAD92A4C}" srcId="{A582F103-5A39-4FB0-A8D7-8DA66DF54B9C}" destId="{28956C44-6CBB-4A67-93DB-44C75D25F99E}" srcOrd="1" destOrd="0" parTransId="{0DB457F2-5BCE-467E-9E4E-D1005A912B42}" sibTransId="{2632C4EC-3ABA-498E-8D1B-1432485B6D9C}"/>
    <dgm:cxn modelId="{BC56B44E-D99E-40BE-BD01-096FA939812B}" type="presOf" srcId="{884E7E03-DA37-4832-AF89-420F7E687C40}" destId="{500187B7-24CB-440B-BAC9-D137B8763B53}" srcOrd="0" destOrd="2" presId="urn:microsoft.com/office/officeart/2005/8/layout/vList5"/>
    <dgm:cxn modelId="{88D8F916-7E9D-4A43-8894-4F93AF3FACCA}" srcId="{CBFAFF5A-D4B3-43EE-BE25-314567BAF980}" destId="{7E095FED-88CF-4E74-8883-F2FC6760CDD4}" srcOrd="4" destOrd="0" parTransId="{254B8A19-F35B-422E-B50B-DC191D2BE442}" sibTransId="{28D738E3-9838-4CD3-8004-8D4675208EE9}"/>
    <dgm:cxn modelId="{4C01187B-38C1-4BE2-BB98-C6E8A4C9AD00}" srcId="{CBFAFF5A-D4B3-43EE-BE25-314567BAF980}" destId="{65F7BE85-FD9B-44C7-ABC7-AEDBA142EEDC}" srcOrd="2" destOrd="0" parTransId="{1A55A573-5506-4DF8-98FF-D0A7078414E1}" sibTransId="{31DFD61F-B010-4F66-BF89-4EAAF9353E9A}"/>
    <dgm:cxn modelId="{329A3428-3F4D-41A3-ABC6-26EFCFFFD62A}" type="presOf" srcId="{62D41C01-8A28-4AD2-BA9F-76FC369C0783}" destId="{DB732EF8-BB75-4E3C-84F7-5911F78C4EA7}" srcOrd="0" destOrd="0" presId="urn:microsoft.com/office/officeart/2005/8/layout/vList5"/>
    <dgm:cxn modelId="{E67AEA33-8420-47D2-A3E3-C2364A36E7F2}" srcId="{CBFAFF5A-D4B3-43EE-BE25-314567BAF980}" destId="{E3DD9C43-40DB-44EE-925C-B3B9EDBA6F51}" srcOrd="0" destOrd="0" parTransId="{CCD758BB-E1A2-4553-8D4A-ADF379C4DEDE}" sibTransId="{D7D8C227-A750-4DBC-B5C4-FBFF154F591D}"/>
    <dgm:cxn modelId="{DD131BC7-8874-40BE-A081-654072F00252}" type="presOf" srcId="{776312F0-1EA6-4283-AF3A-115E7CC6CED0}" destId="{6255E354-CDB6-4C06-BAE9-447D34E8188F}" srcOrd="0" destOrd="0" presId="urn:microsoft.com/office/officeart/2005/8/layout/vList5"/>
    <dgm:cxn modelId="{CEE4E777-FC73-4915-B67F-885C059B30D0}" type="presOf" srcId="{28956C44-6CBB-4A67-93DB-44C75D25F99E}" destId="{500187B7-24CB-440B-BAC9-D137B8763B53}" srcOrd="0" destOrd="1" presId="urn:microsoft.com/office/officeart/2005/8/layout/vList5"/>
    <dgm:cxn modelId="{CC047583-6B5E-4C6B-9A63-4C38942EC104}" srcId="{23948B32-18AD-42E5-A24A-146AB9989AAE}" destId="{CBF443A9-A1EF-4714-8DA7-61A3B4A3FE2E}" srcOrd="0" destOrd="0" parTransId="{972240C1-BDD3-429E-85D2-FC788834E52A}" sibTransId="{1BA97B1A-6137-4443-A02F-84A3066C4DDD}"/>
    <dgm:cxn modelId="{67D48394-915A-4B1F-9D59-C204D87B31B5}" srcId="{776312F0-1EA6-4283-AF3A-115E7CC6CED0}" destId="{CF80124C-2460-42E5-8354-FAE834F00D10}" srcOrd="1" destOrd="0" parTransId="{73E1BE4E-84EE-4742-B4F3-251D33583831}" sibTransId="{95AF9EDA-CFC3-4A01-A6D3-ED5BF510C19A}"/>
    <dgm:cxn modelId="{BD335F66-FAB7-4CFE-925B-243F61184CBD}" srcId="{776312F0-1EA6-4283-AF3A-115E7CC6CED0}" destId="{CBFAFF5A-D4B3-43EE-BE25-314567BAF980}" srcOrd="2" destOrd="0" parTransId="{72CAAF43-F97E-4095-9BE0-7CB124A26168}" sibTransId="{343B58EF-0AAE-45D3-963E-139046F8412B}"/>
    <dgm:cxn modelId="{E80CA33A-9A04-4D58-90FB-7675B2E9EFFE}" srcId="{A582F103-5A39-4FB0-A8D7-8DA66DF54B9C}" destId="{2A25B33C-486F-49FC-8D1E-71AED3888A34}" srcOrd="0" destOrd="0" parTransId="{BBDE2F1B-F438-4084-AE7C-AE02CAACA786}" sibTransId="{9EA9070A-36B6-44C2-940A-8E523556AC6D}"/>
    <dgm:cxn modelId="{C84A540F-BE7B-434A-8756-F9B162665245}" srcId="{4C24D158-97FF-4970-B222-77ED9335A39C}" destId="{62D41C01-8A28-4AD2-BA9F-76FC369C0783}" srcOrd="0" destOrd="0" parTransId="{BBF7F6C2-9251-4704-937A-3A81E8E74791}" sibTransId="{5CC020DD-5193-4DBB-9297-0E96FEEC8D82}"/>
    <dgm:cxn modelId="{4BFE8930-FDCC-4573-89A2-65F30B600F25}" type="presOf" srcId="{21EF97DA-A697-45B5-8E24-100C33BCEED8}" destId="{11A3F5F2-FE05-4CEE-AD57-45AF5DF00030}" srcOrd="0" destOrd="5" presId="urn:microsoft.com/office/officeart/2005/8/layout/vList5"/>
    <dgm:cxn modelId="{8330566E-CC04-45BC-B1E4-7AAD2E23FC75}" srcId="{776312F0-1EA6-4283-AF3A-115E7CC6CED0}" destId="{23948B32-18AD-42E5-A24A-146AB9989AAE}" srcOrd="3" destOrd="0" parTransId="{6385B67A-5E22-4E25-AFA7-EE6EE834A39D}" sibTransId="{97E956BA-677D-4FA4-A030-A88A6017FEE5}"/>
    <dgm:cxn modelId="{BCBF12A0-3800-4BA9-92AA-A2AE17F5571E}" type="presOf" srcId="{1CB91AC1-3580-44D5-9812-DFA78203A1DB}" destId="{11A3F5F2-FE05-4CEE-AD57-45AF5DF00030}" srcOrd="0" destOrd="6" presId="urn:microsoft.com/office/officeart/2005/8/layout/vList5"/>
    <dgm:cxn modelId="{D7E37C69-533C-4C8C-83F5-3D44E3C4FB8C}" srcId="{776312F0-1EA6-4283-AF3A-115E7CC6CED0}" destId="{A582F103-5A39-4FB0-A8D7-8DA66DF54B9C}" srcOrd="4" destOrd="0" parTransId="{18146E8A-F7DA-48EB-A542-04B539D430A9}" sibTransId="{904A6E17-F67F-40AC-BDFF-4B8F6BEDF0F6}"/>
    <dgm:cxn modelId="{4C51DAA2-9482-434D-B858-62ABED310D6D}" srcId="{776312F0-1EA6-4283-AF3A-115E7CC6CED0}" destId="{4C24D158-97FF-4970-B222-77ED9335A39C}" srcOrd="0" destOrd="0" parTransId="{7609CB4D-A804-4DA2-822A-8552A5EB39D9}" sibTransId="{B53EDC46-EDCF-4048-B17E-28D77C2D9EBF}"/>
    <dgm:cxn modelId="{23945B3D-9B8E-4D41-90F1-F900E17BD8DB}" srcId="{CBFAFF5A-D4B3-43EE-BE25-314567BAF980}" destId="{3C2FCB66-8AAB-4B61-A6E6-3965F4CE3B95}" srcOrd="1" destOrd="0" parTransId="{2D6B06EE-2AEB-444F-A3F5-F86342B5806A}" sibTransId="{7E386F65-3065-48A7-897A-C7CABC778299}"/>
    <dgm:cxn modelId="{3B17E429-FA80-412B-B2D8-E27B7C00CE1E}" type="presOf" srcId="{7E095FED-88CF-4E74-8883-F2FC6760CDD4}" destId="{11A3F5F2-FE05-4CEE-AD57-45AF5DF00030}" srcOrd="0" destOrd="4" presId="urn:microsoft.com/office/officeart/2005/8/layout/vList5"/>
    <dgm:cxn modelId="{774A5474-53B9-4321-A4D2-B5F282A8572F}" srcId="{A582F103-5A39-4FB0-A8D7-8DA66DF54B9C}" destId="{884E7E03-DA37-4832-AF89-420F7E687C40}" srcOrd="2" destOrd="0" parTransId="{E84995D4-23F9-4C31-8CF2-6B1026C22693}" sibTransId="{C57E0AF4-91EF-4A27-8B20-0E3BA08209A2}"/>
    <dgm:cxn modelId="{0F1B6C03-BDC5-42B3-B838-780420F4864B}" type="presOf" srcId="{2A25B33C-486F-49FC-8D1E-71AED3888A34}" destId="{500187B7-24CB-440B-BAC9-D137B8763B53}" srcOrd="0" destOrd="0" presId="urn:microsoft.com/office/officeart/2005/8/layout/vList5"/>
    <dgm:cxn modelId="{5B5333DE-7718-4BF7-B05E-88CC49A71913}" type="presOf" srcId="{0AF37BED-6AF1-4F88-A3D8-5DCC31252D9D}" destId="{DB732EF8-BB75-4E3C-84F7-5911F78C4EA7}" srcOrd="0" destOrd="1" presId="urn:microsoft.com/office/officeart/2005/8/layout/vList5"/>
    <dgm:cxn modelId="{94E7BDC3-B433-4772-8B95-28946C4A2E46}" type="presOf" srcId="{CBF443A9-A1EF-4714-8DA7-61A3B4A3FE2E}" destId="{0DD8CE38-145B-4218-BE87-DF98A87D77C4}" srcOrd="0" destOrd="0" presId="urn:microsoft.com/office/officeart/2005/8/layout/vList5"/>
    <dgm:cxn modelId="{E2C4CF2D-EFB6-4427-8375-FA7D8C83DC84}" type="presOf" srcId="{CBFAFF5A-D4B3-43EE-BE25-314567BAF980}" destId="{7E3DDA80-5CAE-4AA1-BA5A-A64EDC7D1EA9}" srcOrd="0" destOrd="0" presId="urn:microsoft.com/office/officeart/2005/8/layout/vList5"/>
    <dgm:cxn modelId="{3D58020C-CC87-4F9D-AE79-15F29A912AE3}" type="presOf" srcId="{65F7BE85-FD9B-44C7-ABC7-AEDBA142EEDC}" destId="{11A3F5F2-FE05-4CEE-AD57-45AF5DF00030}" srcOrd="0" destOrd="2" presId="urn:microsoft.com/office/officeart/2005/8/layout/vList5"/>
    <dgm:cxn modelId="{6A77E2F6-F377-424D-8D03-3DFDC21D682F}" type="presOf" srcId="{3C2FCB66-8AAB-4B61-A6E6-3965F4CE3B95}" destId="{11A3F5F2-FE05-4CEE-AD57-45AF5DF00030}" srcOrd="0" destOrd="1" presId="urn:microsoft.com/office/officeart/2005/8/layout/vList5"/>
    <dgm:cxn modelId="{E3A15C8E-4AAE-4C29-A20A-1EEF4BE2EAF0}" srcId="{CF80124C-2460-42E5-8354-FAE834F00D10}" destId="{84EA1A1C-9891-4C09-9CE6-1C047C59822A}" srcOrd="0" destOrd="0" parTransId="{425608F7-B91E-4475-87AA-0A010CD837DC}" sibTransId="{95CC9316-343C-47C7-BF49-ECAB375310C3}"/>
    <dgm:cxn modelId="{9669D2C9-9EA0-4EFE-9820-95286DB188F6}" type="presOf" srcId="{E3DD9C43-40DB-44EE-925C-B3B9EDBA6F51}" destId="{11A3F5F2-FE05-4CEE-AD57-45AF5DF00030}" srcOrd="0" destOrd="0" presId="urn:microsoft.com/office/officeart/2005/8/layout/vList5"/>
    <dgm:cxn modelId="{716D7065-EC0A-4B6F-A1B8-55FA09594457}" type="presParOf" srcId="{6255E354-CDB6-4C06-BAE9-447D34E8188F}" destId="{AD457768-5C48-490D-A2A9-7496E020A76D}" srcOrd="0" destOrd="0" presId="urn:microsoft.com/office/officeart/2005/8/layout/vList5"/>
    <dgm:cxn modelId="{8915B519-6748-45D3-8F50-18B75051549C}" type="presParOf" srcId="{AD457768-5C48-490D-A2A9-7496E020A76D}" destId="{78CA25A8-1FF8-4F4E-B94E-05D80CFB9616}" srcOrd="0" destOrd="0" presId="urn:microsoft.com/office/officeart/2005/8/layout/vList5"/>
    <dgm:cxn modelId="{6433BAF2-83CA-46C0-9999-7147036E901F}" type="presParOf" srcId="{AD457768-5C48-490D-A2A9-7496E020A76D}" destId="{DB732EF8-BB75-4E3C-84F7-5911F78C4EA7}" srcOrd="1" destOrd="0" presId="urn:microsoft.com/office/officeart/2005/8/layout/vList5"/>
    <dgm:cxn modelId="{3284C96B-C44F-427B-9EA5-4202ACA288B4}" type="presParOf" srcId="{6255E354-CDB6-4C06-BAE9-447D34E8188F}" destId="{E6C8A63E-A4DA-43C0-8428-8F38458BD5FB}" srcOrd="1" destOrd="0" presId="urn:microsoft.com/office/officeart/2005/8/layout/vList5"/>
    <dgm:cxn modelId="{FB875941-01DC-4CD7-90E7-296F32BE31D0}" type="presParOf" srcId="{6255E354-CDB6-4C06-BAE9-447D34E8188F}" destId="{AE697E08-ED57-4F91-BC43-BAED9058EE71}" srcOrd="2" destOrd="0" presId="urn:microsoft.com/office/officeart/2005/8/layout/vList5"/>
    <dgm:cxn modelId="{F7E9C8CC-009B-4D26-B5DE-D5BB17E4E177}" type="presParOf" srcId="{AE697E08-ED57-4F91-BC43-BAED9058EE71}" destId="{955DDE30-8415-4961-A333-DFD6F1FA8385}" srcOrd="0" destOrd="0" presId="urn:microsoft.com/office/officeart/2005/8/layout/vList5"/>
    <dgm:cxn modelId="{5E480269-C139-4AEA-B821-D86E8A196FFE}" type="presParOf" srcId="{AE697E08-ED57-4F91-BC43-BAED9058EE71}" destId="{963C476A-3360-42DC-8276-FE6AD61C732A}" srcOrd="1" destOrd="0" presId="urn:microsoft.com/office/officeart/2005/8/layout/vList5"/>
    <dgm:cxn modelId="{26FDBC23-728F-4DAE-9CA3-BD0199B7F240}" type="presParOf" srcId="{6255E354-CDB6-4C06-BAE9-447D34E8188F}" destId="{14685D8E-CA54-48F3-B7DE-0C73B9948B4B}" srcOrd="3" destOrd="0" presId="urn:microsoft.com/office/officeart/2005/8/layout/vList5"/>
    <dgm:cxn modelId="{3BED7FE0-1FCB-437B-B0BD-17208893BC29}" type="presParOf" srcId="{6255E354-CDB6-4C06-BAE9-447D34E8188F}" destId="{E8ACAF28-626B-420A-A83B-FF9BBB7F86E6}" srcOrd="4" destOrd="0" presId="urn:microsoft.com/office/officeart/2005/8/layout/vList5"/>
    <dgm:cxn modelId="{EA18FFA7-3D5F-4B77-8A42-63BF9A55728A}" type="presParOf" srcId="{E8ACAF28-626B-420A-A83B-FF9BBB7F86E6}" destId="{7E3DDA80-5CAE-4AA1-BA5A-A64EDC7D1EA9}" srcOrd="0" destOrd="0" presId="urn:microsoft.com/office/officeart/2005/8/layout/vList5"/>
    <dgm:cxn modelId="{C5BAB40F-1BFE-4EC3-B994-7B6A484417CD}" type="presParOf" srcId="{E8ACAF28-626B-420A-A83B-FF9BBB7F86E6}" destId="{11A3F5F2-FE05-4CEE-AD57-45AF5DF00030}" srcOrd="1" destOrd="0" presId="urn:microsoft.com/office/officeart/2005/8/layout/vList5"/>
    <dgm:cxn modelId="{8A9388E4-1160-44DD-88AB-45E67746FA15}" type="presParOf" srcId="{6255E354-CDB6-4C06-BAE9-447D34E8188F}" destId="{0D0C2D25-700B-401D-A1A8-4F6C6858EB60}" srcOrd="5" destOrd="0" presId="urn:microsoft.com/office/officeart/2005/8/layout/vList5"/>
    <dgm:cxn modelId="{E7A9B5E2-49A8-47B3-BAC3-85687218B7D3}" type="presParOf" srcId="{6255E354-CDB6-4C06-BAE9-447D34E8188F}" destId="{293C1B93-903F-435C-82FC-386C1AAECF2D}" srcOrd="6" destOrd="0" presId="urn:microsoft.com/office/officeart/2005/8/layout/vList5"/>
    <dgm:cxn modelId="{AE01B58F-0017-4FD6-85D7-14D704A43D20}" type="presParOf" srcId="{293C1B93-903F-435C-82FC-386C1AAECF2D}" destId="{3F40277A-CD97-40DA-8CBA-0D3DD0C1B597}" srcOrd="0" destOrd="0" presId="urn:microsoft.com/office/officeart/2005/8/layout/vList5"/>
    <dgm:cxn modelId="{CF3E29B6-AEC2-418C-B06F-A63DD065E85E}" type="presParOf" srcId="{293C1B93-903F-435C-82FC-386C1AAECF2D}" destId="{0DD8CE38-145B-4218-BE87-DF98A87D77C4}" srcOrd="1" destOrd="0" presId="urn:microsoft.com/office/officeart/2005/8/layout/vList5"/>
    <dgm:cxn modelId="{B8893221-46DC-4DE1-B412-B1787C61DB4C}" type="presParOf" srcId="{6255E354-CDB6-4C06-BAE9-447D34E8188F}" destId="{40331990-72F2-479F-A13C-CA80CC9A3EB4}" srcOrd="7" destOrd="0" presId="urn:microsoft.com/office/officeart/2005/8/layout/vList5"/>
    <dgm:cxn modelId="{BAEF64B5-B190-4915-B6D8-48F615EB81AD}" type="presParOf" srcId="{6255E354-CDB6-4C06-BAE9-447D34E8188F}" destId="{8E20505B-9C65-46AD-A81A-9EA585A94EF3}" srcOrd="8" destOrd="0" presId="urn:microsoft.com/office/officeart/2005/8/layout/vList5"/>
    <dgm:cxn modelId="{2EC3CEF4-0B37-4FCE-AC88-9EE7D20D70B6}" type="presParOf" srcId="{8E20505B-9C65-46AD-A81A-9EA585A94EF3}" destId="{380E445C-CC9D-4217-88AB-E459690CCAE1}" srcOrd="0" destOrd="0" presId="urn:microsoft.com/office/officeart/2005/8/layout/vList5"/>
    <dgm:cxn modelId="{CF15528C-1460-49DC-934C-3539B948F9CD}" type="presParOf" srcId="{8E20505B-9C65-46AD-A81A-9EA585A94EF3}" destId="{500187B7-24CB-440B-BAC9-D137B8763B5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7A146A-0850-44F0-ABE1-7A7EB02426C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ZA"/>
        </a:p>
      </dgm:t>
    </dgm:pt>
    <dgm:pt modelId="{7CBEDABC-8FE6-4434-925C-2E4E8B5A1DBD}">
      <dgm:prSet custT="1"/>
      <dgm:spPr>
        <a:solidFill>
          <a:srgbClr val="7A0000"/>
        </a:solidFill>
      </dgm:spPr>
      <dgm:t>
        <a:bodyPr/>
        <a:lstStyle/>
        <a:p>
          <a:pPr rtl="0"/>
          <a:r>
            <a:rPr lang="en-ZA" sz="1800" b="1" dirty="0" smtClean="0"/>
            <a:t>Urban Network Plan</a:t>
          </a:r>
          <a:endParaRPr lang="en-ZA" sz="1800" b="1" dirty="0"/>
        </a:p>
      </dgm:t>
    </dgm:pt>
    <dgm:pt modelId="{F114F8F8-784E-49A6-A722-3FB8E96D4304}" type="parTrans" cxnId="{640BF0DF-CA0E-42FE-8854-BB379BFD2388}">
      <dgm:prSet/>
      <dgm:spPr/>
      <dgm:t>
        <a:bodyPr/>
        <a:lstStyle/>
        <a:p>
          <a:endParaRPr lang="en-ZA"/>
        </a:p>
      </dgm:t>
    </dgm:pt>
    <dgm:pt modelId="{4D203C8C-BCD5-4F2D-8415-5E37C45E4847}" type="sibTrans" cxnId="{640BF0DF-CA0E-42FE-8854-BB379BFD2388}">
      <dgm:prSet/>
      <dgm:spPr/>
      <dgm:t>
        <a:bodyPr/>
        <a:lstStyle/>
        <a:p>
          <a:endParaRPr lang="en-ZA"/>
        </a:p>
      </dgm:t>
    </dgm:pt>
    <dgm:pt modelId="{60785E81-431B-4A1E-9D77-D79C835AB577}">
      <dgm:prSet custT="1"/>
      <dgm:spPr>
        <a:solidFill>
          <a:srgbClr val="7A0000"/>
        </a:solidFill>
      </dgm:spPr>
      <dgm:t>
        <a:bodyPr/>
        <a:lstStyle/>
        <a:p>
          <a:pPr rtl="0"/>
          <a:r>
            <a:rPr lang="en-ZA" sz="1800" b="1" dirty="0" smtClean="0"/>
            <a:t>Integration Zone 1 </a:t>
          </a:r>
          <a:endParaRPr lang="en-ZA" sz="1800" b="1" dirty="0"/>
        </a:p>
      </dgm:t>
    </dgm:pt>
    <dgm:pt modelId="{D218266A-124C-4F60-9D8C-BB84677FC0E0}" type="parTrans" cxnId="{D1B48BA0-AF7E-404F-AED0-A9F8835E4B45}">
      <dgm:prSet/>
      <dgm:spPr/>
      <dgm:t>
        <a:bodyPr/>
        <a:lstStyle/>
        <a:p>
          <a:endParaRPr lang="en-ZA"/>
        </a:p>
      </dgm:t>
    </dgm:pt>
    <dgm:pt modelId="{80CB0A89-7D9C-43E9-8B33-2C0EBB19FCC8}" type="sibTrans" cxnId="{D1B48BA0-AF7E-404F-AED0-A9F8835E4B45}">
      <dgm:prSet/>
      <dgm:spPr/>
      <dgm:t>
        <a:bodyPr/>
        <a:lstStyle/>
        <a:p>
          <a:endParaRPr lang="en-ZA"/>
        </a:p>
      </dgm:t>
    </dgm:pt>
    <dgm:pt modelId="{77445E21-D218-4069-B4B9-51468F7D4EC7}">
      <dgm:prSet custT="1"/>
      <dgm:spPr>
        <a:solidFill>
          <a:srgbClr val="7A0000"/>
        </a:solidFill>
      </dgm:spPr>
      <dgm:t>
        <a:bodyPr/>
        <a:lstStyle/>
        <a:p>
          <a:pPr rtl="0"/>
          <a:r>
            <a:rPr lang="en-ZA" sz="1100" b="1" smtClean="0"/>
            <a:t>Social Housing Project</a:t>
          </a:r>
          <a:endParaRPr lang="en-ZA" sz="1100" b="1"/>
        </a:p>
      </dgm:t>
    </dgm:pt>
    <dgm:pt modelId="{B45B02D4-C010-42EB-8AB3-87068D6ECDC6}" type="parTrans" cxnId="{8657CAFF-2A22-4BA0-911F-073714B19D9B}">
      <dgm:prSet/>
      <dgm:spPr/>
      <dgm:t>
        <a:bodyPr/>
        <a:lstStyle/>
        <a:p>
          <a:endParaRPr lang="en-ZA"/>
        </a:p>
      </dgm:t>
    </dgm:pt>
    <dgm:pt modelId="{AB88A7F8-9B09-4E12-A2AE-817D94B0C26F}" type="sibTrans" cxnId="{8657CAFF-2A22-4BA0-911F-073714B19D9B}">
      <dgm:prSet/>
      <dgm:spPr/>
      <dgm:t>
        <a:bodyPr/>
        <a:lstStyle/>
        <a:p>
          <a:endParaRPr lang="en-ZA"/>
        </a:p>
      </dgm:t>
    </dgm:pt>
    <dgm:pt modelId="{475189C6-323E-464B-8872-7382F928AE0C}">
      <dgm:prSet custT="1"/>
      <dgm:spPr>
        <a:solidFill>
          <a:srgbClr val="7A0000"/>
        </a:solidFill>
      </dgm:spPr>
      <dgm:t>
        <a:bodyPr/>
        <a:lstStyle/>
        <a:p>
          <a:pPr rtl="0"/>
          <a:r>
            <a:rPr lang="en-ZA" sz="1100" b="1" smtClean="0"/>
            <a:t>Bulk Water Project</a:t>
          </a:r>
          <a:endParaRPr lang="en-ZA" sz="1100" b="1"/>
        </a:p>
      </dgm:t>
    </dgm:pt>
    <dgm:pt modelId="{02A64A0D-BC95-491A-AB43-92A7C2E9B939}" type="parTrans" cxnId="{4726BA60-E056-4502-9B7E-6B5298898CCD}">
      <dgm:prSet/>
      <dgm:spPr/>
      <dgm:t>
        <a:bodyPr/>
        <a:lstStyle/>
        <a:p>
          <a:endParaRPr lang="en-ZA"/>
        </a:p>
      </dgm:t>
    </dgm:pt>
    <dgm:pt modelId="{5BBDD659-2253-4A33-B890-520911F995FE}" type="sibTrans" cxnId="{4726BA60-E056-4502-9B7E-6B5298898CCD}">
      <dgm:prSet/>
      <dgm:spPr/>
      <dgm:t>
        <a:bodyPr/>
        <a:lstStyle/>
        <a:p>
          <a:endParaRPr lang="en-ZA"/>
        </a:p>
      </dgm:t>
    </dgm:pt>
    <dgm:pt modelId="{B2F6FCA2-C4CD-4083-81C3-1ACE157967A5}">
      <dgm:prSet custT="1"/>
      <dgm:spPr>
        <a:solidFill>
          <a:srgbClr val="7A0000"/>
        </a:solidFill>
      </dgm:spPr>
      <dgm:t>
        <a:bodyPr/>
        <a:lstStyle/>
        <a:p>
          <a:pPr rtl="0"/>
          <a:r>
            <a:rPr lang="en-ZA" sz="1100" b="1" dirty="0" smtClean="0"/>
            <a:t>Precinct / Hub </a:t>
          </a:r>
          <a:r>
            <a:rPr lang="en-ZA" sz="1100" b="1" dirty="0" err="1" smtClean="0"/>
            <a:t>Devt</a:t>
          </a:r>
          <a:r>
            <a:rPr lang="en-ZA" sz="1100" b="1" dirty="0" smtClean="0"/>
            <a:t> Project</a:t>
          </a:r>
          <a:endParaRPr lang="en-ZA" sz="1100" b="1" dirty="0"/>
        </a:p>
      </dgm:t>
    </dgm:pt>
    <dgm:pt modelId="{CB263B7A-461E-4120-B0CA-7A900125D50B}" type="parTrans" cxnId="{B74DB0A2-E3E8-446F-9F4F-B14CC26D85B5}">
      <dgm:prSet/>
      <dgm:spPr/>
      <dgm:t>
        <a:bodyPr/>
        <a:lstStyle/>
        <a:p>
          <a:endParaRPr lang="en-ZA"/>
        </a:p>
      </dgm:t>
    </dgm:pt>
    <dgm:pt modelId="{2E408C89-2A5F-43D0-8548-253B8E29CEFC}" type="sibTrans" cxnId="{B74DB0A2-E3E8-446F-9F4F-B14CC26D85B5}">
      <dgm:prSet/>
      <dgm:spPr/>
      <dgm:t>
        <a:bodyPr/>
        <a:lstStyle/>
        <a:p>
          <a:endParaRPr lang="en-ZA"/>
        </a:p>
      </dgm:t>
    </dgm:pt>
    <dgm:pt modelId="{DBE89ADB-21C4-45D5-A436-F8E2FE5D5A30}">
      <dgm:prSet custT="1"/>
      <dgm:spPr>
        <a:solidFill>
          <a:srgbClr val="7A0000"/>
        </a:solidFill>
      </dgm:spPr>
      <dgm:t>
        <a:bodyPr/>
        <a:lstStyle/>
        <a:p>
          <a:pPr rtl="0"/>
          <a:r>
            <a:rPr lang="en-ZA" sz="1100" b="1" dirty="0" smtClean="0"/>
            <a:t>UDZ Scheme</a:t>
          </a:r>
          <a:endParaRPr lang="en-ZA" sz="1100" b="1" dirty="0"/>
        </a:p>
      </dgm:t>
    </dgm:pt>
    <dgm:pt modelId="{9E9ACE81-12C7-4E86-9223-FC80C2765C92}" type="parTrans" cxnId="{A6DDF4D7-DEF1-4D4B-8B7E-FEBD1A93459A}">
      <dgm:prSet/>
      <dgm:spPr/>
      <dgm:t>
        <a:bodyPr/>
        <a:lstStyle/>
        <a:p>
          <a:endParaRPr lang="en-ZA"/>
        </a:p>
      </dgm:t>
    </dgm:pt>
    <dgm:pt modelId="{1A7269A0-365F-4986-B6A0-DC24444DFEEF}" type="sibTrans" cxnId="{A6DDF4D7-DEF1-4D4B-8B7E-FEBD1A93459A}">
      <dgm:prSet/>
      <dgm:spPr/>
      <dgm:t>
        <a:bodyPr/>
        <a:lstStyle/>
        <a:p>
          <a:endParaRPr lang="en-ZA"/>
        </a:p>
      </dgm:t>
    </dgm:pt>
    <dgm:pt modelId="{6D225D9D-574E-468A-B8BC-6FDA171230B6}">
      <dgm:prSet custT="1"/>
      <dgm:spPr>
        <a:solidFill>
          <a:srgbClr val="7A0000"/>
        </a:solidFill>
      </dgm:spPr>
      <dgm:t>
        <a:bodyPr/>
        <a:lstStyle/>
        <a:p>
          <a:pPr rtl="0"/>
          <a:r>
            <a:rPr lang="en-ZA" sz="1100" b="1" dirty="0" smtClean="0"/>
            <a:t>BRT Project</a:t>
          </a:r>
          <a:endParaRPr lang="en-ZA" sz="1100" b="1" dirty="0"/>
        </a:p>
      </dgm:t>
    </dgm:pt>
    <dgm:pt modelId="{00A9F629-E98E-4E4B-AC5C-2F313B83E3AA}" type="parTrans" cxnId="{AA85B5B0-92D1-487C-8DC6-158F12FE20EE}">
      <dgm:prSet/>
      <dgm:spPr/>
      <dgm:t>
        <a:bodyPr/>
        <a:lstStyle/>
        <a:p>
          <a:endParaRPr lang="en-ZA"/>
        </a:p>
      </dgm:t>
    </dgm:pt>
    <dgm:pt modelId="{7E153E56-831D-4157-9462-D9168E7D5BD4}" type="sibTrans" cxnId="{AA85B5B0-92D1-487C-8DC6-158F12FE20EE}">
      <dgm:prSet/>
      <dgm:spPr/>
      <dgm:t>
        <a:bodyPr/>
        <a:lstStyle/>
        <a:p>
          <a:endParaRPr lang="en-ZA"/>
        </a:p>
      </dgm:t>
    </dgm:pt>
    <dgm:pt modelId="{2EBEFD03-2352-4BDF-A249-7BA56AD25D8E}">
      <dgm:prSet custT="1"/>
      <dgm:spPr>
        <a:solidFill>
          <a:srgbClr val="7A0000"/>
        </a:solidFill>
      </dgm:spPr>
      <dgm:t>
        <a:bodyPr/>
        <a:lstStyle/>
        <a:p>
          <a:pPr rtl="0"/>
          <a:r>
            <a:rPr lang="en-ZA" sz="1800" b="1" dirty="0" smtClean="0"/>
            <a:t>Integration Zone 2</a:t>
          </a:r>
          <a:endParaRPr lang="en-ZA" sz="1800" b="1" dirty="0"/>
        </a:p>
      </dgm:t>
    </dgm:pt>
    <dgm:pt modelId="{CC89FA09-4A75-4174-9FE9-83197BE451BE}" type="parTrans" cxnId="{17900FD9-CB04-4214-8437-C86C7F471DDE}">
      <dgm:prSet/>
      <dgm:spPr/>
      <dgm:t>
        <a:bodyPr/>
        <a:lstStyle/>
        <a:p>
          <a:endParaRPr lang="en-ZA"/>
        </a:p>
      </dgm:t>
    </dgm:pt>
    <dgm:pt modelId="{F56577A3-33EA-4FBC-89C1-3188EFF9ACA9}" type="sibTrans" cxnId="{17900FD9-CB04-4214-8437-C86C7F471DDE}">
      <dgm:prSet/>
      <dgm:spPr/>
      <dgm:t>
        <a:bodyPr/>
        <a:lstStyle/>
        <a:p>
          <a:endParaRPr lang="en-ZA"/>
        </a:p>
      </dgm:t>
    </dgm:pt>
    <dgm:pt modelId="{51EBF29C-4C88-42FA-BE8F-9E211BB7D01D}">
      <dgm:prSet custT="1"/>
      <dgm:spPr>
        <a:solidFill>
          <a:srgbClr val="7A0000"/>
        </a:solidFill>
      </dgm:spPr>
      <dgm:t>
        <a:bodyPr/>
        <a:lstStyle/>
        <a:p>
          <a:pPr rtl="0"/>
          <a:r>
            <a:rPr lang="en-ZA" sz="1100" b="1" dirty="0" smtClean="0"/>
            <a:t>Land Development Project</a:t>
          </a:r>
          <a:endParaRPr lang="en-ZA" sz="1100" b="1" dirty="0"/>
        </a:p>
      </dgm:t>
    </dgm:pt>
    <dgm:pt modelId="{E3763BEE-1718-4E21-9FCD-CFA197AC75D2}" type="parTrans" cxnId="{6E6A99F8-8D38-449A-B979-A4B0266F0D35}">
      <dgm:prSet/>
      <dgm:spPr/>
      <dgm:t>
        <a:bodyPr/>
        <a:lstStyle/>
        <a:p>
          <a:endParaRPr lang="en-ZA"/>
        </a:p>
      </dgm:t>
    </dgm:pt>
    <dgm:pt modelId="{599F393E-7727-42EB-A4F4-163178B26DC5}" type="sibTrans" cxnId="{6E6A99F8-8D38-449A-B979-A4B0266F0D35}">
      <dgm:prSet/>
      <dgm:spPr/>
      <dgm:t>
        <a:bodyPr/>
        <a:lstStyle/>
        <a:p>
          <a:endParaRPr lang="en-ZA"/>
        </a:p>
      </dgm:t>
    </dgm:pt>
    <dgm:pt modelId="{68824F7F-E1FA-4DD0-8F8D-7443E75FF5B6}">
      <dgm:prSet custT="1"/>
      <dgm:spPr>
        <a:solidFill>
          <a:srgbClr val="7A0000"/>
        </a:solidFill>
      </dgm:spPr>
      <dgm:t>
        <a:bodyPr/>
        <a:lstStyle/>
        <a:p>
          <a:pPr rtl="0"/>
          <a:r>
            <a:rPr lang="en-ZA" sz="1100" b="1" dirty="0" smtClean="0"/>
            <a:t>Informal Upgrade Project</a:t>
          </a:r>
          <a:endParaRPr lang="en-ZA" sz="1100" b="1" dirty="0"/>
        </a:p>
      </dgm:t>
    </dgm:pt>
    <dgm:pt modelId="{C63045C3-26BD-4D74-AB79-99A4B1DF0298}" type="parTrans" cxnId="{5CB76247-BCEA-4405-A95C-94DC597C257C}">
      <dgm:prSet/>
      <dgm:spPr/>
      <dgm:t>
        <a:bodyPr/>
        <a:lstStyle/>
        <a:p>
          <a:endParaRPr lang="en-ZA"/>
        </a:p>
      </dgm:t>
    </dgm:pt>
    <dgm:pt modelId="{2FA55C16-5EFA-419F-88CA-33B8C27E48BA}" type="sibTrans" cxnId="{5CB76247-BCEA-4405-A95C-94DC597C257C}">
      <dgm:prSet/>
      <dgm:spPr/>
      <dgm:t>
        <a:bodyPr/>
        <a:lstStyle/>
        <a:p>
          <a:endParaRPr lang="en-ZA"/>
        </a:p>
      </dgm:t>
    </dgm:pt>
    <dgm:pt modelId="{4DB4D20B-B9D2-4C05-8761-F97253608830}">
      <dgm:prSet custT="1"/>
      <dgm:spPr>
        <a:solidFill>
          <a:srgbClr val="7A0000"/>
        </a:solidFill>
      </dgm:spPr>
      <dgm:t>
        <a:bodyPr/>
        <a:lstStyle/>
        <a:p>
          <a:pPr rtl="0"/>
          <a:r>
            <a:rPr lang="en-ZA" sz="1100" b="1" dirty="0" smtClean="0"/>
            <a:t>CBD Renewal Project</a:t>
          </a:r>
          <a:endParaRPr lang="en-ZA" sz="1100" b="1" dirty="0"/>
        </a:p>
      </dgm:t>
    </dgm:pt>
    <dgm:pt modelId="{17E97420-1608-43C0-83EB-B19FFF52B104}" type="parTrans" cxnId="{24E3B3F2-00A8-4404-9237-D17A7AECBA3B}">
      <dgm:prSet/>
      <dgm:spPr/>
      <dgm:t>
        <a:bodyPr/>
        <a:lstStyle/>
        <a:p>
          <a:endParaRPr lang="en-ZA"/>
        </a:p>
      </dgm:t>
    </dgm:pt>
    <dgm:pt modelId="{C4E6FCC4-FA22-4FEE-B3D0-5D2F57179445}" type="sibTrans" cxnId="{24E3B3F2-00A8-4404-9237-D17A7AECBA3B}">
      <dgm:prSet/>
      <dgm:spPr/>
      <dgm:t>
        <a:bodyPr/>
        <a:lstStyle/>
        <a:p>
          <a:endParaRPr lang="en-ZA"/>
        </a:p>
      </dgm:t>
    </dgm:pt>
    <dgm:pt modelId="{DF72DDCC-B262-4296-B375-3B16C61FA91E}">
      <dgm:prSet custT="1"/>
      <dgm:spPr>
        <a:solidFill>
          <a:srgbClr val="7A0000"/>
        </a:solidFill>
      </dgm:spPr>
      <dgm:t>
        <a:bodyPr/>
        <a:lstStyle/>
        <a:p>
          <a:pPr rtl="0"/>
          <a:r>
            <a:rPr lang="en-ZA" sz="1100" b="1" smtClean="0"/>
            <a:t>Zoning Reform Project</a:t>
          </a:r>
          <a:endParaRPr lang="en-ZA" sz="1100" b="1"/>
        </a:p>
      </dgm:t>
    </dgm:pt>
    <dgm:pt modelId="{B060C8BC-D722-455A-8C94-D2D01CD189D6}" type="parTrans" cxnId="{AC7EB7A5-2921-4045-837C-CE7A65F0F2F5}">
      <dgm:prSet/>
      <dgm:spPr/>
      <dgm:t>
        <a:bodyPr/>
        <a:lstStyle/>
        <a:p>
          <a:endParaRPr lang="en-ZA"/>
        </a:p>
      </dgm:t>
    </dgm:pt>
    <dgm:pt modelId="{15C29418-0FAC-4FF1-AF94-3DD4EBD669E1}" type="sibTrans" cxnId="{AC7EB7A5-2921-4045-837C-CE7A65F0F2F5}">
      <dgm:prSet/>
      <dgm:spPr/>
      <dgm:t>
        <a:bodyPr/>
        <a:lstStyle/>
        <a:p>
          <a:endParaRPr lang="en-ZA"/>
        </a:p>
      </dgm:t>
    </dgm:pt>
    <dgm:pt modelId="{C5C9B05F-D949-469D-AC05-4E1EF31B3A62}">
      <dgm:prSet custT="1"/>
      <dgm:spPr>
        <a:solidFill>
          <a:srgbClr val="7A0000"/>
        </a:solidFill>
      </dgm:spPr>
      <dgm:t>
        <a:bodyPr/>
        <a:lstStyle/>
        <a:p>
          <a:pPr rtl="0"/>
          <a:r>
            <a:rPr lang="en-ZA" sz="1100" b="1" dirty="0" smtClean="0"/>
            <a:t>Rail Station Upgrade Project</a:t>
          </a:r>
          <a:endParaRPr lang="en-ZA" sz="1100" b="1" dirty="0"/>
        </a:p>
      </dgm:t>
    </dgm:pt>
    <dgm:pt modelId="{10016D13-2B00-4E23-9232-E4C1D7076603}" type="parTrans" cxnId="{EF9409CE-6E82-4586-9A1B-140969D1D5D9}">
      <dgm:prSet/>
      <dgm:spPr/>
      <dgm:t>
        <a:bodyPr/>
        <a:lstStyle/>
        <a:p>
          <a:endParaRPr lang="en-ZA"/>
        </a:p>
      </dgm:t>
    </dgm:pt>
    <dgm:pt modelId="{4267D12A-840E-4089-A130-3FFB39392BF3}" type="sibTrans" cxnId="{EF9409CE-6E82-4586-9A1B-140969D1D5D9}">
      <dgm:prSet/>
      <dgm:spPr/>
      <dgm:t>
        <a:bodyPr/>
        <a:lstStyle/>
        <a:p>
          <a:endParaRPr lang="en-ZA"/>
        </a:p>
      </dgm:t>
    </dgm:pt>
    <dgm:pt modelId="{7DB5FDA2-8998-4698-A24B-CEFAFF521A4D}" type="pres">
      <dgm:prSet presAssocID="{377A146A-0850-44F0-ABE1-7A7EB02426CF}" presName="mainComposite" presStyleCnt="0">
        <dgm:presLayoutVars>
          <dgm:chPref val="1"/>
          <dgm:dir/>
          <dgm:animOne val="branch"/>
          <dgm:animLvl val="lvl"/>
          <dgm:resizeHandles val="exact"/>
        </dgm:presLayoutVars>
      </dgm:prSet>
      <dgm:spPr/>
      <dgm:t>
        <a:bodyPr/>
        <a:lstStyle/>
        <a:p>
          <a:endParaRPr lang="en-ZA"/>
        </a:p>
      </dgm:t>
    </dgm:pt>
    <dgm:pt modelId="{CB6AB7FE-5A01-4416-A9ED-8711BAA0235B}" type="pres">
      <dgm:prSet presAssocID="{377A146A-0850-44F0-ABE1-7A7EB02426CF}" presName="hierFlow" presStyleCnt="0"/>
      <dgm:spPr/>
    </dgm:pt>
    <dgm:pt modelId="{6E21E984-B468-46F0-99E3-A7664F45D7C9}" type="pres">
      <dgm:prSet presAssocID="{377A146A-0850-44F0-ABE1-7A7EB02426CF}" presName="hierChild1" presStyleCnt="0">
        <dgm:presLayoutVars>
          <dgm:chPref val="1"/>
          <dgm:animOne val="branch"/>
          <dgm:animLvl val="lvl"/>
        </dgm:presLayoutVars>
      </dgm:prSet>
      <dgm:spPr/>
    </dgm:pt>
    <dgm:pt modelId="{66B8C57E-239B-46D8-A08F-402198A7C0B8}" type="pres">
      <dgm:prSet presAssocID="{7CBEDABC-8FE6-4434-925C-2E4E8B5A1DBD}" presName="Name14" presStyleCnt="0"/>
      <dgm:spPr/>
    </dgm:pt>
    <dgm:pt modelId="{39567C6F-AC19-400B-8C60-9EDFC4877138}" type="pres">
      <dgm:prSet presAssocID="{7CBEDABC-8FE6-4434-925C-2E4E8B5A1DBD}" presName="level1Shape" presStyleLbl="node0" presStyleIdx="0" presStyleCnt="1" custScaleX="468223" custScaleY="125151" custLinFactY="-200000" custLinFactNeighborX="-3468" custLinFactNeighborY="-217310">
        <dgm:presLayoutVars>
          <dgm:chPref val="3"/>
        </dgm:presLayoutVars>
      </dgm:prSet>
      <dgm:spPr/>
      <dgm:t>
        <a:bodyPr/>
        <a:lstStyle/>
        <a:p>
          <a:endParaRPr lang="en-ZA"/>
        </a:p>
      </dgm:t>
    </dgm:pt>
    <dgm:pt modelId="{BFCC72A8-5754-4437-B1EA-FEC4CC226B30}" type="pres">
      <dgm:prSet presAssocID="{7CBEDABC-8FE6-4434-925C-2E4E8B5A1DBD}" presName="hierChild2" presStyleCnt="0"/>
      <dgm:spPr/>
    </dgm:pt>
    <dgm:pt modelId="{B0F20795-207F-4F21-95B8-895EF43E3C54}" type="pres">
      <dgm:prSet presAssocID="{D218266A-124C-4F60-9D8C-BB84677FC0E0}" presName="Name19" presStyleLbl="parChTrans1D2" presStyleIdx="0" presStyleCnt="2"/>
      <dgm:spPr/>
      <dgm:t>
        <a:bodyPr/>
        <a:lstStyle/>
        <a:p>
          <a:endParaRPr lang="en-ZA"/>
        </a:p>
      </dgm:t>
    </dgm:pt>
    <dgm:pt modelId="{FE6737B9-3401-4A09-A643-F48206FF9939}" type="pres">
      <dgm:prSet presAssocID="{60785E81-431B-4A1E-9D77-D79C835AB577}" presName="Name21" presStyleCnt="0"/>
      <dgm:spPr/>
    </dgm:pt>
    <dgm:pt modelId="{AA3BC147-8F70-4725-B943-2162471368CE}" type="pres">
      <dgm:prSet presAssocID="{60785E81-431B-4A1E-9D77-D79C835AB577}" presName="level2Shape" presStyleLbl="node2" presStyleIdx="0" presStyleCnt="2" custScaleX="281543" custScaleY="152546" custLinFactY="-100000" custLinFactNeighborX="9941" custLinFactNeighborY="-123318"/>
      <dgm:spPr/>
      <dgm:t>
        <a:bodyPr/>
        <a:lstStyle/>
        <a:p>
          <a:endParaRPr lang="en-ZA"/>
        </a:p>
      </dgm:t>
    </dgm:pt>
    <dgm:pt modelId="{124C6F84-FE61-4159-A53E-78FD48DBD203}" type="pres">
      <dgm:prSet presAssocID="{60785E81-431B-4A1E-9D77-D79C835AB577}" presName="hierChild3" presStyleCnt="0"/>
      <dgm:spPr/>
    </dgm:pt>
    <dgm:pt modelId="{9CBCDD07-B4DB-48BC-B100-B4976AC60B3F}" type="pres">
      <dgm:prSet presAssocID="{B45B02D4-C010-42EB-8AB3-87068D6ECDC6}" presName="Name19" presStyleLbl="parChTrans1D3" presStyleIdx="0" presStyleCnt="10"/>
      <dgm:spPr/>
      <dgm:t>
        <a:bodyPr/>
        <a:lstStyle/>
        <a:p>
          <a:endParaRPr lang="en-ZA"/>
        </a:p>
      </dgm:t>
    </dgm:pt>
    <dgm:pt modelId="{CA9567D6-EF56-4007-A7AE-75529BCEEC3A}" type="pres">
      <dgm:prSet presAssocID="{77445E21-D218-4069-B4B9-51468F7D4EC7}" presName="Name21" presStyleCnt="0"/>
      <dgm:spPr/>
    </dgm:pt>
    <dgm:pt modelId="{A14B160C-7D89-4572-8F7D-C9C7BD4C19AE}" type="pres">
      <dgm:prSet presAssocID="{77445E21-D218-4069-B4B9-51468F7D4EC7}" presName="level2Shape" presStyleLbl="node3" presStyleIdx="0" presStyleCnt="10" custScaleX="125627" custScaleY="257296" custLinFactY="-39696" custLinFactNeighborX="4162" custLinFactNeighborY="-100000"/>
      <dgm:spPr/>
      <dgm:t>
        <a:bodyPr/>
        <a:lstStyle/>
        <a:p>
          <a:endParaRPr lang="en-ZA"/>
        </a:p>
      </dgm:t>
    </dgm:pt>
    <dgm:pt modelId="{6F468A71-0258-4BB0-AA70-089298ECE344}" type="pres">
      <dgm:prSet presAssocID="{77445E21-D218-4069-B4B9-51468F7D4EC7}" presName="hierChild3" presStyleCnt="0"/>
      <dgm:spPr/>
    </dgm:pt>
    <dgm:pt modelId="{58C1138E-0CB8-4607-9BB9-1D57926733B8}" type="pres">
      <dgm:prSet presAssocID="{02A64A0D-BC95-491A-AB43-92A7C2E9B939}" presName="Name19" presStyleLbl="parChTrans1D3" presStyleIdx="1" presStyleCnt="10"/>
      <dgm:spPr/>
      <dgm:t>
        <a:bodyPr/>
        <a:lstStyle/>
        <a:p>
          <a:endParaRPr lang="en-ZA"/>
        </a:p>
      </dgm:t>
    </dgm:pt>
    <dgm:pt modelId="{D592C331-0EC9-496B-82E9-D000E136E530}" type="pres">
      <dgm:prSet presAssocID="{475189C6-323E-464B-8872-7382F928AE0C}" presName="Name21" presStyleCnt="0"/>
      <dgm:spPr/>
    </dgm:pt>
    <dgm:pt modelId="{AA0841BA-AAC4-4487-BD8D-F06B3B975D8D}" type="pres">
      <dgm:prSet presAssocID="{475189C6-323E-464B-8872-7382F928AE0C}" presName="level2Shape" presStyleLbl="node3" presStyleIdx="1" presStyleCnt="10" custScaleX="125627" custScaleY="257296" custLinFactY="-39696" custLinFactNeighborX="4162" custLinFactNeighborY="-100000"/>
      <dgm:spPr/>
      <dgm:t>
        <a:bodyPr/>
        <a:lstStyle/>
        <a:p>
          <a:endParaRPr lang="en-ZA"/>
        </a:p>
      </dgm:t>
    </dgm:pt>
    <dgm:pt modelId="{9A1B90AA-0C38-4639-AF30-C98A37AA8590}" type="pres">
      <dgm:prSet presAssocID="{475189C6-323E-464B-8872-7382F928AE0C}" presName="hierChild3" presStyleCnt="0"/>
      <dgm:spPr/>
    </dgm:pt>
    <dgm:pt modelId="{FDB8B473-A04C-40FB-B48D-A399F5BA52F6}" type="pres">
      <dgm:prSet presAssocID="{CB263B7A-461E-4120-B0CA-7A900125D50B}" presName="Name19" presStyleLbl="parChTrans1D3" presStyleIdx="2" presStyleCnt="10"/>
      <dgm:spPr/>
      <dgm:t>
        <a:bodyPr/>
        <a:lstStyle/>
        <a:p>
          <a:endParaRPr lang="en-ZA"/>
        </a:p>
      </dgm:t>
    </dgm:pt>
    <dgm:pt modelId="{A6A12445-EF82-48A4-9C8E-2DB8EEDEBAFA}" type="pres">
      <dgm:prSet presAssocID="{B2F6FCA2-C4CD-4083-81C3-1ACE157967A5}" presName="Name21" presStyleCnt="0"/>
      <dgm:spPr/>
    </dgm:pt>
    <dgm:pt modelId="{199B52BC-332B-4F90-9252-C9DB6FB7DAA3}" type="pres">
      <dgm:prSet presAssocID="{B2F6FCA2-C4CD-4083-81C3-1ACE157967A5}" presName="level2Shape" presStyleLbl="node3" presStyleIdx="2" presStyleCnt="10" custScaleX="125627" custScaleY="257296" custLinFactY="-39696" custLinFactNeighborX="4162" custLinFactNeighborY="-100000"/>
      <dgm:spPr/>
      <dgm:t>
        <a:bodyPr/>
        <a:lstStyle/>
        <a:p>
          <a:endParaRPr lang="en-ZA"/>
        </a:p>
      </dgm:t>
    </dgm:pt>
    <dgm:pt modelId="{4131E85F-3DE5-4AA1-96EF-100516CC7639}" type="pres">
      <dgm:prSet presAssocID="{B2F6FCA2-C4CD-4083-81C3-1ACE157967A5}" presName="hierChild3" presStyleCnt="0"/>
      <dgm:spPr/>
    </dgm:pt>
    <dgm:pt modelId="{A0543A10-D112-4352-B830-8FF2DA206F5A}" type="pres">
      <dgm:prSet presAssocID="{9E9ACE81-12C7-4E86-9223-FC80C2765C92}" presName="Name19" presStyleLbl="parChTrans1D3" presStyleIdx="3" presStyleCnt="10"/>
      <dgm:spPr/>
      <dgm:t>
        <a:bodyPr/>
        <a:lstStyle/>
        <a:p>
          <a:endParaRPr lang="en-ZA"/>
        </a:p>
      </dgm:t>
    </dgm:pt>
    <dgm:pt modelId="{8E69EDD9-7420-4101-99C7-824052F937D1}" type="pres">
      <dgm:prSet presAssocID="{DBE89ADB-21C4-45D5-A436-F8E2FE5D5A30}" presName="Name21" presStyleCnt="0"/>
      <dgm:spPr/>
    </dgm:pt>
    <dgm:pt modelId="{6EAE3339-FE0F-4EDD-AF15-E8DDBA3B7A23}" type="pres">
      <dgm:prSet presAssocID="{DBE89ADB-21C4-45D5-A436-F8E2FE5D5A30}" presName="level2Shape" presStyleLbl="node3" presStyleIdx="3" presStyleCnt="10" custScaleX="125627" custScaleY="257296" custLinFactY="-39696" custLinFactNeighborX="4162" custLinFactNeighborY="-100000"/>
      <dgm:spPr/>
      <dgm:t>
        <a:bodyPr/>
        <a:lstStyle/>
        <a:p>
          <a:endParaRPr lang="en-ZA"/>
        </a:p>
      </dgm:t>
    </dgm:pt>
    <dgm:pt modelId="{9A937EC2-EBB8-470B-821D-51E1A6320394}" type="pres">
      <dgm:prSet presAssocID="{DBE89ADB-21C4-45D5-A436-F8E2FE5D5A30}" presName="hierChild3" presStyleCnt="0"/>
      <dgm:spPr/>
    </dgm:pt>
    <dgm:pt modelId="{850A680E-53C3-41A8-A4E1-6659029E201D}" type="pres">
      <dgm:prSet presAssocID="{00A9F629-E98E-4E4B-AC5C-2F313B83E3AA}" presName="Name19" presStyleLbl="parChTrans1D3" presStyleIdx="4" presStyleCnt="10"/>
      <dgm:spPr/>
      <dgm:t>
        <a:bodyPr/>
        <a:lstStyle/>
        <a:p>
          <a:endParaRPr lang="en-ZA"/>
        </a:p>
      </dgm:t>
    </dgm:pt>
    <dgm:pt modelId="{F7145483-3C05-42E7-8574-0998DF735818}" type="pres">
      <dgm:prSet presAssocID="{6D225D9D-574E-468A-B8BC-6FDA171230B6}" presName="Name21" presStyleCnt="0"/>
      <dgm:spPr/>
    </dgm:pt>
    <dgm:pt modelId="{99FEEF9B-5B60-4BC0-B006-02BAA02F0404}" type="pres">
      <dgm:prSet presAssocID="{6D225D9D-574E-468A-B8BC-6FDA171230B6}" presName="level2Shape" presStyleLbl="node3" presStyleIdx="4" presStyleCnt="10" custScaleX="125627" custScaleY="257296" custLinFactY="-39696" custLinFactNeighborX="4162" custLinFactNeighborY="-100000"/>
      <dgm:spPr/>
      <dgm:t>
        <a:bodyPr/>
        <a:lstStyle/>
        <a:p>
          <a:endParaRPr lang="en-ZA"/>
        </a:p>
      </dgm:t>
    </dgm:pt>
    <dgm:pt modelId="{D3978CEE-EA77-4C5C-90E1-E13411706C37}" type="pres">
      <dgm:prSet presAssocID="{6D225D9D-574E-468A-B8BC-6FDA171230B6}" presName="hierChild3" presStyleCnt="0"/>
      <dgm:spPr/>
    </dgm:pt>
    <dgm:pt modelId="{F30D8731-E74A-4C19-8912-331AFB3CEBFC}" type="pres">
      <dgm:prSet presAssocID="{CC89FA09-4A75-4174-9FE9-83197BE451BE}" presName="Name19" presStyleLbl="parChTrans1D2" presStyleIdx="1" presStyleCnt="2"/>
      <dgm:spPr/>
      <dgm:t>
        <a:bodyPr/>
        <a:lstStyle/>
        <a:p>
          <a:endParaRPr lang="en-ZA"/>
        </a:p>
      </dgm:t>
    </dgm:pt>
    <dgm:pt modelId="{17FC7ADE-B3F2-4486-A8BF-39702B156BD9}" type="pres">
      <dgm:prSet presAssocID="{2EBEFD03-2352-4BDF-A249-7BA56AD25D8E}" presName="Name21" presStyleCnt="0"/>
      <dgm:spPr/>
    </dgm:pt>
    <dgm:pt modelId="{F7306512-DD3D-4874-ACED-17862C333125}" type="pres">
      <dgm:prSet presAssocID="{2EBEFD03-2352-4BDF-A249-7BA56AD25D8E}" presName="level2Shape" presStyleLbl="node2" presStyleIdx="1" presStyleCnt="2" custScaleX="281543" custScaleY="152546" custLinFactY="-100000" custLinFactNeighborX="9941" custLinFactNeighborY="-123318"/>
      <dgm:spPr/>
      <dgm:t>
        <a:bodyPr/>
        <a:lstStyle/>
        <a:p>
          <a:endParaRPr lang="en-ZA"/>
        </a:p>
      </dgm:t>
    </dgm:pt>
    <dgm:pt modelId="{AFA4CB25-E898-4BAB-BEA7-4AA207D0F0EC}" type="pres">
      <dgm:prSet presAssocID="{2EBEFD03-2352-4BDF-A249-7BA56AD25D8E}" presName="hierChild3" presStyleCnt="0"/>
      <dgm:spPr/>
    </dgm:pt>
    <dgm:pt modelId="{E5E9A28F-A947-4C98-B12B-FBDE9A8164ED}" type="pres">
      <dgm:prSet presAssocID="{E3763BEE-1718-4E21-9FCD-CFA197AC75D2}" presName="Name19" presStyleLbl="parChTrans1D3" presStyleIdx="5" presStyleCnt="10"/>
      <dgm:spPr/>
      <dgm:t>
        <a:bodyPr/>
        <a:lstStyle/>
        <a:p>
          <a:endParaRPr lang="en-ZA"/>
        </a:p>
      </dgm:t>
    </dgm:pt>
    <dgm:pt modelId="{C18A5DF1-5626-4B72-89BD-0FD1E03C516F}" type="pres">
      <dgm:prSet presAssocID="{51EBF29C-4C88-42FA-BE8F-9E211BB7D01D}" presName="Name21" presStyleCnt="0"/>
      <dgm:spPr/>
    </dgm:pt>
    <dgm:pt modelId="{E72DAAB8-9BA5-4E81-BC8D-35B1F7BCC476}" type="pres">
      <dgm:prSet presAssocID="{51EBF29C-4C88-42FA-BE8F-9E211BB7D01D}" presName="level2Shape" presStyleLbl="node3" presStyleIdx="5" presStyleCnt="10" custScaleX="134585" custScaleY="257296" custLinFactY="-39696" custLinFactNeighborX="4162" custLinFactNeighborY="-100000"/>
      <dgm:spPr/>
      <dgm:t>
        <a:bodyPr/>
        <a:lstStyle/>
        <a:p>
          <a:endParaRPr lang="en-ZA"/>
        </a:p>
      </dgm:t>
    </dgm:pt>
    <dgm:pt modelId="{722CDF3E-714C-486B-9E1E-F0874DA92396}" type="pres">
      <dgm:prSet presAssocID="{51EBF29C-4C88-42FA-BE8F-9E211BB7D01D}" presName="hierChild3" presStyleCnt="0"/>
      <dgm:spPr/>
    </dgm:pt>
    <dgm:pt modelId="{69D158CF-0212-478C-B596-53B95E761440}" type="pres">
      <dgm:prSet presAssocID="{C63045C3-26BD-4D74-AB79-99A4B1DF0298}" presName="Name19" presStyleLbl="parChTrans1D3" presStyleIdx="6" presStyleCnt="10"/>
      <dgm:spPr/>
      <dgm:t>
        <a:bodyPr/>
        <a:lstStyle/>
        <a:p>
          <a:endParaRPr lang="en-ZA"/>
        </a:p>
      </dgm:t>
    </dgm:pt>
    <dgm:pt modelId="{11A06E6D-543A-4ACA-9D98-609132809A95}" type="pres">
      <dgm:prSet presAssocID="{68824F7F-E1FA-4DD0-8F8D-7443E75FF5B6}" presName="Name21" presStyleCnt="0"/>
      <dgm:spPr/>
    </dgm:pt>
    <dgm:pt modelId="{23484493-47F2-4DFB-BA78-5982CA759BA4}" type="pres">
      <dgm:prSet presAssocID="{68824F7F-E1FA-4DD0-8F8D-7443E75FF5B6}" presName="level2Shape" presStyleLbl="node3" presStyleIdx="6" presStyleCnt="10" custScaleX="134585" custScaleY="257296" custLinFactY="-39696" custLinFactNeighborX="4162" custLinFactNeighborY="-100000"/>
      <dgm:spPr/>
      <dgm:t>
        <a:bodyPr/>
        <a:lstStyle/>
        <a:p>
          <a:endParaRPr lang="en-ZA"/>
        </a:p>
      </dgm:t>
    </dgm:pt>
    <dgm:pt modelId="{819CE698-E2B5-47B8-B76C-19FED4DF6CBB}" type="pres">
      <dgm:prSet presAssocID="{68824F7F-E1FA-4DD0-8F8D-7443E75FF5B6}" presName="hierChild3" presStyleCnt="0"/>
      <dgm:spPr/>
    </dgm:pt>
    <dgm:pt modelId="{27757EA9-DB85-4ED0-BC31-C2A13DA8134E}" type="pres">
      <dgm:prSet presAssocID="{17E97420-1608-43C0-83EB-B19FFF52B104}" presName="Name19" presStyleLbl="parChTrans1D3" presStyleIdx="7" presStyleCnt="10"/>
      <dgm:spPr/>
      <dgm:t>
        <a:bodyPr/>
        <a:lstStyle/>
        <a:p>
          <a:endParaRPr lang="en-ZA"/>
        </a:p>
      </dgm:t>
    </dgm:pt>
    <dgm:pt modelId="{0B37A54C-15F4-406B-B346-CE2DE4337D2B}" type="pres">
      <dgm:prSet presAssocID="{4DB4D20B-B9D2-4C05-8761-F97253608830}" presName="Name21" presStyleCnt="0"/>
      <dgm:spPr/>
    </dgm:pt>
    <dgm:pt modelId="{962D7A3F-1F9D-4B63-875D-8998B0CA2CCD}" type="pres">
      <dgm:prSet presAssocID="{4DB4D20B-B9D2-4C05-8761-F97253608830}" presName="level2Shape" presStyleLbl="node3" presStyleIdx="7" presStyleCnt="10" custScaleX="134585" custScaleY="257296" custLinFactY="-39696" custLinFactNeighborX="4162" custLinFactNeighborY="-100000"/>
      <dgm:spPr/>
      <dgm:t>
        <a:bodyPr/>
        <a:lstStyle/>
        <a:p>
          <a:endParaRPr lang="en-ZA"/>
        </a:p>
      </dgm:t>
    </dgm:pt>
    <dgm:pt modelId="{90920DD7-E588-4A24-A2BF-230930CB2ED3}" type="pres">
      <dgm:prSet presAssocID="{4DB4D20B-B9D2-4C05-8761-F97253608830}" presName="hierChild3" presStyleCnt="0"/>
      <dgm:spPr/>
    </dgm:pt>
    <dgm:pt modelId="{F47079C7-9DED-42A8-ACE6-38E2B8500F82}" type="pres">
      <dgm:prSet presAssocID="{B060C8BC-D722-455A-8C94-D2D01CD189D6}" presName="Name19" presStyleLbl="parChTrans1D3" presStyleIdx="8" presStyleCnt="10"/>
      <dgm:spPr/>
      <dgm:t>
        <a:bodyPr/>
        <a:lstStyle/>
        <a:p>
          <a:endParaRPr lang="en-ZA"/>
        </a:p>
      </dgm:t>
    </dgm:pt>
    <dgm:pt modelId="{41E1C596-D54E-4D23-8A5A-E6E23A9E012D}" type="pres">
      <dgm:prSet presAssocID="{DF72DDCC-B262-4296-B375-3B16C61FA91E}" presName="Name21" presStyleCnt="0"/>
      <dgm:spPr/>
    </dgm:pt>
    <dgm:pt modelId="{5123385E-8AC0-4FB4-BF67-ADA703690BA8}" type="pres">
      <dgm:prSet presAssocID="{DF72DDCC-B262-4296-B375-3B16C61FA91E}" presName="level2Shape" presStyleLbl="node3" presStyleIdx="8" presStyleCnt="10" custScaleX="134585" custScaleY="257296" custLinFactY="-39696" custLinFactNeighborX="4162" custLinFactNeighborY="-100000"/>
      <dgm:spPr/>
      <dgm:t>
        <a:bodyPr/>
        <a:lstStyle/>
        <a:p>
          <a:endParaRPr lang="en-ZA"/>
        </a:p>
      </dgm:t>
    </dgm:pt>
    <dgm:pt modelId="{2CBA9D58-6E77-45CC-9712-5875899CFD63}" type="pres">
      <dgm:prSet presAssocID="{DF72DDCC-B262-4296-B375-3B16C61FA91E}" presName="hierChild3" presStyleCnt="0"/>
      <dgm:spPr/>
    </dgm:pt>
    <dgm:pt modelId="{45E3E8FA-DDEA-46A4-9515-514AF4B35EEE}" type="pres">
      <dgm:prSet presAssocID="{10016D13-2B00-4E23-9232-E4C1D7076603}" presName="Name19" presStyleLbl="parChTrans1D3" presStyleIdx="9" presStyleCnt="10"/>
      <dgm:spPr/>
      <dgm:t>
        <a:bodyPr/>
        <a:lstStyle/>
        <a:p>
          <a:endParaRPr lang="en-ZA"/>
        </a:p>
      </dgm:t>
    </dgm:pt>
    <dgm:pt modelId="{522D343F-85D5-45A7-8C3E-BFE207C3D914}" type="pres">
      <dgm:prSet presAssocID="{C5C9B05F-D949-469D-AC05-4E1EF31B3A62}" presName="Name21" presStyleCnt="0"/>
      <dgm:spPr/>
    </dgm:pt>
    <dgm:pt modelId="{29D498D2-4C42-4DC5-A2AA-555F13AC106F}" type="pres">
      <dgm:prSet presAssocID="{C5C9B05F-D949-469D-AC05-4E1EF31B3A62}" presName="level2Shape" presStyleLbl="node3" presStyleIdx="9" presStyleCnt="10" custScaleX="134585" custScaleY="257296" custLinFactY="-39696" custLinFactNeighborX="171" custLinFactNeighborY="-100000"/>
      <dgm:spPr/>
      <dgm:t>
        <a:bodyPr/>
        <a:lstStyle/>
        <a:p>
          <a:endParaRPr lang="en-ZA"/>
        </a:p>
      </dgm:t>
    </dgm:pt>
    <dgm:pt modelId="{3A8DBD12-6038-48BE-BF1C-05175784B320}" type="pres">
      <dgm:prSet presAssocID="{C5C9B05F-D949-469D-AC05-4E1EF31B3A62}" presName="hierChild3" presStyleCnt="0"/>
      <dgm:spPr/>
    </dgm:pt>
    <dgm:pt modelId="{456785AD-2357-4CD1-9257-EB8838DF6D63}" type="pres">
      <dgm:prSet presAssocID="{377A146A-0850-44F0-ABE1-7A7EB02426CF}" presName="bgShapesFlow" presStyleCnt="0"/>
      <dgm:spPr/>
    </dgm:pt>
  </dgm:ptLst>
  <dgm:cxnLst>
    <dgm:cxn modelId="{8657CAFF-2A22-4BA0-911F-073714B19D9B}" srcId="{60785E81-431B-4A1E-9D77-D79C835AB577}" destId="{77445E21-D218-4069-B4B9-51468F7D4EC7}" srcOrd="0" destOrd="0" parTransId="{B45B02D4-C010-42EB-8AB3-87068D6ECDC6}" sibTransId="{AB88A7F8-9B09-4E12-A2AE-817D94B0C26F}"/>
    <dgm:cxn modelId="{EE2588C6-34BD-45AC-9828-91A3F15D8F2F}" type="presOf" srcId="{02A64A0D-BC95-491A-AB43-92A7C2E9B939}" destId="{58C1138E-0CB8-4607-9BB9-1D57926733B8}" srcOrd="0" destOrd="0" presId="urn:microsoft.com/office/officeart/2005/8/layout/hierarchy6"/>
    <dgm:cxn modelId="{D54ECC39-AA76-43B0-AE4C-E289B9A1A8B9}" type="presOf" srcId="{68824F7F-E1FA-4DD0-8F8D-7443E75FF5B6}" destId="{23484493-47F2-4DFB-BA78-5982CA759BA4}" srcOrd="0" destOrd="0" presId="urn:microsoft.com/office/officeart/2005/8/layout/hierarchy6"/>
    <dgm:cxn modelId="{6E6A99F8-8D38-449A-B979-A4B0266F0D35}" srcId="{2EBEFD03-2352-4BDF-A249-7BA56AD25D8E}" destId="{51EBF29C-4C88-42FA-BE8F-9E211BB7D01D}" srcOrd="0" destOrd="0" parTransId="{E3763BEE-1718-4E21-9FCD-CFA197AC75D2}" sibTransId="{599F393E-7727-42EB-A4F4-163178B26DC5}"/>
    <dgm:cxn modelId="{9CA51897-17CA-41FB-B5E1-EA65A26E80F2}" type="presOf" srcId="{DF72DDCC-B262-4296-B375-3B16C61FA91E}" destId="{5123385E-8AC0-4FB4-BF67-ADA703690BA8}" srcOrd="0" destOrd="0" presId="urn:microsoft.com/office/officeart/2005/8/layout/hierarchy6"/>
    <dgm:cxn modelId="{BF924CCA-0410-45A8-B5AE-27105EDE98B5}" type="presOf" srcId="{60785E81-431B-4A1E-9D77-D79C835AB577}" destId="{AA3BC147-8F70-4725-B943-2162471368CE}" srcOrd="0" destOrd="0" presId="urn:microsoft.com/office/officeart/2005/8/layout/hierarchy6"/>
    <dgm:cxn modelId="{954EC40B-0BE0-493D-81C8-A6B0E68D0159}" type="presOf" srcId="{D218266A-124C-4F60-9D8C-BB84677FC0E0}" destId="{B0F20795-207F-4F21-95B8-895EF43E3C54}" srcOrd="0" destOrd="0" presId="urn:microsoft.com/office/officeart/2005/8/layout/hierarchy6"/>
    <dgm:cxn modelId="{AA85B5B0-92D1-487C-8DC6-158F12FE20EE}" srcId="{60785E81-431B-4A1E-9D77-D79C835AB577}" destId="{6D225D9D-574E-468A-B8BC-6FDA171230B6}" srcOrd="4" destOrd="0" parTransId="{00A9F629-E98E-4E4B-AC5C-2F313B83E3AA}" sibTransId="{7E153E56-831D-4157-9462-D9168E7D5BD4}"/>
    <dgm:cxn modelId="{B74DB0A2-E3E8-446F-9F4F-B14CC26D85B5}" srcId="{60785E81-431B-4A1E-9D77-D79C835AB577}" destId="{B2F6FCA2-C4CD-4083-81C3-1ACE157967A5}" srcOrd="2" destOrd="0" parTransId="{CB263B7A-461E-4120-B0CA-7A900125D50B}" sibTransId="{2E408C89-2A5F-43D0-8548-253B8E29CEFC}"/>
    <dgm:cxn modelId="{5A737822-A548-48D0-A7B3-E8AE1A47ADDF}" type="presOf" srcId="{7CBEDABC-8FE6-4434-925C-2E4E8B5A1DBD}" destId="{39567C6F-AC19-400B-8C60-9EDFC4877138}" srcOrd="0" destOrd="0" presId="urn:microsoft.com/office/officeart/2005/8/layout/hierarchy6"/>
    <dgm:cxn modelId="{AC7EB7A5-2921-4045-837C-CE7A65F0F2F5}" srcId="{2EBEFD03-2352-4BDF-A249-7BA56AD25D8E}" destId="{DF72DDCC-B262-4296-B375-3B16C61FA91E}" srcOrd="3" destOrd="0" parTransId="{B060C8BC-D722-455A-8C94-D2D01CD189D6}" sibTransId="{15C29418-0FAC-4FF1-AF94-3DD4EBD669E1}"/>
    <dgm:cxn modelId="{CA6BBA88-169E-4D8A-986A-8044B4D97CA3}" type="presOf" srcId="{10016D13-2B00-4E23-9232-E4C1D7076603}" destId="{45E3E8FA-DDEA-46A4-9515-514AF4B35EEE}" srcOrd="0" destOrd="0" presId="urn:microsoft.com/office/officeart/2005/8/layout/hierarchy6"/>
    <dgm:cxn modelId="{61FCC25A-A247-4DDD-ACAB-A4712EF1FA69}" type="presOf" srcId="{9E9ACE81-12C7-4E86-9223-FC80C2765C92}" destId="{A0543A10-D112-4352-B830-8FF2DA206F5A}" srcOrd="0" destOrd="0" presId="urn:microsoft.com/office/officeart/2005/8/layout/hierarchy6"/>
    <dgm:cxn modelId="{17900FD9-CB04-4214-8437-C86C7F471DDE}" srcId="{7CBEDABC-8FE6-4434-925C-2E4E8B5A1DBD}" destId="{2EBEFD03-2352-4BDF-A249-7BA56AD25D8E}" srcOrd="1" destOrd="0" parTransId="{CC89FA09-4A75-4174-9FE9-83197BE451BE}" sibTransId="{F56577A3-33EA-4FBC-89C1-3188EFF9ACA9}"/>
    <dgm:cxn modelId="{FC2AD478-CE6F-4501-9EC6-697D3414D278}" type="presOf" srcId="{00A9F629-E98E-4E4B-AC5C-2F313B83E3AA}" destId="{850A680E-53C3-41A8-A4E1-6659029E201D}" srcOrd="0" destOrd="0" presId="urn:microsoft.com/office/officeart/2005/8/layout/hierarchy6"/>
    <dgm:cxn modelId="{E4432892-9A74-4C88-89A4-18CF04027547}" type="presOf" srcId="{B2F6FCA2-C4CD-4083-81C3-1ACE157967A5}" destId="{199B52BC-332B-4F90-9252-C9DB6FB7DAA3}" srcOrd="0" destOrd="0" presId="urn:microsoft.com/office/officeart/2005/8/layout/hierarchy6"/>
    <dgm:cxn modelId="{FD1C1D94-7BB3-429B-8D61-F3266AE7A787}" type="presOf" srcId="{2EBEFD03-2352-4BDF-A249-7BA56AD25D8E}" destId="{F7306512-DD3D-4874-ACED-17862C333125}" srcOrd="0" destOrd="0" presId="urn:microsoft.com/office/officeart/2005/8/layout/hierarchy6"/>
    <dgm:cxn modelId="{F1B294BA-3CB2-4317-B919-A68EE1104D3B}" type="presOf" srcId="{377A146A-0850-44F0-ABE1-7A7EB02426CF}" destId="{7DB5FDA2-8998-4698-A24B-CEFAFF521A4D}" srcOrd="0" destOrd="0" presId="urn:microsoft.com/office/officeart/2005/8/layout/hierarchy6"/>
    <dgm:cxn modelId="{AEAAE6D6-6A2A-4F2A-8741-667E23AF0E7B}" type="presOf" srcId="{6D225D9D-574E-468A-B8BC-6FDA171230B6}" destId="{99FEEF9B-5B60-4BC0-B006-02BAA02F0404}" srcOrd="0" destOrd="0" presId="urn:microsoft.com/office/officeart/2005/8/layout/hierarchy6"/>
    <dgm:cxn modelId="{A6DDF4D7-DEF1-4D4B-8B7E-FEBD1A93459A}" srcId="{60785E81-431B-4A1E-9D77-D79C835AB577}" destId="{DBE89ADB-21C4-45D5-A436-F8E2FE5D5A30}" srcOrd="3" destOrd="0" parTransId="{9E9ACE81-12C7-4E86-9223-FC80C2765C92}" sibTransId="{1A7269A0-365F-4986-B6A0-DC24444DFEEF}"/>
    <dgm:cxn modelId="{CC782CD6-AEE0-4CCB-BA55-076C099104BC}" type="presOf" srcId="{77445E21-D218-4069-B4B9-51468F7D4EC7}" destId="{A14B160C-7D89-4572-8F7D-C9C7BD4C19AE}" srcOrd="0" destOrd="0" presId="urn:microsoft.com/office/officeart/2005/8/layout/hierarchy6"/>
    <dgm:cxn modelId="{D1B48BA0-AF7E-404F-AED0-A9F8835E4B45}" srcId="{7CBEDABC-8FE6-4434-925C-2E4E8B5A1DBD}" destId="{60785E81-431B-4A1E-9D77-D79C835AB577}" srcOrd="0" destOrd="0" parTransId="{D218266A-124C-4F60-9D8C-BB84677FC0E0}" sibTransId="{80CB0A89-7D9C-43E9-8B33-2C0EBB19FCC8}"/>
    <dgm:cxn modelId="{850F753E-0549-41EA-AE67-52AB81586B82}" type="presOf" srcId="{B45B02D4-C010-42EB-8AB3-87068D6ECDC6}" destId="{9CBCDD07-B4DB-48BC-B100-B4976AC60B3F}" srcOrd="0" destOrd="0" presId="urn:microsoft.com/office/officeart/2005/8/layout/hierarchy6"/>
    <dgm:cxn modelId="{8371BF4F-12AB-4530-9526-7CFE8744F3C1}" type="presOf" srcId="{C63045C3-26BD-4D74-AB79-99A4B1DF0298}" destId="{69D158CF-0212-478C-B596-53B95E761440}" srcOrd="0" destOrd="0" presId="urn:microsoft.com/office/officeart/2005/8/layout/hierarchy6"/>
    <dgm:cxn modelId="{77D77292-446C-46AA-A544-1130CF8FA4BA}" type="presOf" srcId="{4DB4D20B-B9D2-4C05-8761-F97253608830}" destId="{962D7A3F-1F9D-4B63-875D-8998B0CA2CCD}" srcOrd="0" destOrd="0" presId="urn:microsoft.com/office/officeart/2005/8/layout/hierarchy6"/>
    <dgm:cxn modelId="{4726BA60-E056-4502-9B7E-6B5298898CCD}" srcId="{60785E81-431B-4A1E-9D77-D79C835AB577}" destId="{475189C6-323E-464B-8872-7382F928AE0C}" srcOrd="1" destOrd="0" parTransId="{02A64A0D-BC95-491A-AB43-92A7C2E9B939}" sibTransId="{5BBDD659-2253-4A33-B890-520911F995FE}"/>
    <dgm:cxn modelId="{24E3B3F2-00A8-4404-9237-D17A7AECBA3B}" srcId="{2EBEFD03-2352-4BDF-A249-7BA56AD25D8E}" destId="{4DB4D20B-B9D2-4C05-8761-F97253608830}" srcOrd="2" destOrd="0" parTransId="{17E97420-1608-43C0-83EB-B19FFF52B104}" sibTransId="{C4E6FCC4-FA22-4FEE-B3D0-5D2F57179445}"/>
    <dgm:cxn modelId="{DB689039-EED5-4E1E-AC1D-1A7D76927807}" type="presOf" srcId="{B060C8BC-D722-455A-8C94-D2D01CD189D6}" destId="{F47079C7-9DED-42A8-ACE6-38E2B8500F82}" srcOrd="0" destOrd="0" presId="urn:microsoft.com/office/officeart/2005/8/layout/hierarchy6"/>
    <dgm:cxn modelId="{EF9409CE-6E82-4586-9A1B-140969D1D5D9}" srcId="{2EBEFD03-2352-4BDF-A249-7BA56AD25D8E}" destId="{C5C9B05F-D949-469D-AC05-4E1EF31B3A62}" srcOrd="4" destOrd="0" parTransId="{10016D13-2B00-4E23-9232-E4C1D7076603}" sibTransId="{4267D12A-840E-4089-A130-3FFB39392BF3}"/>
    <dgm:cxn modelId="{D0A73944-DB5D-4991-8C70-6A70FDD2356A}" type="presOf" srcId="{CC89FA09-4A75-4174-9FE9-83197BE451BE}" destId="{F30D8731-E74A-4C19-8912-331AFB3CEBFC}" srcOrd="0" destOrd="0" presId="urn:microsoft.com/office/officeart/2005/8/layout/hierarchy6"/>
    <dgm:cxn modelId="{876C6509-A9FD-4F57-AE68-9DEC22D2EDCB}" type="presOf" srcId="{DBE89ADB-21C4-45D5-A436-F8E2FE5D5A30}" destId="{6EAE3339-FE0F-4EDD-AF15-E8DDBA3B7A23}" srcOrd="0" destOrd="0" presId="urn:microsoft.com/office/officeart/2005/8/layout/hierarchy6"/>
    <dgm:cxn modelId="{B8BEC380-8172-4CFA-A3D2-4359774674BD}" type="presOf" srcId="{E3763BEE-1718-4E21-9FCD-CFA197AC75D2}" destId="{E5E9A28F-A947-4C98-B12B-FBDE9A8164ED}" srcOrd="0" destOrd="0" presId="urn:microsoft.com/office/officeart/2005/8/layout/hierarchy6"/>
    <dgm:cxn modelId="{640BF0DF-CA0E-42FE-8854-BB379BFD2388}" srcId="{377A146A-0850-44F0-ABE1-7A7EB02426CF}" destId="{7CBEDABC-8FE6-4434-925C-2E4E8B5A1DBD}" srcOrd="0" destOrd="0" parTransId="{F114F8F8-784E-49A6-A722-3FB8E96D4304}" sibTransId="{4D203C8C-BCD5-4F2D-8415-5E37C45E4847}"/>
    <dgm:cxn modelId="{AAACDB8C-98E9-42E8-8241-6CA7B16F35B7}" type="presOf" srcId="{CB263B7A-461E-4120-B0CA-7A900125D50B}" destId="{FDB8B473-A04C-40FB-B48D-A399F5BA52F6}" srcOrd="0" destOrd="0" presId="urn:microsoft.com/office/officeart/2005/8/layout/hierarchy6"/>
    <dgm:cxn modelId="{AC91AD50-3C8C-4016-9F67-E2950623EFB5}" type="presOf" srcId="{17E97420-1608-43C0-83EB-B19FFF52B104}" destId="{27757EA9-DB85-4ED0-BC31-C2A13DA8134E}" srcOrd="0" destOrd="0" presId="urn:microsoft.com/office/officeart/2005/8/layout/hierarchy6"/>
    <dgm:cxn modelId="{5CB76247-BCEA-4405-A95C-94DC597C257C}" srcId="{2EBEFD03-2352-4BDF-A249-7BA56AD25D8E}" destId="{68824F7F-E1FA-4DD0-8F8D-7443E75FF5B6}" srcOrd="1" destOrd="0" parTransId="{C63045C3-26BD-4D74-AB79-99A4B1DF0298}" sibTransId="{2FA55C16-5EFA-419F-88CA-33B8C27E48BA}"/>
    <dgm:cxn modelId="{093E61DA-B613-4264-BA5D-DC8AAAD910A2}" type="presOf" srcId="{C5C9B05F-D949-469D-AC05-4E1EF31B3A62}" destId="{29D498D2-4C42-4DC5-A2AA-555F13AC106F}" srcOrd="0" destOrd="0" presId="urn:microsoft.com/office/officeart/2005/8/layout/hierarchy6"/>
    <dgm:cxn modelId="{C9A5E36D-6B22-49A7-A20A-04070DFA67EC}" type="presOf" srcId="{51EBF29C-4C88-42FA-BE8F-9E211BB7D01D}" destId="{E72DAAB8-9BA5-4E81-BC8D-35B1F7BCC476}" srcOrd="0" destOrd="0" presId="urn:microsoft.com/office/officeart/2005/8/layout/hierarchy6"/>
    <dgm:cxn modelId="{DDF95622-3743-4FED-8D77-8362256F827D}" type="presOf" srcId="{475189C6-323E-464B-8872-7382F928AE0C}" destId="{AA0841BA-AAC4-4487-BD8D-F06B3B975D8D}" srcOrd="0" destOrd="0" presId="urn:microsoft.com/office/officeart/2005/8/layout/hierarchy6"/>
    <dgm:cxn modelId="{D97166AB-46A2-42F2-A3DB-BB3ED10A86D3}" type="presParOf" srcId="{7DB5FDA2-8998-4698-A24B-CEFAFF521A4D}" destId="{CB6AB7FE-5A01-4416-A9ED-8711BAA0235B}" srcOrd="0" destOrd="0" presId="urn:microsoft.com/office/officeart/2005/8/layout/hierarchy6"/>
    <dgm:cxn modelId="{C5B800B2-2F43-4BC0-8D63-336280C17DFC}" type="presParOf" srcId="{CB6AB7FE-5A01-4416-A9ED-8711BAA0235B}" destId="{6E21E984-B468-46F0-99E3-A7664F45D7C9}" srcOrd="0" destOrd="0" presId="urn:microsoft.com/office/officeart/2005/8/layout/hierarchy6"/>
    <dgm:cxn modelId="{42A85135-47D0-492B-9BB6-2AE33B1F76C5}" type="presParOf" srcId="{6E21E984-B468-46F0-99E3-A7664F45D7C9}" destId="{66B8C57E-239B-46D8-A08F-402198A7C0B8}" srcOrd="0" destOrd="0" presId="urn:microsoft.com/office/officeart/2005/8/layout/hierarchy6"/>
    <dgm:cxn modelId="{DCB25B7F-5C48-4E88-8E6A-5125B97EDFC5}" type="presParOf" srcId="{66B8C57E-239B-46D8-A08F-402198A7C0B8}" destId="{39567C6F-AC19-400B-8C60-9EDFC4877138}" srcOrd="0" destOrd="0" presId="urn:microsoft.com/office/officeart/2005/8/layout/hierarchy6"/>
    <dgm:cxn modelId="{E71EBA10-2FA2-43D3-9434-DF4F66E35D9F}" type="presParOf" srcId="{66B8C57E-239B-46D8-A08F-402198A7C0B8}" destId="{BFCC72A8-5754-4437-B1EA-FEC4CC226B30}" srcOrd="1" destOrd="0" presId="urn:microsoft.com/office/officeart/2005/8/layout/hierarchy6"/>
    <dgm:cxn modelId="{64D5C1B2-A31C-495B-B2A0-E8C2C16F84DB}" type="presParOf" srcId="{BFCC72A8-5754-4437-B1EA-FEC4CC226B30}" destId="{B0F20795-207F-4F21-95B8-895EF43E3C54}" srcOrd="0" destOrd="0" presId="urn:microsoft.com/office/officeart/2005/8/layout/hierarchy6"/>
    <dgm:cxn modelId="{D6660D2C-E4DC-44A5-A346-094883FB0529}" type="presParOf" srcId="{BFCC72A8-5754-4437-B1EA-FEC4CC226B30}" destId="{FE6737B9-3401-4A09-A643-F48206FF9939}" srcOrd="1" destOrd="0" presId="urn:microsoft.com/office/officeart/2005/8/layout/hierarchy6"/>
    <dgm:cxn modelId="{8530C238-F685-4B18-8AB5-88FC8112CA54}" type="presParOf" srcId="{FE6737B9-3401-4A09-A643-F48206FF9939}" destId="{AA3BC147-8F70-4725-B943-2162471368CE}" srcOrd="0" destOrd="0" presId="urn:microsoft.com/office/officeart/2005/8/layout/hierarchy6"/>
    <dgm:cxn modelId="{63B6C689-25B3-4BF1-8D37-E879334CEBE1}" type="presParOf" srcId="{FE6737B9-3401-4A09-A643-F48206FF9939}" destId="{124C6F84-FE61-4159-A53E-78FD48DBD203}" srcOrd="1" destOrd="0" presId="urn:microsoft.com/office/officeart/2005/8/layout/hierarchy6"/>
    <dgm:cxn modelId="{4E9F74B7-18A3-4D8E-BC8B-89ED8764CE82}" type="presParOf" srcId="{124C6F84-FE61-4159-A53E-78FD48DBD203}" destId="{9CBCDD07-B4DB-48BC-B100-B4976AC60B3F}" srcOrd="0" destOrd="0" presId="urn:microsoft.com/office/officeart/2005/8/layout/hierarchy6"/>
    <dgm:cxn modelId="{80D421ED-4296-4DB1-8F01-CB5B0E819233}" type="presParOf" srcId="{124C6F84-FE61-4159-A53E-78FD48DBD203}" destId="{CA9567D6-EF56-4007-A7AE-75529BCEEC3A}" srcOrd="1" destOrd="0" presId="urn:microsoft.com/office/officeart/2005/8/layout/hierarchy6"/>
    <dgm:cxn modelId="{E116B8F3-2F5C-4377-9487-CCDFE4BC78EE}" type="presParOf" srcId="{CA9567D6-EF56-4007-A7AE-75529BCEEC3A}" destId="{A14B160C-7D89-4572-8F7D-C9C7BD4C19AE}" srcOrd="0" destOrd="0" presId="urn:microsoft.com/office/officeart/2005/8/layout/hierarchy6"/>
    <dgm:cxn modelId="{5144FA58-7AE1-423B-852C-46477AA89886}" type="presParOf" srcId="{CA9567D6-EF56-4007-A7AE-75529BCEEC3A}" destId="{6F468A71-0258-4BB0-AA70-089298ECE344}" srcOrd="1" destOrd="0" presId="urn:microsoft.com/office/officeart/2005/8/layout/hierarchy6"/>
    <dgm:cxn modelId="{06CCB25B-7355-4A91-9270-4E7E7D92C907}" type="presParOf" srcId="{124C6F84-FE61-4159-A53E-78FD48DBD203}" destId="{58C1138E-0CB8-4607-9BB9-1D57926733B8}" srcOrd="2" destOrd="0" presId="urn:microsoft.com/office/officeart/2005/8/layout/hierarchy6"/>
    <dgm:cxn modelId="{93D02CB7-C873-45B6-98AF-5A7B93997CB1}" type="presParOf" srcId="{124C6F84-FE61-4159-A53E-78FD48DBD203}" destId="{D592C331-0EC9-496B-82E9-D000E136E530}" srcOrd="3" destOrd="0" presId="urn:microsoft.com/office/officeart/2005/8/layout/hierarchy6"/>
    <dgm:cxn modelId="{CB36FC52-83E4-4FFA-8372-0BB3F5CF55D0}" type="presParOf" srcId="{D592C331-0EC9-496B-82E9-D000E136E530}" destId="{AA0841BA-AAC4-4487-BD8D-F06B3B975D8D}" srcOrd="0" destOrd="0" presId="urn:microsoft.com/office/officeart/2005/8/layout/hierarchy6"/>
    <dgm:cxn modelId="{016E7908-8076-4D91-9197-6A479D4B927A}" type="presParOf" srcId="{D592C331-0EC9-496B-82E9-D000E136E530}" destId="{9A1B90AA-0C38-4639-AF30-C98A37AA8590}" srcOrd="1" destOrd="0" presId="urn:microsoft.com/office/officeart/2005/8/layout/hierarchy6"/>
    <dgm:cxn modelId="{DF97D85B-9C52-48AA-BB24-FAF53F077577}" type="presParOf" srcId="{124C6F84-FE61-4159-A53E-78FD48DBD203}" destId="{FDB8B473-A04C-40FB-B48D-A399F5BA52F6}" srcOrd="4" destOrd="0" presId="urn:microsoft.com/office/officeart/2005/8/layout/hierarchy6"/>
    <dgm:cxn modelId="{3D7767F4-C180-4C55-B764-263F6B254960}" type="presParOf" srcId="{124C6F84-FE61-4159-A53E-78FD48DBD203}" destId="{A6A12445-EF82-48A4-9C8E-2DB8EEDEBAFA}" srcOrd="5" destOrd="0" presId="urn:microsoft.com/office/officeart/2005/8/layout/hierarchy6"/>
    <dgm:cxn modelId="{620C2F8B-1049-49ED-ABCD-974456DAE7AF}" type="presParOf" srcId="{A6A12445-EF82-48A4-9C8E-2DB8EEDEBAFA}" destId="{199B52BC-332B-4F90-9252-C9DB6FB7DAA3}" srcOrd="0" destOrd="0" presId="urn:microsoft.com/office/officeart/2005/8/layout/hierarchy6"/>
    <dgm:cxn modelId="{B22D8966-D661-4B93-9597-F3CB651BF4C1}" type="presParOf" srcId="{A6A12445-EF82-48A4-9C8E-2DB8EEDEBAFA}" destId="{4131E85F-3DE5-4AA1-96EF-100516CC7639}" srcOrd="1" destOrd="0" presId="urn:microsoft.com/office/officeart/2005/8/layout/hierarchy6"/>
    <dgm:cxn modelId="{02FEFD34-90BC-45F9-839E-26D9DBA2B1AC}" type="presParOf" srcId="{124C6F84-FE61-4159-A53E-78FD48DBD203}" destId="{A0543A10-D112-4352-B830-8FF2DA206F5A}" srcOrd="6" destOrd="0" presId="urn:microsoft.com/office/officeart/2005/8/layout/hierarchy6"/>
    <dgm:cxn modelId="{15B59A4D-8F15-4C5E-B64C-680EB9E4A5A8}" type="presParOf" srcId="{124C6F84-FE61-4159-A53E-78FD48DBD203}" destId="{8E69EDD9-7420-4101-99C7-824052F937D1}" srcOrd="7" destOrd="0" presId="urn:microsoft.com/office/officeart/2005/8/layout/hierarchy6"/>
    <dgm:cxn modelId="{86E1D5DD-C5AC-4E62-900B-30427FEC8162}" type="presParOf" srcId="{8E69EDD9-7420-4101-99C7-824052F937D1}" destId="{6EAE3339-FE0F-4EDD-AF15-E8DDBA3B7A23}" srcOrd="0" destOrd="0" presId="urn:microsoft.com/office/officeart/2005/8/layout/hierarchy6"/>
    <dgm:cxn modelId="{4D8CFE09-A692-4015-A102-26B206166315}" type="presParOf" srcId="{8E69EDD9-7420-4101-99C7-824052F937D1}" destId="{9A937EC2-EBB8-470B-821D-51E1A6320394}" srcOrd="1" destOrd="0" presId="urn:microsoft.com/office/officeart/2005/8/layout/hierarchy6"/>
    <dgm:cxn modelId="{8D84EBA0-A180-4279-9663-BF1A186632D6}" type="presParOf" srcId="{124C6F84-FE61-4159-A53E-78FD48DBD203}" destId="{850A680E-53C3-41A8-A4E1-6659029E201D}" srcOrd="8" destOrd="0" presId="urn:microsoft.com/office/officeart/2005/8/layout/hierarchy6"/>
    <dgm:cxn modelId="{9D83CA81-2360-45C3-9647-7CC50C18404B}" type="presParOf" srcId="{124C6F84-FE61-4159-A53E-78FD48DBD203}" destId="{F7145483-3C05-42E7-8574-0998DF735818}" srcOrd="9" destOrd="0" presId="urn:microsoft.com/office/officeart/2005/8/layout/hierarchy6"/>
    <dgm:cxn modelId="{EBE2BB9F-0740-47AF-986C-B6BD022D60AA}" type="presParOf" srcId="{F7145483-3C05-42E7-8574-0998DF735818}" destId="{99FEEF9B-5B60-4BC0-B006-02BAA02F0404}" srcOrd="0" destOrd="0" presId="urn:microsoft.com/office/officeart/2005/8/layout/hierarchy6"/>
    <dgm:cxn modelId="{1282F084-4F95-4BF4-98F2-74A88DBB3370}" type="presParOf" srcId="{F7145483-3C05-42E7-8574-0998DF735818}" destId="{D3978CEE-EA77-4C5C-90E1-E13411706C37}" srcOrd="1" destOrd="0" presId="urn:microsoft.com/office/officeart/2005/8/layout/hierarchy6"/>
    <dgm:cxn modelId="{B308D936-6CC7-460B-A99C-8CBA244C2424}" type="presParOf" srcId="{BFCC72A8-5754-4437-B1EA-FEC4CC226B30}" destId="{F30D8731-E74A-4C19-8912-331AFB3CEBFC}" srcOrd="2" destOrd="0" presId="urn:microsoft.com/office/officeart/2005/8/layout/hierarchy6"/>
    <dgm:cxn modelId="{ADB3865F-3E1A-4A47-AC66-8E4842074016}" type="presParOf" srcId="{BFCC72A8-5754-4437-B1EA-FEC4CC226B30}" destId="{17FC7ADE-B3F2-4486-A8BF-39702B156BD9}" srcOrd="3" destOrd="0" presId="urn:microsoft.com/office/officeart/2005/8/layout/hierarchy6"/>
    <dgm:cxn modelId="{54C660F7-90F9-4D8E-83EA-4501F9F994C5}" type="presParOf" srcId="{17FC7ADE-B3F2-4486-A8BF-39702B156BD9}" destId="{F7306512-DD3D-4874-ACED-17862C333125}" srcOrd="0" destOrd="0" presId="urn:microsoft.com/office/officeart/2005/8/layout/hierarchy6"/>
    <dgm:cxn modelId="{05DBCBBA-D3D0-42AB-B173-593C742C1194}" type="presParOf" srcId="{17FC7ADE-B3F2-4486-A8BF-39702B156BD9}" destId="{AFA4CB25-E898-4BAB-BEA7-4AA207D0F0EC}" srcOrd="1" destOrd="0" presId="urn:microsoft.com/office/officeart/2005/8/layout/hierarchy6"/>
    <dgm:cxn modelId="{575C3CA1-920D-44BB-A5B4-FC6C43348E32}" type="presParOf" srcId="{AFA4CB25-E898-4BAB-BEA7-4AA207D0F0EC}" destId="{E5E9A28F-A947-4C98-B12B-FBDE9A8164ED}" srcOrd="0" destOrd="0" presId="urn:microsoft.com/office/officeart/2005/8/layout/hierarchy6"/>
    <dgm:cxn modelId="{8867E2A9-CE8E-43C5-844E-83F016AEE129}" type="presParOf" srcId="{AFA4CB25-E898-4BAB-BEA7-4AA207D0F0EC}" destId="{C18A5DF1-5626-4B72-89BD-0FD1E03C516F}" srcOrd="1" destOrd="0" presId="urn:microsoft.com/office/officeart/2005/8/layout/hierarchy6"/>
    <dgm:cxn modelId="{331D2E70-0515-4A03-BCA3-8F5F03F9941B}" type="presParOf" srcId="{C18A5DF1-5626-4B72-89BD-0FD1E03C516F}" destId="{E72DAAB8-9BA5-4E81-BC8D-35B1F7BCC476}" srcOrd="0" destOrd="0" presId="urn:microsoft.com/office/officeart/2005/8/layout/hierarchy6"/>
    <dgm:cxn modelId="{120FDE35-AF8C-4C3F-BBE4-77A95136F14F}" type="presParOf" srcId="{C18A5DF1-5626-4B72-89BD-0FD1E03C516F}" destId="{722CDF3E-714C-486B-9E1E-F0874DA92396}" srcOrd="1" destOrd="0" presId="urn:microsoft.com/office/officeart/2005/8/layout/hierarchy6"/>
    <dgm:cxn modelId="{24E069D0-0D72-40A5-8C32-A964AFEDE27C}" type="presParOf" srcId="{AFA4CB25-E898-4BAB-BEA7-4AA207D0F0EC}" destId="{69D158CF-0212-478C-B596-53B95E761440}" srcOrd="2" destOrd="0" presId="urn:microsoft.com/office/officeart/2005/8/layout/hierarchy6"/>
    <dgm:cxn modelId="{2252CB99-0DBC-4D60-843B-FB9541428366}" type="presParOf" srcId="{AFA4CB25-E898-4BAB-BEA7-4AA207D0F0EC}" destId="{11A06E6D-543A-4ACA-9D98-609132809A95}" srcOrd="3" destOrd="0" presId="urn:microsoft.com/office/officeart/2005/8/layout/hierarchy6"/>
    <dgm:cxn modelId="{E0FE5AC5-4753-41B0-93F6-F64685622141}" type="presParOf" srcId="{11A06E6D-543A-4ACA-9D98-609132809A95}" destId="{23484493-47F2-4DFB-BA78-5982CA759BA4}" srcOrd="0" destOrd="0" presId="urn:microsoft.com/office/officeart/2005/8/layout/hierarchy6"/>
    <dgm:cxn modelId="{A399D001-E342-4007-BF6C-9D249FDA5EAF}" type="presParOf" srcId="{11A06E6D-543A-4ACA-9D98-609132809A95}" destId="{819CE698-E2B5-47B8-B76C-19FED4DF6CBB}" srcOrd="1" destOrd="0" presId="urn:microsoft.com/office/officeart/2005/8/layout/hierarchy6"/>
    <dgm:cxn modelId="{08A94384-7C35-4876-865E-CF6E3E5096FE}" type="presParOf" srcId="{AFA4CB25-E898-4BAB-BEA7-4AA207D0F0EC}" destId="{27757EA9-DB85-4ED0-BC31-C2A13DA8134E}" srcOrd="4" destOrd="0" presId="urn:microsoft.com/office/officeart/2005/8/layout/hierarchy6"/>
    <dgm:cxn modelId="{5AFAB20C-DCF7-4BDD-8445-EA733321AC69}" type="presParOf" srcId="{AFA4CB25-E898-4BAB-BEA7-4AA207D0F0EC}" destId="{0B37A54C-15F4-406B-B346-CE2DE4337D2B}" srcOrd="5" destOrd="0" presId="urn:microsoft.com/office/officeart/2005/8/layout/hierarchy6"/>
    <dgm:cxn modelId="{B6B191D9-1C21-42C0-80B1-CDF28D1B3D2B}" type="presParOf" srcId="{0B37A54C-15F4-406B-B346-CE2DE4337D2B}" destId="{962D7A3F-1F9D-4B63-875D-8998B0CA2CCD}" srcOrd="0" destOrd="0" presId="urn:microsoft.com/office/officeart/2005/8/layout/hierarchy6"/>
    <dgm:cxn modelId="{75F3EBD2-B9E0-4E5E-8BEF-28057AFF47C4}" type="presParOf" srcId="{0B37A54C-15F4-406B-B346-CE2DE4337D2B}" destId="{90920DD7-E588-4A24-A2BF-230930CB2ED3}" srcOrd="1" destOrd="0" presId="urn:microsoft.com/office/officeart/2005/8/layout/hierarchy6"/>
    <dgm:cxn modelId="{796373D4-0DFD-4A03-ADE1-1E89A8A619B2}" type="presParOf" srcId="{AFA4CB25-E898-4BAB-BEA7-4AA207D0F0EC}" destId="{F47079C7-9DED-42A8-ACE6-38E2B8500F82}" srcOrd="6" destOrd="0" presId="urn:microsoft.com/office/officeart/2005/8/layout/hierarchy6"/>
    <dgm:cxn modelId="{AEB7BE9E-71EE-4707-BB68-C71F0744D2AD}" type="presParOf" srcId="{AFA4CB25-E898-4BAB-BEA7-4AA207D0F0EC}" destId="{41E1C596-D54E-4D23-8A5A-E6E23A9E012D}" srcOrd="7" destOrd="0" presId="urn:microsoft.com/office/officeart/2005/8/layout/hierarchy6"/>
    <dgm:cxn modelId="{579DF73B-3C5E-4BB6-981E-0BB9C3829608}" type="presParOf" srcId="{41E1C596-D54E-4D23-8A5A-E6E23A9E012D}" destId="{5123385E-8AC0-4FB4-BF67-ADA703690BA8}" srcOrd="0" destOrd="0" presId="urn:microsoft.com/office/officeart/2005/8/layout/hierarchy6"/>
    <dgm:cxn modelId="{4B72D593-53E7-4C9C-B3A2-C01C06F39FF6}" type="presParOf" srcId="{41E1C596-D54E-4D23-8A5A-E6E23A9E012D}" destId="{2CBA9D58-6E77-45CC-9712-5875899CFD63}" srcOrd="1" destOrd="0" presId="urn:microsoft.com/office/officeart/2005/8/layout/hierarchy6"/>
    <dgm:cxn modelId="{6C398195-CD5D-4B9F-9236-4DD9700DBF07}" type="presParOf" srcId="{AFA4CB25-E898-4BAB-BEA7-4AA207D0F0EC}" destId="{45E3E8FA-DDEA-46A4-9515-514AF4B35EEE}" srcOrd="8" destOrd="0" presId="urn:microsoft.com/office/officeart/2005/8/layout/hierarchy6"/>
    <dgm:cxn modelId="{09BF0696-2CCC-495D-9AD5-7FBFDBC51181}" type="presParOf" srcId="{AFA4CB25-E898-4BAB-BEA7-4AA207D0F0EC}" destId="{522D343F-85D5-45A7-8C3E-BFE207C3D914}" srcOrd="9" destOrd="0" presId="urn:microsoft.com/office/officeart/2005/8/layout/hierarchy6"/>
    <dgm:cxn modelId="{8DCAD331-313D-4FD8-8E4B-FF029FF1E7E5}" type="presParOf" srcId="{522D343F-85D5-45A7-8C3E-BFE207C3D914}" destId="{29D498D2-4C42-4DC5-A2AA-555F13AC106F}" srcOrd="0" destOrd="0" presId="urn:microsoft.com/office/officeart/2005/8/layout/hierarchy6"/>
    <dgm:cxn modelId="{F0264E6B-2CBB-475E-82D3-3BFD43C452D0}" type="presParOf" srcId="{522D343F-85D5-45A7-8C3E-BFE207C3D914}" destId="{3A8DBD12-6038-48BE-BF1C-05175784B320}" srcOrd="1" destOrd="0" presId="urn:microsoft.com/office/officeart/2005/8/layout/hierarchy6"/>
    <dgm:cxn modelId="{4E8CB9B8-6B8B-4BE5-9C76-63503E19C5A3}" type="presParOf" srcId="{7DB5FDA2-8998-4698-A24B-CEFAFF521A4D}" destId="{456785AD-2357-4CD1-9257-EB8838DF6D63}" srcOrd="1" destOrd="0" presId="urn:microsoft.com/office/officeart/2005/8/layout/hierarchy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4FECF6-67C1-4658-8006-2BE29942AE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444FD12C-2C16-4072-8308-EDF365CC1CC0}">
      <dgm:prSet custT="1"/>
      <dgm:spPr>
        <a:solidFill>
          <a:srgbClr val="7A0000"/>
        </a:solidFill>
      </dgm:spPr>
      <dgm:t>
        <a:bodyPr/>
        <a:lstStyle/>
        <a:p>
          <a:pPr rtl="0"/>
          <a:r>
            <a:rPr lang="en-ZA" sz="1800" b="1" i="1" dirty="0" smtClean="0"/>
            <a:t>By 1 Aug 2013:</a:t>
          </a:r>
          <a:endParaRPr lang="en-ZA" sz="1800" b="1" dirty="0"/>
        </a:p>
      </dgm:t>
    </dgm:pt>
    <dgm:pt modelId="{326F54F4-3D2C-4EE8-B77D-32B0E0D4EB6C}" type="parTrans" cxnId="{6D763A37-4E3F-4378-B2CB-6975DF412391}">
      <dgm:prSet/>
      <dgm:spPr/>
      <dgm:t>
        <a:bodyPr/>
        <a:lstStyle/>
        <a:p>
          <a:endParaRPr lang="en-ZA"/>
        </a:p>
      </dgm:t>
    </dgm:pt>
    <dgm:pt modelId="{BCAF2DA5-91C0-4D2E-B0A2-A68974EE0CCF}" type="sibTrans" cxnId="{6D763A37-4E3F-4378-B2CB-6975DF412391}">
      <dgm:prSet/>
      <dgm:spPr/>
      <dgm:t>
        <a:bodyPr/>
        <a:lstStyle/>
        <a:p>
          <a:endParaRPr lang="en-ZA"/>
        </a:p>
      </dgm:t>
    </dgm:pt>
    <dgm:pt modelId="{1EC631EA-8F35-4A00-823C-D38518CD49AA}">
      <dgm:prSet/>
      <dgm:spPr/>
      <dgm:t>
        <a:bodyPr/>
        <a:lstStyle/>
        <a:p>
          <a:pPr rtl="0"/>
          <a:r>
            <a:rPr lang="en-ZA" dirty="0" smtClean="0"/>
            <a:t>Council resolution approving participation in the CSP/NDPG</a:t>
          </a:r>
          <a:endParaRPr lang="en-ZA" dirty="0"/>
        </a:p>
      </dgm:t>
    </dgm:pt>
    <dgm:pt modelId="{D5749682-B791-4B23-A4B7-B9FAB85F70F9}" type="parTrans" cxnId="{4ECC5785-62DE-4E23-B57B-2C1A8AF0A135}">
      <dgm:prSet/>
      <dgm:spPr/>
      <dgm:t>
        <a:bodyPr/>
        <a:lstStyle/>
        <a:p>
          <a:endParaRPr lang="en-ZA"/>
        </a:p>
      </dgm:t>
    </dgm:pt>
    <dgm:pt modelId="{19251EC8-B8D8-4AD0-9865-22EAE935EC05}" type="sibTrans" cxnId="{4ECC5785-62DE-4E23-B57B-2C1A8AF0A135}">
      <dgm:prSet/>
      <dgm:spPr/>
      <dgm:t>
        <a:bodyPr/>
        <a:lstStyle/>
        <a:p>
          <a:endParaRPr lang="en-ZA"/>
        </a:p>
      </dgm:t>
    </dgm:pt>
    <dgm:pt modelId="{AF7B9130-1307-461C-9D48-2791A1CC6C75}">
      <dgm:prSet/>
      <dgm:spPr/>
      <dgm:t>
        <a:bodyPr/>
        <a:lstStyle/>
        <a:p>
          <a:pPr rtl="0"/>
          <a:r>
            <a:rPr lang="en-ZA" smtClean="0"/>
            <a:t>Institutional arrangements</a:t>
          </a:r>
          <a:endParaRPr lang="en-ZA"/>
        </a:p>
      </dgm:t>
    </dgm:pt>
    <dgm:pt modelId="{0399A47D-79C2-4701-8F58-8B68DBBBC230}" type="parTrans" cxnId="{7F7DF704-6B7D-4E3F-AB59-4CD532883E54}">
      <dgm:prSet/>
      <dgm:spPr/>
      <dgm:t>
        <a:bodyPr/>
        <a:lstStyle/>
        <a:p>
          <a:endParaRPr lang="en-ZA"/>
        </a:p>
      </dgm:t>
    </dgm:pt>
    <dgm:pt modelId="{35A15633-0B2B-42D5-8C70-3EA833E6C7E9}" type="sibTrans" cxnId="{7F7DF704-6B7D-4E3F-AB59-4CD532883E54}">
      <dgm:prSet/>
      <dgm:spPr/>
      <dgm:t>
        <a:bodyPr/>
        <a:lstStyle/>
        <a:p>
          <a:endParaRPr lang="en-ZA"/>
        </a:p>
      </dgm:t>
    </dgm:pt>
    <dgm:pt modelId="{E1A8B113-9E1B-49EE-9ACF-1E8575F3F2B0}">
      <dgm:prSet/>
      <dgm:spPr/>
      <dgm:t>
        <a:bodyPr/>
        <a:lstStyle/>
        <a:p>
          <a:pPr rtl="0"/>
          <a:r>
            <a:rPr lang="en-ZA" dirty="0" smtClean="0"/>
            <a:t>Confirming ICDG / NDPG conditions (Memorandum of Agreement)</a:t>
          </a:r>
          <a:endParaRPr lang="en-ZA" dirty="0"/>
        </a:p>
      </dgm:t>
    </dgm:pt>
    <dgm:pt modelId="{892C4C14-D61A-4A86-9644-6109A0014D95}" type="parTrans" cxnId="{9DCC7E7D-A70B-4EE4-99D3-1F0853CF84D7}">
      <dgm:prSet/>
      <dgm:spPr/>
      <dgm:t>
        <a:bodyPr/>
        <a:lstStyle/>
        <a:p>
          <a:endParaRPr lang="en-ZA"/>
        </a:p>
      </dgm:t>
    </dgm:pt>
    <dgm:pt modelId="{46086C00-1976-48BA-B7C1-1828C6884C45}" type="sibTrans" cxnId="{9DCC7E7D-A70B-4EE4-99D3-1F0853CF84D7}">
      <dgm:prSet/>
      <dgm:spPr/>
      <dgm:t>
        <a:bodyPr/>
        <a:lstStyle/>
        <a:p>
          <a:endParaRPr lang="en-ZA"/>
        </a:p>
      </dgm:t>
    </dgm:pt>
    <dgm:pt modelId="{9061FA2E-AC34-4B04-9D3B-B312DA3DD26E}">
      <dgm:prSet/>
      <dgm:spPr/>
      <dgm:t>
        <a:bodyPr/>
        <a:lstStyle/>
        <a:p>
          <a:pPr rtl="0"/>
          <a:r>
            <a:rPr lang="en-ZA" smtClean="0"/>
            <a:t>Urban Network identification</a:t>
          </a:r>
          <a:endParaRPr lang="en-ZA"/>
        </a:p>
      </dgm:t>
    </dgm:pt>
    <dgm:pt modelId="{879D6870-DC81-476F-A2C0-C201973B45EF}" type="parTrans" cxnId="{E472F4CE-6A8D-4646-B684-773B430347DD}">
      <dgm:prSet/>
      <dgm:spPr/>
      <dgm:t>
        <a:bodyPr/>
        <a:lstStyle/>
        <a:p>
          <a:endParaRPr lang="en-ZA"/>
        </a:p>
      </dgm:t>
    </dgm:pt>
    <dgm:pt modelId="{FC89344A-5ED8-4890-BCC2-206F2E504F1B}" type="sibTrans" cxnId="{E472F4CE-6A8D-4646-B684-773B430347DD}">
      <dgm:prSet/>
      <dgm:spPr/>
      <dgm:t>
        <a:bodyPr/>
        <a:lstStyle/>
        <a:p>
          <a:endParaRPr lang="en-ZA"/>
        </a:p>
      </dgm:t>
    </dgm:pt>
    <dgm:pt modelId="{CD83F68F-D068-4C1F-9D1A-2080455EEDDF}">
      <dgm:prSet custT="1"/>
      <dgm:spPr>
        <a:solidFill>
          <a:srgbClr val="7A0000"/>
        </a:solidFill>
      </dgm:spPr>
      <dgm:t>
        <a:bodyPr/>
        <a:lstStyle/>
        <a:p>
          <a:pPr rtl="0"/>
          <a:r>
            <a:rPr lang="en-ZA" sz="1800" b="1" i="1" dirty="0" smtClean="0"/>
            <a:t>By 1 Nov 2013</a:t>
          </a:r>
          <a:r>
            <a:rPr lang="en-ZA" sz="1800" b="1" dirty="0" smtClean="0"/>
            <a:t> </a:t>
          </a:r>
          <a:endParaRPr lang="en-ZA" sz="1800" b="1" dirty="0"/>
        </a:p>
      </dgm:t>
    </dgm:pt>
    <dgm:pt modelId="{EEA87EB7-179F-4895-A525-AA9AAD4F398E}" type="parTrans" cxnId="{C3FF4F70-166A-4E8B-98E1-6E469FCBC3F8}">
      <dgm:prSet/>
      <dgm:spPr/>
      <dgm:t>
        <a:bodyPr/>
        <a:lstStyle/>
        <a:p>
          <a:endParaRPr lang="en-ZA"/>
        </a:p>
      </dgm:t>
    </dgm:pt>
    <dgm:pt modelId="{1F184FFA-6FBD-4FC9-8D8F-4F83286E4FDD}" type="sibTrans" cxnId="{C3FF4F70-166A-4E8B-98E1-6E469FCBC3F8}">
      <dgm:prSet/>
      <dgm:spPr/>
      <dgm:t>
        <a:bodyPr/>
        <a:lstStyle/>
        <a:p>
          <a:endParaRPr lang="en-ZA"/>
        </a:p>
      </dgm:t>
    </dgm:pt>
    <dgm:pt modelId="{5222C3E3-2DE5-4FE1-9E56-C5287387FF3C}">
      <dgm:prSet/>
      <dgm:spPr/>
      <dgm:t>
        <a:bodyPr/>
        <a:lstStyle/>
        <a:p>
          <a:pPr rtl="0"/>
          <a:r>
            <a:rPr lang="en-ZA" dirty="0" smtClean="0"/>
            <a:t>Urban Network Planning including identification of Integration Zones - demonstrate how the zones will contribute to the optimisation in connectivity across the Urban Network hierarchy</a:t>
          </a:r>
          <a:endParaRPr lang="en-ZA" dirty="0"/>
        </a:p>
      </dgm:t>
    </dgm:pt>
    <dgm:pt modelId="{8DCBFD8D-4C87-4595-A23F-19ABE145643F}" type="parTrans" cxnId="{DC090C0D-CDB4-4FD3-B61F-47C882A10307}">
      <dgm:prSet/>
      <dgm:spPr/>
      <dgm:t>
        <a:bodyPr/>
        <a:lstStyle/>
        <a:p>
          <a:endParaRPr lang="en-ZA"/>
        </a:p>
      </dgm:t>
    </dgm:pt>
    <dgm:pt modelId="{E6DAFA1B-1F5D-4CB5-8C4C-A1D209B3BA47}" type="sibTrans" cxnId="{DC090C0D-CDB4-4FD3-B61F-47C882A10307}">
      <dgm:prSet/>
      <dgm:spPr/>
      <dgm:t>
        <a:bodyPr/>
        <a:lstStyle/>
        <a:p>
          <a:endParaRPr lang="en-ZA"/>
        </a:p>
      </dgm:t>
    </dgm:pt>
    <dgm:pt modelId="{441CC530-9BF2-4BBC-B1AB-BC91B72B63BD}">
      <dgm:prSet/>
      <dgm:spPr/>
      <dgm:t>
        <a:bodyPr/>
        <a:lstStyle/>
        <a:p>
          <a:pPr rtl="0"/>
          <a:r>
            <a:rPr lang="en-ZA" smtClean="0"/>
            <a:t>Detailed description of zone boundaries</a:t>
          </a:r>
          <a:endParaRPr lang="en-ZA"/>
        </a:p>
      </dgm:t>
    </dgm:pt>
    <dgm:pt modelId="{3359D51B-7D4E-432A-A545-F20758DEE915}" type="parTrans" cxnId="{571F6017-4AF1-4C31-A529-96CEB629349E}">
      <dgm:prSet/>
      <dgm:spPr/>
      <dgm:t>
        <a:bodyPr/>
        <a:lstStyle/>
        <a:p>
          <a:endParaRPr lang="en-ZA"/>
        </a:p>
      </dgm:t>
    </dgm:pt>
    <dgm:pt modelId="{057086E3-3999-483F-8EB1-FE08C6544072}" type="sibTrans" cxnId="{571F6017-4AF1-4C31-A529-96CEB629349E}">
      <dgm:prSet/>
      <dgm:spPr/>
      <dgm:t>
        <a:bodyPr/>
        <a:lstStyle/>
        <a:p>
          <a:endParaRPr lang="en-ZA"/>
        </a:p>
      </dgm:t>
    </dgm:pt>
    <dgm:pt modelId="{4137FE80-47CC-4158-9D94-36D2841CA9C0}">
      <dgm:prSet/>
      <dgm:spPr/>
      <dgm:t>
        <a:bodyPr/>
        <a:lstStyle/>
        <a:p>
          <a:pPr rtl="0"/>
          <a:r>
            <a:rPr lang="en-ZA" smtClean="0"/>
            <a:t>Required adjustments to SDFs, LUM regulations, UDZs and SHRZs</a:t>
          </a:r>
          <a:endParaRPr lang="en-ZA"/>
        </a:p>
      </dgm:t>
    </dgm:pt>
    <dgm:pt modelId="{7B9FA201-89F8-4B2B-BCBC-58D8C0C56025}" type="parTrans" cxnId="{0C1705A6-A3B4-4140-BAB9-2AA7E87CF6FD}">
      <dgm:prSet/>
      <dgm:spPr/>
      <dgm:t>
        <a:bodyPr/>
        <a:lstStyle/>
        <a:p>
          <a:endParaRPr lang="en-ZA"/>
        </a:p>
      </dgm:t>
    </dgm:pt>
    <dgm:pt modelId="{8DEA4B0D-2B62-4399-BC07-1BEF6AD37B92}" type="sibTrans" cxnId="{0C1705A6-A3B4-4140-BAB9-2AA7E87CF6FD}">
      <dgm:prSet/>
      <dgm:spPr/>
      <dgm:t>
        <a:bodyPr/>
        <a:lstStyle/>
        <a:p>
          <a:endParaRPr lang="en-ZA"/>
        </a:p>
      </dgm:t>
    </dgm:pt>
    <dgm:pt modelId="{43BEB383-BD90-494B-92F9-6FE408DEEEB4}">
      <dgm:prSet/>
      <dgm:spPr/>
      <dgm:t>
        <a:bodyPr/>
        <a:lstStyle/>
        <a:p>
          <a:pPr rtl="0"/>
          <a:r>
            <a:rPr lang="en-ZA" smtClean="0"/>
            <a:t>Service Provider procurement &amp; capacity support requirements</a:t>
          </a:r>
          <a:endParaRPr lang="en-ZA"/>
        </a:p>
      </dgm:t>
    </dgm:pt>
    <dgm:pt modelId="{20AC8EC5-9804-44A0-B0EA-129648DE786D}" type="parTrans" cxnId="{139F9ADB-4EB3-4E81-8C65-B25C8192A2FE}">
      <dgm:prSet/>
      <dgm:spPr/>
      <dgm:t>
        <a:bodyPr/>
        <a:lstStyle/>
        <a:p>
          <a:endParaRPr lang="en-ZA"/>
        </a:p>
      </dgm:t>
    </dgm:pt>
    <dgm:pt modelId="{1AD0EECD-FCC1-4F88-80F6-BE4A2A2DFC3C}" type="sibTrans" cxnId="{139F9ADB-4EB3-4E81-8C65-B25C8192A2FE}">
      <dgm:prSet/>
      <dgm:spPr/>
      <dgm:t>
        <a:bodyPr/>
        <a:lstStyle/>
        <a:p>
          <a:endParaRPr lang="en-ZA"/>
        </a:p>
      </dgm:t>
    </dgm:pt>
    <dgm:pt modelId="{03F222AB-717F-45A7-AF9F-B1DF4F0B72EB}">
      <dgm:prSet custT="1"/>
      <dgm:spPr>
        <a:solidFill>
          <a:srgbClr val="7A0000"/>
        </a:solidFill>
      </dgm:spPr>
      <dgm:t>
        <a:bodyPr/>
        <a:lstStyle/>
        <a:p>
          <a:pPr rtl="0"/>
          <a:r>
            <a:rPr lang="en-ZA" sz="1800" b="1" i="1" dirty="0" smtClean="0"/>
            <a:t>By 1 May 2014</a:t>
          </a:r>
          <a:r>
            <a:rPr lang="en-ZA" sz="1800" b="1" dirty="0" smtClean="0"/>
            <a:t> </a:t>
          </a:r>
          <a:endParaRPr lang="en-ZA" sz="1800" b="1" dirty="0"/>
        </a:p>
      </dgm:t>
    </dgm:pt>
    <dgm:pt modelId="{5F16E5CE-2DF7-4B43-9426-C25D3CCBC610}" type="parTrans" cxnId="{74B60D6E-CD70-45B6-84B6-F4C792D142FF}">
      <dgm:prSet/>
      <dgm:spPr/>
      <dgm:t>
        <a:bodyPr/>
        <a:lstStyle/>
        <a:p>
          <a:endParaRPr lang="en-ZA"/>
        </a:p>
      </dgm:t>
    </dgm:pt>
    <dgm:pt modelId="{D20B03E2-5E54-47C6-99A1-F98AA479CA4C}" type="sibTrans" cxnId="{74B60D6E-CD70-45B6-84B6-F4C792D142FF}">
      <dgm:prSet/>
      <dgm:spPr/>
      <dgm:t>
        <a:bodyPr/>
        <a:lstStyle/>
        <a:p>
          <a:endParaRPr lang="en-ZA"/>
        </a:p>
      </dgm:t>
    </dgm:pt>
    <dgm:pt modelId="{85A89598-DA49-4248-A2C5-2C153600D3B1}">
      <dgm:prSet/>
      <dgm:spPr/>
      <dgm:t>
        <a:bodyPr/>
        <a:lstStyle/>
        <a:p>
          <a:pPr rtl="0"/>
          <a:r>
            <a:rPr lang="en-ZA" smtClean="0"/>
            <a:t>BEPP Indicators, milestones &amp; multi-year targets</a:t>
          </a:r>
          <a:endParaRPr lang="en-ZA"/>
        </a:p>
      </dgm:t>
    </dgm:pt>
    <dgm:pt modelId="{AC6EB72A-1B67-4329-91F6-42C05F434F89}" type="parTrans" cxnId="{449C85C1-72B3-4B94-8C23-44147FE34809}">
      <dgm:prSet/>
      <dgm:spPr/>
      <dgm:t>
        <a:bodyPr/>
        <a:lstStyle/>
        <a:p>
          <a:endParaRPr lang="en-ZA"/>
        </a:p>
      </dgm:t>
    </dgm:pt>
    <dgm:pt modelId="{58C286F2-4B42-4E7C-8F98-2BD1D720F1AC}" type="sibTrans" cxnId="{449C85C1-72B3-4B94-8C23-44147FE34809}">
      <dgm:prSet/>
      <dgm:spPr/>
      <dgm:t>
        <a:bodyPr/>
        <a:lstStyle/>
        <a:p>
          <a:endParaRPr lang="en-ZA"/>
        </a:p>
      </dgm:t>
    </dgm:pt>
    <dgm:pt modelId="{1ABB0919-FA84-4DFC-ACC7-5747A7C89DDA}">
      <dgm:prSet/>
      <dgm:spPr/>
      <dgm:t>
        <a:bodyPr/>
        <a:lstStyle/>
        <a:p>
          <a:pPr rtl="0"/>
          <a:r>
            <a:rPr lang="en-ZA" smtClean="0"/>
            <a:t>One Zone / Precinct Plan completed</a:t>
          </a:r>
          <a:endParaRPr lang="en-ZA"/>
        </a:p>
      </dgm:t>
    </dgm:pt>
    <dgm:pt modelId="{51AEB83B-1D02-48B2-8213-54E9E0656087}" type="parTrans" cxnId="{EC1CDB0F-77C4-4D0C-88CB-91767562D337}">
      <dgm:prSet/>
      <dgm:spPr/>
      <dgm:t>
        <a:bodyPr/>
        <a:lstStyle/>
        <a:p>
          <a:endParaRPr lang="en-ZA"/>
        </a:p>
      </dgm:t>
    </dgm:pt>
    <dgm:pt modelId="{4AE4EA3F-C863-42E4-AB74-CE9A9C396655}" type="sibTrans" cxnId="{EC1CDB0F-77C4-4D0C-88CB-91767562D337}">
      <dgm:prSet/>
      <dgm:spPr/>
      <dgm:t>
        <a:bodyPr/>
        <a:lstStyle/>
        <a:p>
          <a:endParaRPr lang="en-ZA"/>
        </a:p>
      </dgm:t>
    </dgm:pt>
    <dgm:pt modelId="{FE609EC4-3726-42CA-AE6A-CA2956B3D3D1}">
      <dgm:prSet/>
      <dgm:spPr/>
      <dgm:t>
        <a:bodyPr/>
        <a:lstStyle/>
        <a:p>
          <a:pPr rtl="0"/>
          <a:r>
            <a:rPr lang="en-ZA" smtClean="0"/>
            <a:t>Catalytic projects identified with timeframes </a:t>
          </a:r>
          <a:endParaRPr lang="en-ZA"/>
        </a:p>
      </dgm:t>
    </dgm:pt>
    <dgm:pt modelId="{4A97CCC3-21C8-4C6B-A9BA-8CBB7BA6B0E5}" type="parTrans" cxnId="{B8AE15ED-89C3-4BB0-BB18-9807BAF0FA19}">
      <dgm:prSet/>
      <dgm:spPr/>
      <dgm:t>
        <a:bodyPr/>
        <a:lstStyle/>
        <a:p>
          <a:endParaRPr lang="en-ZA"/>
        </a:p>
      </dgm:t>
    </dgm:pt>
    <dgm:pt modelId="{4C1FACA8-729C-4CAC-B090-6046924B57C7}" type="sibTrans" cxnId="{B8AE15ED-89C3-4BB0-BB18-9807BAF0FA19}">
      <dgm:prSet/>
      <dgm:spPr/>
      <dgm:t>
        <a:bodyPr/>
        <a:lstStyle/>
        <a:p>
          <a:endParaRPr lang="en-ZA"/>
        </a:p>
      </dgm:t>
    </dgm:pt>
    <dgm:pt modelId="{EDF4209C-C271-4349-9502-49A4B2021EAD}" type="pres">
      <dgm:prSet presAssocID="{FA4FECF6-67C1-4658-8006-2BE29942AE7B}" presName="linear" presStyleCnt="0">
        <dgm:presLayoutVars>
          <dgm:animLvl val="lvl"/>
          <dgm:resizeHandles val="exact"/>
        </dgm:presLayoutVars>
      </dgm:prSet>
      <dgm:spPr/>
      <dgm:t>
        <a:bodyPr/>
        <a:lstStyle/>
        <a:p>
          <a:endParaRPr lang="en-ZA"/>
        </a:p>
      </dgm:t>
    </dgm:pt>
    <dgm:pt modelId="{6E05EFBD-163D-499A-A115-A636E4CBDBF0}" type="pres">
      <dgm:prSet presAssocID="{444FD12C-2C16-4072-8308-EDF365CC1CC0}" presName="parentText" presStyleLbl="node1" presStyleIdx="0" presStyleCnt="3" custLinFactNeighborX="-213" custLinFactNeighborY="71">
        <dgm:presLayoutVars>
          <dgm:chMax val="0"/>
          <dgm:bulletEnabled val="1"/>
        </dgm:presLayoutVars>
      </dgm:prSet>
      <dgm:spPr/>
      <dgm:t>
        <a:bodyPr/>
        <a:lstStyle/>
        <a:p>
          <a:endParaRPr lang="en-ZA"/>
        </a:p>
      </dgm:t>
    </dgm:pt>
    <dgm:pt modelId="{21A0E9B5-EC8F-4ED8-9C78-7FB8C093FD5A}" type="pres">
      <dgm:prSet presAssocID="{444FD12C-2C16-4072-8308-EDF365CC1CC0}" presName="childText" presStyleLbl="revTx" presStyleIdx="0" presStyleCnt="3">
        <dgm:presLayoutVars>
          <dgm:bulletEnabled val="1"/>
        </dgm:presLayoutVars>
      </dgm:prSet>
      <dgm:spPr/>
      <dgm:t>
        <a:bodyPr/>
        <a:lstStyle/>
        <a:p>
          <a:endParaRPr lang="en-ZA"/>
        </a:p>
      </dgm:t>
    </dgm:pt>
    <dgm:pt modelId="{845B6E4B-2EDF-4AE1-870D-C0F0E79C15A1}" type="pres">
      <dgm:prSet presAssocID="{CD83F68F-D068-4C1F-9D1A-2080455EEDDF}" presName="parentText" presStyleLbl="node1" presStyleIdx="1" presStyleCnt="3">
        <dgm:presLayoutVars>
          <dgm:chMax val="0"/>
          <dgm:bulletEnabled val="1"/>
        </dgm:presLayoutVars>
      </dgm:prSet>
      <dgm:spPr/>
      <dgm:t>
        <a:bodyPr/>
        <a:lstStyle/>
        <a:p>
          <a:endParaRPr lang="en-ZA"/>
        </a:p>
      </dgm:t>
    </dgm:pt>
    <dgm:pt modelId="{54F5CC18-198B-4723-ABD7-9FCB7AB3D045}" type="pres">
      <dgm:prSet presAssocID="{CD83F68F-D068-4C1F-9D1A-2080455EEDDF}" presName="childText" presStyleLbl="revTx" presStyleIdx="1" presStyleCnt="3">
        <dgm:presLayoutVars>
          <dgm:bulletEnabled val="1"/>
        </dgm:presLayoutVars>
      </dgm:prSet>
      <dgm:spPr/>
      <dgm:t>
        <a:bodyPr/>
        <a:lstStyle/>
        <a:p>
          <a:endParaRPr lang="en-ZA"/>
        </a:p>
      </dgm:t>
    </dgm:pt>
    <dgm:pt modelId="{9497854B-E865-4109-BAD9-1DDFA34C54C1}" type="pres">
      <dgm:prSet presAssocID="{03F222AB-717F-45A7-AF9F-B1DF4F0B72EB}" presName="parentText" presStyleLbl="node1" presStyleIdx="2" presStyleCnt="3">
        <dgm:presLayoutVars>
          <dgm:chMax val="0"/>
          <dgm:bulletEnabled val="1"/>
        </dgm:presLayoutVars>
      </dgm:prSet>
      <dgm:spPr/>
      <dgm:t>
        <a:bodyPr/>
        <a:lstStyle/>
        <a:p>
          <a:endParaRPr lang="en-ZA"/>
        </a:p>
      </dgm:t>
    </dgm:pt>
    <dgm:pt modelId="{684B4B59-D631-4ED4-AB51-D048ACFAF112}" type="pres">
      <dgm:prSet presAssocID="{03F222AB-717F-45A7-AF9F-B1DF4F0B72EB}" presName="childText" presStyleLbl="revTx" presStyleIdx="2" presStyleCnt="3">
        <dgm:presLayoutVars>
          <dgm:bulletEnabled val="1"/>
        </dgm:presLayoutVars>
      </dgm:prSet>
      <dgm:spPr/>
      <dgm:t>
        <a:bodyPr/>
        <a:lstStyle/>
        <a:p>
          <a:endParaRPr lang="en-ZA"/>
        </a:p>
      </dgm:t>
    </dgm:pt>
  </dgm:ptLst>
  <dgm:cxnLst>
    <dgm:cxn modelId="{59881174-F5AD-4473-A81C-BABF178E901D}" type="presOf" srcId="{85A89598-DA49-4248-A2C5-2C153600D3B1}" destId="{684B4B59-D631-4ED4-AB51-D048ACFAF112}" srcOrd="0" destOrd="0" presId="urn:microsoft.com/office/officeart/2005/8/layout/vList2"/>
    <dgm:cxn modelId="{6981DACC-EB98-48DC-97C1-3338646D1608}" type="presOf" srcId="{CD83F68F-D068-4C1F-9D1A-2080455EEDDF}" destId="{845B6E4B-2EDF-4AE1-870D-C0F0E79C15A1}" srcOrd="0" destOrd="0" presId="urn:microsoft.com/office/officeart/2005/8/layout/vList2"/>
    <dgm:cxn modelId="{01018840-049E-4365-B988-DAFA1709FE13}" type="presOf" srcId="{FA4FECF6-67C1-4658-8006-2BE29942AE7B}" destId="{EDF4209C-C271-4349-9502-49A4B2021EAD}" srcOrd="0" destOrd="0" presId="urn:microsoft.com/office/officeart/2005/8/layout/vList2"/>
    <dgm:cxn modelId="{449C85C1-72B3-4B94-8C23-44147FE34809}" srcId="{03F222AB-717F-45A7-AF9F-B1DF4F0B72EB}" destId="{85A89598-DA49-4248-A2C5-2C153600D3B1}" srcOrd="0" destOrd="0" parTransId="{AC6EB72A-1B67-4329-91F6-42C05F434F89}" sibTransId="{58C286F2-4B42-4E7C-8F98-2BD1D720F1AC}"/>
    <dgm:cxn modelId="{56F231FF-7A08-4B56-B870-807D55B2E8E8}" type="presOf" srcId="{AF7B9130-1307-461C-9D48-2791A1CC6C75}" destId="{21A0E9B5-EC8F-4ED8-9C78-7FB8C093FD5A}" srcOrd="0" destOrd="1" presId="urn:microsoft.com/office/officeart/2005/8/layout/vList2"/>
    <dgm:cxn modelId="{139F9ADB-4EB3-4E81-8C65-B25C8192A2FE}" srcId="{CD83F68F-D068-4C1F-9D1A-2080455EEDDF}" destId="{43BEB383-BD90-494B-92F9-6FE408DEEEB4}" srcOrd="3" destOrd="0" parTransId="{20AC8EC5-9804-44A0-B0EA-129648DE786D}" sibTransId="{1AD0EECD-FCC1-4F88-80F6-BE4A2A2DFC3C}"/>
    <dgm:cxn modelId="{3D084124-F82A-4286-8CF8-5815246110C5}" type="presOf" srcId="{4137FE80-47CC-4158-9D94-36D2841CA9C0}" destId="{54F5CC18-198B-4723-ABD7-9FCB7AB3D045}" srcOrd="0" destOrd="2" presId="urn:microsoft.com/office/officeart/2005/8/layout/vList2"/>
    <dgm:cxn modelId="{6D763A37-4E3F-4378-B2CB-6975DF412391}" srcId="{FA4FECF6-67C1-4658-8006-2BE29942AE7B}" destId="{444FD12C-2C16-4072-8308-EDF365CC1CC0}" srcOrd="0" destOrd="0" parTransId="{326F54F4-3D2C-4EE8-B77D-32B0E0D4EB6C}" sibTransId="{BCAF2DA5-91C0-4D2E-B0A2-A68974EE0CCF}"/>
    <dgm:cxn modelId="{74B60D6E-CD70-45B6-84B6-F4C792D142FF}" srcId="{FA4FECF6-67C1-4658-8006-2BE29942AE7B}" destId="{03F222AB-717F-45A7-AF9F-B1DF4F0B72EB}" srcOrd="2" destOrd="0" parTransId="{5F16E5CE-2DF7-4B43-9426-C25D3CCBC610}" sibTransId="{D20B03E2-5E54-47C6-99A1-F98AA479CA4C}"/>
    <dgm:cxn modelId="{F994DEB5-E3FA-4EBB-8EF5-97D14399565B}" type="presOf" srcId="{43BEB383-BD90-494B-92F9-6FE408DEEEB4}" destId="{54F5CC18-198B-4723-ABD7-9FCB7AB3D045}" srcOrd="0" destOrd="3" presId="urn:microsoft.com/office/officeart/2005/8/layout/vList2"/>
    <dgm:cxn modelId="{327E99D9-9CFF-4B5A-987D-0D27197FC957}" type="presOf" srcId="{1ABB0919-FA84-4DFC-ACC7-5747A7C89DDA}" destId="{684B4B59-D631-4ED4-AB51-D048ACFAF112}" srcOrd="0" destOrd="1" presId="urn:microsoft.com/office/officeart/2005/8/layout/vList2"/>
    <dgm:cxn modelId="{C3FF4F70-166A-4E8B-98E1-6E469FCBC3F8}" srcId="{FA4FECF6-67C1-4658-8006-2BE29942AE7B}" destId="{CD83F68F-D068-4C1F-9D1A-2080455EEDDF}" srcOrd="1" destOrd="0" parTransId="{EEA87EB7-179F-4895-A525-AA9AAD4F398E}" sibTransId="{1F184FFA-6FBD-4FC9-8D8F-4F83286E4FDD}"/>
    <dgm:cxn modelId="{B8AE15ED-89C3-4BB0-BB18-9807BAF0FA19}" srcId="{03F222AB-717F-45A7-AF9F-B1DF4F0B72EB}" destId="{FE609EC4-3726-42CA-AE6A-CA2956B3D3D1}" srcOrd="2" destOrd="0" parTransId="{4A97CCC3-21C8-4C6B-A9BA-8CBB7BA6B0E5}" sibTransId="{4C1FACA8-729C-4CAC-B090-6046924B57C7}"/>
    <dgm:cxn modelId="{4ECC5785-62DE-4E23-B57B-2C1A8AF0A135}" srcId="{444FD12C-2C16-4072-8308-EDF365CC1CC0}" destId="{1EC631EA-8F35-4A00-823C-D38518CD49AA}" srcOrd="0" destOrd="0" parTransId="{D5749682-B791-4B23-A4B7-B9FAB85F70F9}" sibTransId="{19251EC8-B8D8-4AD0-9865-22EAE935EC05}"/>
    <dgm:cxn modelId="{113D5ADF-826B-4E2D-83D6-03FAAA144E83}" type="presOf" srcId="{441CC530-9BF2-4BBC-B1AB-BC91B72B63BD}" destId="{54F5CC18-198B-4723-ABD7-9FCB7AB3D045}" srcOrd="0" destOrd="1" presId="urn:microsoft.com/office/officeart/2005/8/layout/vList2"/>
    <dgm:cxn modelId="{09E9EA12-57C3-41A1-A1EE-1B4C3C9B1AA3}" type="presOf" srcId="{5222C3E3-2DE5-4FE1-9E56-C5287387FF3C}" destId="{54F5CC18-198B-4723-ABD7-9FCB7AB3D045}" srcOrd="0" destOrd="0" presId="urn:microsoft.com/office/officeart/2005/8/layout/vList2"/>
    <dgm:cxn modelId="{0C1705A6-A3B4-4140-BAB9-2AA7E87CF6FD}" srcId="{CD83F68F-D068-4C1F-9D1A-2080455EEDDF}" destId="{4137FE80-47CC-4158-9D94-36D2841CA9C0}" srcOrd="2" destOrd="0" parTransId="{7B9FA201-89F8-4B2B-BCBC-58D8C0C56025}" sibTransId="{8DEA4B0D-2B62-4399-BC07-1BEF6AD37B92}"/>
    <dgm:cxn modelId="{165DF089-23B5-4916-A6DF-866CFCB406A2}" type="presOf" srcId="{FE609EC4-3726-42CA-AE6A-CA2956B3D3D1}" destId="{684B4B59-D631-4ED4-AB51-D048ACFAF112}" srcOrd="0" destOrd="2" presId="urn:microsoft.com/office/officeart/2005/8/layout/vList2"/>
    <dgm:cxn modelId="{A87B19C5-DAE9-468B-855D-267DC81EB2D5}" type="presOf" srcId="{E1A8B113-9E1B-49EE-9ACF-1E8575F3F2B0}" destId="{21A0E9B5-EC8F-4ED8-9C78-7FB8C093FD5A}" srcOrd="0" destOrd="2" presId="urn:microsoft.com/office/officeart/2005/8/layout/vList2"/>
    <dgm:cxn modelId="{7F7DF704-6B7D-4E3F-AB59-4CD532883E54}" srcId="{1EC631EA-8F35-4A00-823C-D38518CD49AA}" destId="{AF7B9130-1307-461C-9D48-2791A1CC6C75}" srcOrd="0" destOrd="0" parTransId="{0399A47D-79C2-4701-8F58-8B68DBBBC230}" sibTransId="{35A15633-0B2B-42D5-8C70-3EA833E6C7E9}"/>
    <dgm:cxn modelId="{E472F4CE-6A8D-4646-B684-773B430347DD}" srcId="{1EC631EA-8F35-4A00-823C-D38518CD49AA}" destId="{9061FA2E-AC34-4B04-9D3B-B312DA3DD26E}" srcOrd="2" destOrd="0" parTransId="{879D6870-DC81-476F-A2C0-C201973B45EF}" sibTransId="{FC89344A-5ED8-4890-BCC2-206F2E504F1B}"/>
    <dgm:cxn modelId="{DC090C0D-CDB4-4FD3-B61F-47C882A10307}" srcId="{CD83F68F-D068-4C1F-9D1A-2080455EEDDF}" destId="{5222C3E3-2DE5-4FE1-9E56-C5287387FF3C}" srcOrd="0" destOrd="0" parTransId="{8DCBFD8D-4C87-4595-A23F-19ABE145643F}" sibTransId="{E6DAFA1B-1F5D-4CB5-8C4C-A1D209B3BA47}"/>
    <dgm:cxn modelId="{571F6017-4AF1-4C31-A529-96CEB629349E}" srcId="{CD83F68F-D068-4C1F-9D1A-2080455EEDDF}" destId="{441CC530-9BF2-4BBC-B1AB-BC91B72B63BD}" srcOrd="1" destOrd="0" parTransId="{3359D51B-7D4E-432A-A545-F20758DEE915}" sibTransId="{057086E3-3999-483F-8EB1-FE08C6544072}"/>
    <dgm:cxn modelId="{9DCC7E7D-A70B-4EE4-99D3-1F0853CF84D7}" srcId="{1EC631EA-8F35-4A00-823C-D38518CD49AA}" destId="{E1A8B113-9E1B-49EE-9ACF-1E8575F3F2B0}" srcOrd="1" destOrd="0" parTransId="{892C4C14-D61A-4A86-9644-6109A0014D95}" sibTransId="{46086C00-1976-48BA-B7C1-1828C6884C45}"/>
    <dgm:cxn modelId="{E4053891-C0BA-4191-BD3F-3A4E56377FBA}" type="presOf" srcId="{1EC631EA-8F35-4A00-823C-D38518CD49AA}" destId="{21A0E9B5-EC8F-4ED8-9C78-7FB8C093FD5A}" srcOrd="0" destOrd="0" presId="urn:microsoft.com/office/officeart/2005/8/layout/vList2"/>
    <dgm:cxn modelId="{EC1CDB0F-77C4-4D0C-88CB-91767562D337}" srcId="{03F222AB-717F-45A7-AF9F-B1DF4F0B72EB}" destId="{1ABB0919-FA84-4DFC-ACC7-5747A7C89DDA}" srcOrd="1" destOrd="0" parTransId="{51AEB83B-1D02-48B2-8213-54E9E0656087}" sibTransId="{4AE4EA3F-C863-42E4-AB74-CE9A9C396655}"/>
    <dgm:cxn modelId="{62E43566-2695-433C-9ABB-117585081832}" type="presOf" srcId="{444FD12C-2C16-4072-8308-EDF365CC1CC0}" destId="{6E05EFBD-163D-499A-A115-A636E4CBDBF0}" srcOrd="0" destOrd="0" presId="urn:microsoft.com/office/officeart/2005/8/layout/vList2"/>
    <dgm:cxn modelId="{A2DAA264-55AB-42CB-AE62-6105E0F564FB}" type="presOf" srcId="{03F222AB-717F-45A7-AF9F-B1DF4F0B72EB}" destId="{9497854B-E865-4109-BAD9-1DDFA34C54C1}" srcOrd="0" destOrd="0" presId="urn:microsoft.com/office/officeart/2005/8/layout/vList2"/>
    <dgm:cxn modelId="{E8D30826-9CAE-4868-A7EE-E5E0387D009D}" type="presOf" srcId="{9061FA2E-AC34-4B04-9D3B-B312DA3DD26E}" destId="{21A0E9B5-EC8F-4ED8-9C78-7FB8C093FD5A}" srcOrd="0" destOrd="3" presId="urn:microsoft.com/office/officeart/2005/8/layout/vList2"/>
    <dgm:cxn modelId="{72C2C81E-4B22-4D88-AF9E-B41C6B849FB8}" type="presParOf" srcId="{EDF4209C-C271-4349-9502-49A4B2021EAD}" destId="{6E05EFBD-163D-499A-A115-A636E4CBDBF0}" srcOrd="0" destOrd="0" presId="urn:microsoft.com/office/officeart/2005/8/layout/vList2"/>
    <dgm:cxn modelId="{5D8DD0C9-5FB0-4782-A8C4-D81686B2B8A7}" type="presParOf" srcId="{EDF4209C-C271-4349-9502-49A4B2021EAD}" destId="{21A0E9B5-EC8F-4ED8-9C78-7FB8C093FD5A}" srcOrd="1" destOrd="0" presId="urn:microsoft.com/office/officeart/2005/8/layout/vList2"/>
    <dgm:cxn modelId="{7CFEB189-6F73-497D-ADCE-C2FF79C314AB}" type="presParOf" srcId="{EDF4209C-C271-4349-9502-49A4B2021EAD}" destId="{845B6E4B-2EDF-4AE1-870D-C0F0E79C15A1}" srcOrd="2" destOrd="0" presId="urn:microsoft.com/office/officeart/2005/8/layout/vList2"/>
    <dgm:cxn modelId="{6537BB5F-193A-448F-8FB5-4D5564B826DD}" type="presParOf" srcId="{EDF4209C-C271-4349-9502-49A4B2021EAD}" destId="{54F5CC18-198B-4723-ABD7-9FCB7AB3D045}" srcOrd="3" destOrd="0" presId="urn:microsoft.com/office/officeart/2005/8/layout/vList2"/>
    <dgm:cxn modelId="{6AB46DC2-3AC4-404E-AEAB-BEE18495EB83}" type="presParOf" srcId="{EDF4209C-C271-4349-9502-49A4B2021EAD}" destId="{9497854B-E865-4109-BAD9-1DDFA34C54C1}" srcOrd="4" destOrd="0" presId="urn:microsoft.com/office/officeart/2005/8/layout/vList2"/>
    <dgm:cxn modelId="{B03C2A87-039D-4FC3-8026-2156D618A9CB}" type="presParOf" srcId="{EDF4209C-C271-4349-9502-49A4B2021EAD}" destId="{684B4B59-D631-4ED4-AB51-D048ACFAF11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7CD92-5777-4C80-8568-2EB365932B1A}">
      <dsp:nvSpPr>
        <dsp:cNvPr id="0" name=""/>
        <dsp:cNvSpPr/>
      </dsp:nvSpPr>
      <dsp:spPr>
        <a:xfrm>
          <a:off x="657224" y="0"/>
          <a:ext cx="7448550" cy="5373960"/>
        </a:xfrm>
        <a:prstGeom prst="rightArrow">
          <a:avLst/>
        </a:prstGeom>
        <a:gradFill flip="none" rotWithShape="0">
          <a:gsLst>
            <a:gs pos="0">
              <a:srgbClr val="7A0000">
                <a:tint val="66000"/>
                <a:satMod val="160000"/>
              </a:srgbClr>
            </a:gs>
            <a:gs pos="50000">
              <a:srgbClr val="7A0000">
                <a:tint val="44500"/>
                <a:satMod val="160000"/>
              </a:srgbClr>
            </a:gs>
            <a:gs pos="100000">
              <a:srgbClr val="7A0000">
                <a:tint val="23500"/>
                <a:satMod val="160000"/>
              </a:srgbClr>
            </a:gs>
          </a:gsLst>
          <a:lin ang="8100000" scaled="1"/>
          <a:tileRect/>
        </a:gradFill>
        <a:ln>
          <a:noFill/>
        </a:ln>
        <a:effectLst/>
      </dsp:spPr>
      <dsp:style>
        <a:lnRef idx="0">
          <a:scrgbClr r="0" g="0" b="0"/>
        </a:lnRef>
        <a:fillRef idx="1">
          <a:scrgbClr r="0" g="0" b="0"/>
        </a:fillRef>
        <a:effectRef idx="0">
          <a:scrgbClr r="0" g="0" b="0"/>
        </a:effectRef>
        <a:fontRef idx="minor"/>
      </dsp:style>
    </dsp:sp>
    <dsp:sp modelId="{DD33BFAB-C082-490A-BCF6-7859F8C91520}">
      <dsp:nvSpPr>
        <dsp:cNvPr id="0" name=""/>
        <dsp:cNvSpPr/>
      </dsp:nvSpPr>
      <dsp:spPr>
        <a:xfrm>
          <a:off x="4385" y="1612188"/>
          <a:ext cx="2109452" cy="2149584"/>
        </a:xfrm>
        <a:prstGeom prst="roundRect">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ZA" sz="1700" b="1" kern="1200" dirty="0" smtClean="0"/>
            <a:t>Strategic spatial planning</a:t>
          </a:r>
          <a:endParaRPr lang="en-ZA" sz="1700" b="1" kern="1200" dirty="0"/>
        </a:p>
        <a:p>
          <a:pPr marL="114300" lvl="1" indent="-114300" algn="l" defTabSz="577850" rtl="0">
            <a:lnSpc>
              <a:spcPct val="90000"/>
            </a:lnSpc>
            <a:spcBef>
              <a:spcPct val="0"/>
            </a:spcBef>
            <a:spcAft>
              <a:spcPct val="15000"/>
            </a:spcAft>
            <a:buChar char="••"/>
          </a:pPr>
          <a:r>
            <a:rPr lang="en-ZA" sz="1300" kern="1200" smtClean="0"/>
            <a:t>Urban network identification &amp; planning</a:t>
          </a:r>
          <a:endParaRPr lang="en-ZA" sz="1300" kern="1200"/>
        </a:p>
        <a:p>
          <a:pPr marL="114300" lvl="1" indent="-114300" algn="l" defTabSz="577850" rtl="0">
            <a:lnSpc>
              <a:spcPct val="90000"/>
            </a:lnSpc>
            <a:spcBef>
              <a:spcPct val="0"/>
            </a:spcBef>
            <a:spcAft>
              <a:spcPct val="15000"/>
            </a:spcAft>
            <a:buChar char="••"/>
          </a:pPr>
          <a:r>
            <a:rPr lang="en-ZA" sz="1300" kern="1200" smtClean="0"/>
            <a:t>Objectives and performance targets</a:t>
          </a:r>
          <a:endParaRPr lang="en-ZA" sz="1300" kern="1200"/>
        </a:p>
        <a:p>
          <a:pPr marL="114300" lvl="1" indent="-114300" algn="l" defTabSz="577850" rtl="0">
            <a:lnSpc>
              <a:spcPct val="90000"/>
            </a:lnSpc>
            <a:spcBef>
              <a:spcPct val="0"/>
            </a:spcBef>
            <a:spcAft>
              <a:spcPct val="15000"/>
            </a:spcAft>
            <a:buChar char="••"/>
          </a:pPr>
          <a:r>
            <a:rPr lang="en-ZA" sz="1300" kern="1200" smtClean="0"/>
            <a:t>Identification of zones</a:t>
          </a:r>
          <a:endParaRPr lang="en-ZA" sz="1300" kern="1200"/>
        </a:p>
      </dsp:txBody>
      <dsp:txXfrm>
        <a:off x="107360" y="1715163"/>
        <a:ext cx="1903502" cy="1943634"/>
      </dsp:txXfrm>
    </dsp:sp>
    <dsp:sp modelId="{A45D12E7-7523-4C04-BB0D-D822A173BD8D}">
      <dsp:nvSpPr>
        <dsp:cNvPr id="0" name=""/>
        <dsp:cNvSpPr/>
      </dsp:nvSpPr>
      <dsp:spPr>
        <a:xfrm>
          <a:off x="2219311" y="1612188"/>
          <a:ext cx="2109452" cy="2149584"/>
        </a:xfrm>
        <a:prstGeom prst="roundRect">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ZA" sz="1700" b="1" kern="1200" dirty="0" smtClean="0"/>
            <a:t>Intervention planning</a:t>
          </a:r>
          <a:endParaRPr lang="en-ZA" sz="1700" b="1" kern="1200" dirty="0"/>
        </a:p>
        <a:p>
          <a:pPr marL="114300" lvl="1" indent="-114300" algn="l" defTabSz="577850" rtl="0">
            <a:lnSpc>
              <a:spcPct val="90000"/>
            </a:lnSpc>
            <a:spcBef>
              <a:spcPct val="0"/>
            </a:spcBef>
            <a:spcAft>
              <a:spcPct val="15000"/>
            </a:spcAft>
            <a:buChar char="••"/>
          </a:pPr>
          <a:r>
            <a:rPr lang="en-ZA" sz="1300" kern="1200" smtClean="0"/>
            <a:t>Zone and precinct planning</a:t>
          </a:r>
          <a:endParaRPr lang="en-ZA" sz="1300" kern="1200"/>
        </a:p>
        <a:p>
          <a:pPr marL="114300" lvl="1" indent="-114300" algn="l" defTabSz="577850" rtl="0">
            <a:lnSpc>
              <a:spcPct val="90000"/>
            </a:lnSpc>
            <a:spcBef>
              <a:spcPct val="0"/>
            </a:spcBef>
            <a:spcAft>
              <a:spcPct val="15000"/>
            </a:spcAft>
            <a:buChar char="••"/>
          </a:pPr>
          <a:r>
            <a:rPr lang="en-ZA" sz="1300" kern="1200" smtClean="0"/>
            <a:t>Objectives and performance targets</a:t>
          </a:r>
          <a:endParaRPr lang="en-ZA" sz="1300" kern="1200"/>
        </a:p>
        <a:p>
          <a:pPr marL="114300" lvl="1" indent="-114300" algn="l" defTabSz="577850" rtl="0">
            <a:lnSpc>
              <a:spcPct val="90000"/>
            </a:lnSpc>
            <a:spcBef>
              <a:spcPct val="0"/>
            </a:spcBef>
            <a:spcAft>
              <a:spcPct val="15000"/>
            </a:spcAft>
            <a:buChar char="••"/>
          </a:pPr>
          <a:r>
            <a:rPr lang="en-ZA" sz="1300" kern="1200" smtClean="0"/>
            <a:t>Identification of catalytic projects</a:t>
          </a:r>
          <a:endParaRPr lang="en-ZA" sz="1300" kern="1200"/>
        </a:p>
      </dsp:txBody>
      <dsp:txXfrm>
        <a:off x="2322286" y="1715163"/>
        <a:ext cx="1903502" cy="1943634"/>
      </dsp:txXfrm>
    </dsp:sp>
    <dsp:sp modelId="{F8EC113B-9C42-48EF-9216-B5C26BB300EE}">
      <dsp:nvSpPr>
        <dsp:cNvPr id="0" name=""/>
        <dsp:cNvSpPr/>
      </dsp:nvSpPr>
      <dsp:spPr>
        <a:xfrm>
          <a:off x="4434236" y="1612188"/>
          <a:ext cx="2109452" cy="2149584"/>
        </a:xfrm>
        <a:prstGeom prst="roundRect">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ZA" sz="1700" b="1" kern="1200" dirty="0" smtClean="0"/>
            <a:t>Project Planning</a:t>
          </a:r>
          <a:endParaRPr lang="en-ZA" sz="1700" b="1" kern="1200" dirty="0"/>
        </a:p>
        <a:p>
          <a:pPr marL="114300" lvl="1" indent="-114300" algn="l" defTabSz="577850" rtl="0">
            <a:lnSpc>
              <a:spcPct val="90000"/>
            </a:lnSpc>
            <a:spcBef>
              <a:spcPct val="0"/>
            </a:spcBef>
            <a:spcAft>
              <a:spcPct val="15000"/>
            </a:spcAft>
            <a:buChar char="••"/>
          </a:pPr>
          <a:r>
            <a:rPr lang="en-ZA" sz="1300" kern="1200" smtClean="0"/>
            <a:t>Detailed design</a:t>
          </a:r>
          <a:endParaRPr lang="en-ZA" sz="1300" kern="1200"/>
        </a:p>
        <a:p>
          <a:pPr marL="114300" lvl="1" indent="-114300" algn="l" defTabSz="577850" rtl="0">
            <a:lnSpc>
              <a:spcPct val="90000"/>
            </a:lnSpc>
            <a:spcBef>
              <a:spcPct val="0"/>
            </a:spcBef>
            <a:spcAft>
              <a:spcPct val="15000"/>
            </a:spcAft>
            <a:buChar char="••"/>
          </a:pPr>
          <a:r>
            <a:rPr lang="en-ZA" sz="1300" kern="1200" smtClean="0"/>
            <a:t>Financing</a:t>
          </a:r>
          <a:endParaRPr lang="en-ZA" sz="1300" kern="1200"/>
        </a:p>
        <a:p>
          <a:pPr marL="114300" lvl="1" indent="-114300" algn="l" defTabSz="577850" rtl="0">
            <a:lnSpc>
              <a:spcPct val="90000"/>
            </a:lnSpc>
            <a:spcBef>
              <a:spcPct val="0"/>
            </a:spcBef>
            <a:spcAft>
              <a:spcPct val="15000"/>
            </a:spcAft>
            <a:buChar char="••"/>
          </a:pPr>
          <a:r>
            <a:rPr lang="en-ZA" sz="1300" kern="1200" smtClean="0"/>
            <a:t>Pipeline</a:t>
          </a:r>
          <a:endParaRPr lang="en-ZA" sz="1300" kern="1200"/>
        </a:p>
        <a:p>
          <a:pPr marL="114300" lvl="1" indent="-114300" algn="l" defTabSz="577850" rtl="0">
            <a:lnSpc>
              <a:spcPct val="90000"/>
            </a:lnSpc>
            <a:spcBef>
              <a:spcPct val="0"/>
            </a:spcBef>
            <a:spcAft>
              <a:spcPct val="15000"/>
            </a:spcAft>
            <a:buChar char="••"/>
          </a:pPr>
          <a:r>
            <a:rPr lang="en-ZA" sz="1300" kern="1200" smtClean="0"/>
            <a:t>Implementation management</a:t>
          </a:r>
          <a:endParaRPr lang="en-ZA" sz="1300" kern="1200"/>
        </a:p>
      </dsp:txBody>
      <dsp:txXfrm>
        <a:off x="4537211" y="1715163"/>
        <a:ext cx="1903502" cy="1943634"/>
      </dsp:txXfrm>
    </dsp:sp>
    <dsp:sp modelId="{01BE79EC-B3EB-4C13-B4DC-3FD409B708DF}">
      <dsp:nvSpPr>
        <dsp:cNvPr id="0" name=""/>
        <dsp:cNvSpPr/>
      </dsp:nvSpPr>
      <dsp:spPr>
        <a:xfrm>
          <a:off x="6649161" y="1612188"/>
          <a:ext cx="2109452" cy="2149584"/>
        </a:xfrm>
        <a:prstGeom prst="roundRect">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ZA" sz="1700" b="1" kern="1200" dirty="0" smtClean="0"/>
            <a:t>Life-cycle Management</a:t>
          </a:r>
          <a:endParaRPr lang="en-ZA" sz="1700" b="1" kern="1200" dirty="0"/>
        </a:p>
        <a:p>
          <a:pPr marL="114300" lvl="1" indent="-114300" algn="l" defTabSz="577850" rtl="0">
            <a:lnSpc>
              <a:spcPct val="90000"/>
            </a:lnSpc>
            <a:spcBef>
              <a:spcPct val="0"/>
            </a:spcBef>
            <a:spcAft>
              <a:spcPct val="15000"/>
            </a:spcAft>
            <a:buChar char="••"/>
          </a:pPr>
          <a:r>
            <a:rPr lang="en-ZA" sz="1300" kern="1200" dirty="0" smtClean="0"/>
            <a:t>Performance monitoring and evaluation</a:t>
          </a:r>
          <a:endParaRPr lang="en-ZA" sz="1300" kern="1200" dirty="0"/>
        </a:p>
        <a:p>
          <a:pPr marL="114300" lvl="1" indent="-114300" algn="l" defTabSz="577850" rtl="0">
            <a:lnSpc>
              <a:spcPct val="90000"/>
            </a:lnSpc>
            <a:spcBef>
              <a:spcPct val="0"/>
            </a:spcBef>
            <a:spcAft>
              <a:spcPct val="15000"/>
            </a:spcAft>
            <a:buChar char="••"/>
          </a:pPr>
          <a:r>
            <a:rPr lang="en-ZA" sz="1300" kern="1200" smtClean="0"/>
            <a:t>Precinct management</a:t>
          </a:r>
          <a:endParaRPr lang="en-ZA" sz="1300" kern="1200"/>
        </a:p>
        <a:p>
          <a:pPr marL="114300" lvl="1" indent="-114300" algn="l" defTabSz="577850" rtl="0">
            <a:lnSpc>
              <a:spcPct val="90000"/>
            </a:lnSpc>
            <a:spcBef>
              <a:spcPct val="0"/>
            </a:spcBef>
            <a:spcAft>
              <a:spcPct val="15000"/>
            </a:spcAft>
            <a:buChar char="••"/>
          </a:pPr>
          <a:r>
            <a:rPr lang="en-ZA" sz="1300" kern="1200" smtClean="0"/>
            <a:t>Investment facilitation</a:t>
          </a:r>
          <a:endParaRPr lang="en-ZA" sz="1300" kern="1200"/>
        </a:p>
      </dsp:txBody>
      <dsp:txXfrm>
        <a:off x="6752136" y="1715163"/>
        <a:ext cx="1903502" cy="1943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32EF8-BB75-4E3C-84F7-5911F78C4EA7}">
      <dsp:nvSpPr>
        <dsp:cNvPr id="0" name=""/>
        <dsp:cNvSpPr/>
      </dsp:nvSpPr>
      <dsp:spPr>
        <a:xfrm rot="5400000">
          <a:off x="4700428" y="-3069846"/>
          <a:ext cx="896824" cy="7128255"/>
        </a:xfrm>
        <a:prstGeom prst="roundRect">
          <a:avLst/>
        </a:prstGeom>
        <a:solidFill>
          <a:schemeClr val="accent2">
            <a:alpha val="90000"/>
            <a:tint val="4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ZA" sz="1600" kern="1200" dirty="0" smtClean="0"/>
            <a:t>Spatial Transformation: more compact cities, developed through focus on </a:t>
          </a:r>
          <a:r>
            <a:rPr lang="en-ZA" sz="1600" b="1" kern="1200" dirty="0" smtClean="0"/>
            <a:t>Urban Network &amp; Integration Zones</a:t>
          </a:r>
          <a:endParaRPr lang="en-ZA" sz="1600" b="1" kern="1200" dirty="0"/>
        </a:p>
        <a:p>
          <a:pPr marL="171450" lvl="1" indent="-171450" algn="l" defTabSz="711200" rtl="0">
            <a:lnSpc>
              <a:spcPct val="90000"/>
            </a:lnSpc>
            <a:spcBef>
              <a:spcPct val="0"/>
            </a:spcBef>
            <a:spcAft>
              <a:spcPct val="15000"/>
            </a:spcAft>
            <a:buChar char="••"/>
          </a:pPr>
          <a:r>
            <a:rPr lang="en-ZA" sz="1600" kern="1200" dirty="0" smtClean="0"/>
            <a:t>Good governance: enhanced planning and regulatory systems to complement investments</a:t>
          </a:r>
          <a:endParaRPr lang="en-ZA" sz="1600" kern="1200" dirty="0"/>
        </a:p>
      </dsp:txBody>
      <dsp:txXfrm rot="-5400000">
        <a:off x="1628492" y="89648"/>
        <a:ext cx="7040697" cy="809266"/>
      </dsp:txXfrm>
    </dsp:sp>
    <dsp:sp modelId="{78CA25A8-1FF8-4F4E-B94E-05D80CFB9616}">
      <dsp:nvSpPr>
        <dsp:cNvPr id="0" name=""/>
        <dsp:cNvSpPr/>
      </dsp:nvSpPr>
      <dsp:spPr>
        <a:xfrm>
          <a:off x="531" y="856"/>
          <a:ext cx="1583650" cy="986848"/>
        </a:xfrm>
        <a:prstGeom prst="roundRect">
          <a:avLst/>
        </a:prstGeom>
        <a:solidFill>
          <a:schemeClr val="tx1">
            <a:lumMod val="75000"/>
            <a:lumOff val="2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ZA" sz="1400" kern="1200" smtClean="0"/>
            <a:t>Objectives</a:t>
          </a:r>
          <a:endParaRPr lang="en-ZA" sz="1400" kern="1200"/>
        </a:p>
      </dsp:txBody>
      <dsp:txXfrm>
        <a:off x="48705" y="49030"/>
        <a:ext cx="1487302" cy="890500"/>
      </dsp:txXfrm>
    </dsp:sp>
    <dsp:sp modelId="{963C476A-3360-42DC-8276-FE6AD61C732A}">
      <dsp:nvSpPr>
        <dsp:cNvPr id="0" name=""/>
        <dsp:cNvSpPr/>
      </dsp:nvSpPr>
      <dsp:spPr>
        <a:xfrm rot="5400000">
          <a:off x="4935057" y="-2311542"/>
          <a:ext cx="427565" cy="7128255"/>
        </a:xfrm>
        <a:prstGeom prst="roundRect">
          <a:avLst/>
        </a:prstGeom>
        <a:solidFill>
          <a:schemeClr val="accent2">
            <a:alpha val="90000"/>
            <a:tint val="4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ZA" sz="1600" kern="1200" dirty="0" smtClean="0"/>
            <a:t>Minimum eligibility criteria for metros, including unqualified audits</a:t>
          </a:r>
          <a:endParaRPr lang="en-ZA" sz="1600" kern="1200" dirty="0"/>
        </a:p>
      </dsp:txBody>
      <dsp:txXfrm rot="-5400000">
        <a:off x="1605584" y="1059675"/>
        <a:ext cx="7086511" cy="385821"/>
      </dsp:txXfrm>
    </dsp:sp>
    <dsp:sp modelId="{955DDE30-8415-4961-A333-DFD6F1FA8385}">
      <dsp:nvSpPr>
        <dsp:cNvPr id="0" name=""/>
        <dsp:cNvSpPr/>
      </dsp:nvSpPr>
      <dsp:spPr>
        <a:xfrm>
          <a:off x="531" y="1037047"/>
          <a:ext cx="1583650" cy="431075"/>
        </a:xfrm>
        <a:prstGeom prst="roundRect">
          <a:avLst/>
        </a:prstGeom>
        <a:solidFill>
          <a:schemeClr val="tx1">
            <a:lumMod val="75000"/>
            <a:lumOff val="2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ZA" sz="1400" kern="1200" dirty="0" smtClean="0"/>
            <a:t>Eligibility</a:t>
          </a:r>
          <a:endParaRPr lang="en-ZA" sz="1400" kern="1200" dirty="0"/>
        </a:p>
      </dsp:txBody>
      <dsp:txXfrm>
        <a:off x="21574" y="1058090"/>
        <a:ext cx="1541564" cy="388989"/>
      </dsp:txXfrm>
    </dsp:sp>
    <dsp:sp modelId="{11A3F5F2-FE05-4CEE-AD57-45AF5DF00030}">
      <dsp:nvSpPr>
        <dsp:cNvPr id="0" name=""/>
        <dsp:cNvSpPr/>
      </dsp:nvSpPr>
      <dsp:spPr>
        <a:xfrm rot="5400000">
          <a:off x="4130182" y="-992044"/>
          <a:ext cx="2044276" cy="7121293"/>
        </a:xfrm>
        <a:prstGeom prst="roundRect">
          <a:avLst/>
        </a:prstGeom>
        <a:solidFill>
          <a:schemeClr val="accent2">
            <a:alpha val="90000"/>
            <a:tint val="4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ZA" sz="1600" kern="1200" dirty="0" smtClean="0"/>
            <a:t>CSP participation agreements</a:t>
          </a:r>
          <a:endParaRPr lang="en-ZA" sz="1600" kern="1200" dirty="0"/>
        </a:p>
        <a:p>
          <a:pPr marL="171450" lvl="1" indent="-171450" algn="l" defTabSz="711200" rtl="0">
            <a:lnSpc>
              <a:spcPct val="90000"/>
            </a:lnSpc>
            <a:spcBef>
              <a:spcPct val="0"/>
            </a:spcBef>
            <a:spcAft>
              <a:spcPct val="15000"/>
            </a:spcAft>
            <a:buChar char="••"/>
          </a:pPr>
          <a:r>
            <a:rPr lang="en-ZA" sz="1600" kern="1200" dirty="0" smtClean="0"/>
            <a:t>Institutional arrangements</a:t>
          </a:r>
        </a:p>
        <a:p>
          <a:pPr marL="171450" lvl="1" indent="-171450" algn="l" defTabSz="711200">
            <a:lnSpc>
              <a:spcPct val="90000"/>
            </a:lnSpc>
            <a:spcBef>
              <a:spcPct val="0"/>
            </a:spcBef>
            <a:spcAft>
              <a:spcPct val="15000"/>
            </a:spcAft>
            <a:buChar char="••"/>
          </a:pPr>
          <a:r>
            <a:rPr lang="en-ZA" sz="1600" kern="1200" dirty="0" smtClean="0"/>
            <a:t>Identification of Urban Network</a:t>
          </a:r>
        </a:p>
        <a:p>
          <a:pPr marL="171450" lvl="1" indent="-171450" algn="l" defTabSz="711200" rtl="0">
            <a:lnSpc>
              <a:spcPct val="90000"/>
            </a:lnSpc>
            <a:spcBef>
              <a:spcPct val="0"/>
            </a:spcBef>
            <a:spcAft>
              <a:spcPct val="15000"/>
            </a:spcAft>
            <a:buChar char="••"/>
          </a:pPr>
          <a:r>
            <a:rPr lang="en-ZA" sz="1600" kern="1200" dirty="0" smtClean="0"/>
            <a:t>Identification of Integration Zones</a:t>
          </a:r>
          <a:endParaRPr lang="en-ZA" sz="1600" kern="1200" dirty="0"/>
        </a:p>
        <a:p>
          <a:pPr marL="171450" lvl="1" indent="-171450" algn="l" defTabSz="711200" rtl="0">
            <a:lnSpc>
              <a:spcPct val="90000"/>
            </a:lnSpc>
            <a:spcBef>
              <a:spcPct val="0"/>
            </a:spcBef>
            <a:spcAft>
              <a:spcPct val="15000"/>
            </a:spcAft>
            <a:buChar char="••"/>
          </a:pPr>
          <a:r>
            <a:rPr lang="en-ZA" sz="1600" kern="1200" dirty="0" smtClean="0"/>
            <a:t>Strategies and targets</a:t>
          </a:r>
          <a:endParaRPr lang="en-ZA" sz="1600" kern="1200" dirty="0"/>
        </a:p>
        <a:p>
          <a:pPr marL="171450" lvl="1" indent="-171450" algn="l" defTabSz="711200" rtl="0">
            <a:lnSpc>
              <a:spcPct val="90000"/>
            </a:lnSpc>
            <a:spcBef>
              <a:spcPct val="0"/>
            </a:spcBef>
            <a:spcAft>
              <a:spcPct val="15000"/>
            </a:spcAft>
            <a:buChar char="••"/>
          </a:pPr>
          <a:r>
            <a:rPr lang="en-ZA" sz="1600" kern="1200" dirty="0" err="1" smtClean="0"/>
            <a:t>Zonal</a:t>
          </a:r>
          <a:r>
            <a:rPr lang="en-ZA" sz="1600" kern="1200" dirty="0" smtClean="0"/>
            <a:t> and Precinct Plans</a:t>
          </a:r>
          <a:endParaRPr lang="en-ZA" sz="1600" kern="1200" dirty="0"/>
        </a:p>
        <a:p>
          <a:pPr marL="171450" lvl="1" indent="-171450" algn="l" defTabSz="711200" rtl="0">
            <a:lnSpc>
              <a:spcPct val="90000"/>
            </a:lnSpc>
            <a:spcBef>
              <a:spcPct val="0"/>
            </a:spcBef>
            <a:spcAft>
              <a:spcPct val="15000"/>
            </a:spcAft>
            <a:buChar char="••"/>
          </a:pPr>
          <a:r>
            <a:rPr lang="en-ZA" sz="1600" kern="1200" dirty="0" smtClean="0"/>
            <a:t>Catalytic projects in Integration Zones</a:t>
          </a:r>
          <a:endParaRPr lang="en-ZA" sz="1600" kern="1200" dirty="0">
            <a:solidFill>
              <a:srgbClr val="FF0000"/>
            </a:solidFill>
          </a:endParaRPr>
        </a:p>
      </dsp:txBody>
      <dsp:txXfrm rot="-5400000">
        <a:off x="1691467" y="1646257"/>
        <a:ext cx="6921707" cy="1844690"/>
      </dsp:txXfrm>
    </dsp:sp>
    <dsp:sp modelId="{7E3DDA80-5CAE-4AA1-BA5A-A64EDC7D1EA9}">
      <dsp:nvSpPr>
        <dsp:cNvPr id="0" name=""/>
        <dsp:cNvSpPr/>
      </dsp:nvSpPr>
      <dsp:spPr>
        <a:xfrm>
          <a:off x="531" y="1517465"/>
          <a:ext cx="1582103" cy="2102273"/>
        </a:xfrm>
        <a:prstGeom prst="roundRect">
          <a:avLst/>
        </a:prstGeom>
        <a:solidFill>
          <a:schemeClr val="tx1">
            <a:lumMod val="75000"/>
            <a:lumOff val="2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ZA" sz="1400" kern="1200" dirty="0" smtClean="0"/>
            <a:t>Strategic Planning Window (13/14)</a:t>
          </a:r>
          <a:endParaRPr lang="en-ZA" sz="1400" kern="1200" dirty="0"/>
        </a:p>
      </dsp:txBody>
      <dsp:txXfrm>
        <a:off x="77763" y="1594697"/>
        <a:ext cx="1427639" cy="1947809"/>
      </dsp:txXfrm>
    </dsp:sp>
    <dsp:sp modelId="{0DD8CE38-145B-4218-BE87-DF98A87D77C4}">
      <dsp:nvSpPr>
        <dsp:cNvPr id="0" name=""/>
        <dsp:cNvSpPr/>
      </dsp:nvSpPr>
      <dsp:spPr>
        <a:xfrm rot="5400000">
          <a:off x="4799886" y="453907"/>
          <a:ext cx="697907" cy="7128255"/>
        </a:xfrm>
        <a:prstGeom prst="roundRect">
          <a:avLst/>
        </a:prstGeom>
        <a:solidFill>
          <a:schemeClr val="accent2">
            <a:alpha val="90000"/>
            <a:tint val="4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ZA" sz="1600" kern="1200" dirty="0" smtClean="0"/>
            <a:t>Reward based on measurable progress with performance indicators</a:t>
          </a:r>
          <a:endParaRPr lang="en-ZA" sz="1600" kern="1200" dirty="0"/>
        </a:p>
      </dsp:txBody>
      <dsp:txXfrm rot="-5400000">
        <a:off x="1618781" y="3703150"/>
        <a:ext cx="7060117" cy="629769"/>
      </dsp:txXfrm>
    </dsp:sp>
    <dsp:sp modelId="{3F40277A-CD97-40DA-8CBA-0D3DD0C1B597}">
      <dsp:nvSpPr>
        <dsp:cNvPr id="0" name=""/>
        <dsp:cNvSpPr/>
      </dsp:nvSpPr>
      <dsp:spPr>
        <a:xfrm>
          <a:off x="531" y="3676589"/>
          <a:ext cx="1583650" cy="682889"/>
        </a:xfrm>
        <a:prstGeom prst="roundRect">
          <a:avLst/>
        </a:prstGeom>
        <a:solidFill>
          <a:schemeClr val="tx1">
            <a:lumMod val="75000"/>
            <a:lumOff val="2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ZA" sz="1400" kern="1200" dirty="0" smtClean="0"/>
            <a:t>Performance Incentive Window (14/15)</a:t>
          </a:r>
          <a:endParaRPr lang="en-ZA" sz="1400" kern="1200" dirty="0"/>
        </a:p>
      </dsp:txBody>
      <dsp:txXfrm>
        <a:off x="33867" y="3709925"/>
        <a:ext cx="1516978" cy="616217"/>
      </dsp:txXfrm>
    </dsp:sp>
    <dsp:sp modelId="{500187B7-24CB-440B-BAC9-D137B8763B53}">
      <dsp:nvSpPr>
        <dsp:cNvPr id="0" name=""/>
        <dsp:cNvSpPr/>
      </dsp:nvSpPr>
      <dsp:spPr>
        <a:xfrm rot="5400000">
          <a:off x="4574976" y="1474233"/>
          <a:ext cx="1147728" cy="7128255"/>
        </a:xfrm>
        <a:prstGeom prst="roundRect">
          <a:avLst/>
        </a:prstGeom>
        <a:solidFill>
          <a:schemeClr val="accent2">
            <a:alpha val="90000"/>
            <a:tint val="4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ZA" sz="1600" kern="1200" dirty="0" smtClean="0"/>
            <a:t>Allocations weighted by population, performance and eligibility</a:t>
          </a:r>
          <a:endParaRPr lang="en-ZA" sz="1600" kern="1200" dirty="0"/>
        </a:p>
        <a:p>
          <a:pPr marL="171450" lvl="1" indent="-171450" algn="l" defTabSz="711200" rtl="0">
            <a:lnSpc>
              <a:spcPct val="90000"/>
            </a:lnSpc>
            <a:spcBef>
              <a:spcPct val="0"/>
            </a:spcBef>
            <a:spcAft>
              <a:spcPct val="15000"/>
            </a:spcAft>
            <a:buChar char="••"/>
          </a:pPr>
          <a:r>
            <a:rPr lang="en-ZA" sz="1600" kern="1200" dirty="0" smtClean="0"/>
            <a:t>NT vote with inter-departmental committee (part of CSP) </a:t>
          </a:r>
          <a:endParaRPr lang="en-ZA" sz="1600" kern="1200" dirty="0"/>
        </a:p>
        <a:p>
          <a:pPr marL="171450" lvl="1" indent="-171450" algn="l" defTabSz="711200" rtl="0">
            <a:lnSpc>
              <a:spcPct val="90000"/>
            </a:lnSpc>
            <a:spcBef>
              <a:spcPct val="0"/>
            </a:spcBef>
            <a:spcAft>
              <a:spcPct val="15000"/>
            </a:spcAft>
            <a:buChar char="••"/>
          </a:pPr>
          <a:r>
            <a:rPr lang="en-ZA" sz="1600" kern="1200" dirty="0" smtClean="0"/>
            <a:t>Managed by Neighbourhood Development Programme in line with Urban Networks Strategy	</a:t>
          </a:r>
          <a:endParaRPr lang="en-ZA" sz="1600" kern="1200" dirty="0"/>
        </a:p>
      </dsp:txBody>
      <dsp:txXfrm rot="-5400000">
        <a:off x="1640740" y="4520523"/>
        <a:ext cx="7016201" cy="1035674"/>
      </dsp:txXfrm>
    </dsp:sp>
    <dsp:sp modelId="{380E445C-CC9D-4217-88AB-E459690CCAE1}">
      <dsp:nvSpPr>
        <dsp:cNvPr id="0" name=""/>
        <dsp:cNvSpPr/>
      </dsp:nvSpPr>
      <dsp:spPr>
        <a:xfrm>
          <a:off x="531" y="4416330"/>
          <a:ext cx="1583650" cy="1244060"/>
        </a:xfrm>
        <a:prstGeom prst="roundRect">
          <a:avLst/>
        </a:prstGeom>
        <a:solidFill>
          <a:schemeClr val="tx1">
            <a:lumMod val="75000"/>
            <a:lumOff val="2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ZA" sz="1400" kern="1200" dirty="0" smtClean="0"/>
            <a:t>Management arrangements </a:t>
          </a:r>
          <a:endParaRPr lang="en-ZA" sz="1400" kern="1200" dirty="0"/>
        </a:p>
      </dsp:txBody>
      <dsp:txXfrm>
        <a:off x="61261" y="4477060"/>
        <a:ext cx="1462190" cy="1122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67C6F-AC19-400B-8C60-9EDFC4877138}">
      <dsp:nvSpPr>
        <dsp:cNvPr id="0" name=""/>
        <dsp:cNvSpPr/>
      </dsp:nvSpPr>
      <dsp:spPr>
        <a:xfrm>
          <a:off x="3036417" y="0"/>
          <a:ext cx="2645536" cy="471415"/>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ZA" sz="1800" b="1" kern="1200" dirty="0" smtClean="0"/>
            <a:t>Urban Network Plan</a:t>
          </a:r>
          <a:endParaRPr lang="en-ZA" sz="1800" b="1" kern="1200" dirty="0"/>
        </a:p>
      </dsp:txBody>
      <dsp:txXfrm>
        <a:off x="3050224" y="13807"/>
        <a:ext cx="2617922" cy="443801"/>
      </dsp:txXfrm>
    </dsp:sp>
    <dsp:sp modelId="{B0F20795-207F-4F21-95B8-895EF43E3C54}">
      <dsp:nvSpPr>
        <dsp:cNvPr id="0" name=""/>
        <dsp:cNvSpPr/>
      </dsp:nvSpPr>
      <dsp:spPr>
        <a:xfrm>
          <a:off x="2173385" y="471415"/>
          <a:ext cx="2185799" cy="586163"/>
        </a:xfrm>
        <a:custGeom>
          <a:avLst/>
          <a:gdLst/>
          <a:ahLst/>
          <a:cxnLst/>
          <a:rect l="0" t="0" r="0" b="0"/>
          <a:pathLst>
            <a:path>
              <a:moveTo>
                <a:pt x="2185799" y="0"/>
              </a:moveTo>
              <a:lnTo>
                <a:pt x="2185799" y="293081"/>
              </a:lnTo>
              <a:lnTo>
                <a:pt x="0" y="293081"/>
              </a:lnTo>
              <a:lnTo>
                <a:pt x="0" y="5861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3BC147-8F70-4725-B943-2162471368CE}">
      <dsp:nvSpPr>
        <dsp:cNvPr id="0" name=""/>
        <dsp:cNvSpPr/>
      </dsp:nvSpPr>
      <dsp:spPr>
        <a:xfrm>
          <a:off x="1378003" y="1057579"/>
          <a:ext cx="1590764" cy="57460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ZA" sz="1800" b="1" kern="1200" dirty="0" smtClean="0"/>
            <a:t>Integration Zone 1 </a:t>
          </a:r>
          <a:endParaRPr lang="en-ZA" sz="1800" b="1" kern="1200" dirty="0"/>
        </a:p>
      </dsp:txBody>
      <dsp:txXfrm>
        <a:off x="1394833" y="1074409"/>
        <a:ext cx="1557104" cy="540946"/>
      </dsp:txXfrm>
    </dsp:sp>
    <dsp:sp modelId="{9CBCDD07-B4DB-48BC-B100-B4976AC60B3F}">
      <dsp:nvSpPr>
        <dsp:cNvPr id="0" name=""/>
        <dsp:cNvSpPr/>
      </dsp:nvSpPr>
      <dsp:spPr>
        <a:xfrm>
          <a:off x="382097" y="1632186"/>
          <a:ext cx="1791288" cy="465656"/>
        </a:xfrm>
        <a:custGeom>
          <a:avLst/>
          <a:gdLst/>
          <a:ahLst/>
          <a:cxnLst/>
          <a:rect l="0" t="0" r="0" b="0"/>
          <a:pathLst>
            <a:path>
              <a:moveTo>
                <a:pt x="1791288" y="0"/>
              </a:moveTo>
              <a:lnTo>
                <a:pt x="1791288" y="232828"/>
              </a:lnTo>
              <a:lnTo>
                <a:pt x="0" y="232828"/>
              </a:lnTo>
              <a:lnTo>
                <a:pt x="0"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4B160C-7D89-4572-8F7D-C9C7BD4C19AE}">
      <dsp:nvSpPr>
        <dsp:cNvPr id="0" name=""/>
        <dsp:cNvSpPr/>
      </dsp:nvSpPr>
      <dsp:spPr>
        <a:xfrm>
          <a:off x="27190" y="2097842"/>
          <a:ext cx="709813"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smtClean="0"/>
            <a:t>Social Housing Project</a:t>
          </a:r>
          <a:endParaRPr lang="en-ZA" sz="1100" b="1" kern="1200"/>
        </a:p>
      </dsp:txBody>
      <dsp:txXfrm>
        <a:off x="47980" y="2118632"/>
        <a:ext cx="668233" cy="927596"/>
      </dsp:txXfrm>
    </dsp:sp>
    <dsp:sp modelId="{58C1138E-0CB8-4607-9BB9-1D57926733B8}">
      <dsp:nvSpPr>
        <dsp:cNvPr id="0" name=""/>
        <dsp:cNvSpPr/>
      </dsp:nvSpPr>
      <dsp:spPr>
        <a:xfrm>
          <a:off x="1261415" y="1632186"/>
          <a:ext cx="911970" cy="465656"/>
        </a:xfrm>
        <a:custGeom>
          <a:avLst/>
          <a:gdLst/>
          <a:ahLst/>
          <a:cxnLst/>
          <a:rect l="0" t="0" r="0" b="0"/>
          <a:pathLst>
            <a:path>
              <a:moveTo>
                <a:pt x="911970" y="0"/>
              </a:moveTo>
              <a:lnTo>
                <a:pt x="911970" y="232828"/>
              </a:lnTo>
              <a:lnTo>
                <a:pt x="0" y="232828"/>
              </a:lnTo>
              <a:lnTo>
                <a:pt x="0"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0841BA-AAC4-4487-BD8D-F06B3B975D8D}">
      <dsp:nvSpPr>
        <dsp:cNvPr id="0" name=""/>
        <dsp:cNvSpPr/>
      </dsp:nvSpPr>
      <dsp:spPr>
        <a:xfrm>
          <a:off x="906508" y="2097842"/>
          <a:ext cx="709813"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smtClean="0"/>
            <a:t>Bulk Water Project</a:t>
          </a:r>
          <a:endParaRPr lang="en-ZA" sz="1100" b="1" kern="1200"/>
        </a:p>
      </dsp:txBody>
      <dsp:txXfrm>
        <a:off x="927298" y="2118632"/>
        <a:ext cx="668233" cy="927596"/>
      </dsp:txXfrm>
    </dsp:sp>
    <dsp:sp modelId="{FDB8B473-A04C-40FB-B48D-A399F5BA52F6}">
      <dsp:nvSpPr>
        <dsp:cNvPr id="0" name=""/>
        <dsp:cNvSpPr/>
      </dsp:nvSpPr>
      <dsp:spPr>
        <a:xfrm>
          <a:off x="2095013" y="1632186"/>
          <a:ext cx="91440" cy="465656"/>
        </a:xfrm>
        <a:custGeom>
          <a:avLst/>
          <a:gdLst/>
          <a:ahLst/>
          <a:cxnLst/>
          <a:rect l="0" t="0" r="0" b="0"/>
          <a:pathLst>
            <a:path>
              <a:moveTo>
                <a:pt x="78372" y="0"/>
              </a:moveTo>
              <a:lnTo>
                <a:pt x="78372" y="232828"/>
              </a:lnTo>
              <a:lnTo>
                <a:pt x="45720" y="232828"/>
              </a:lnTo>
              <a:lnTo>
                <a:pt x="45720"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9B52BC-332B-4F90-9252-C9DB6FB7DAA3}">
      <dsp:nvSpPr>
        <dsp:cNvPr id="0" name=""/>
        <dsp:cNvSpPr/>
      </dsp:nvSpPr>
      <dsp:spPr>
        <a:xfrm>
          <a:off x="1785826" y="2097842"/>
          <a:ext cx="709813"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smtClean="0"/>
            <a:t>Precinct / Hub </a:t>
          </a:r>
          <a:r>
            <a:rPr lang="en-ZA" sz="1100" b="1" kern="1200" dirty="0" err="1" smtClean="0"/>
            <a:t>Devt</a:t>
          </a:r>
          <a:r>
            <a:rPr lang="en-ZA" sz="1100" b="1" kern="1200" dirty="0" smtClean="0"/>
            <a:t> Project</a:t>
          </a:r>
          <a:endParaRPr lang="en-ZA" sz="1100" b="1" kern="1200" dirty="0"/>
        </a:p>
      </dsp:txBody>
      <dsp:txXfrm>
        <a:off x="1806616" y="2118632"/>
        <a:ext cx="668233" cy="927596"/>
      </dsp:txXfrm>
    </dsp:sp>
    <dsp:sp modelId="{A0543A10-D112-4352-B830-8FF2DA206F5A}">
      <dsp:nvSpPr>
        <dsp:cNvPr id="0" name=""/>
        <dsp:cNvSpPr/>
      </dsp:nvSpPr>
      <dsp:spPr>
        <a:xfrm>
          <a:off x="2173385" y="1632186"/>
          <a:ext cx="846665" cy="465656"/>
        </a:xfrm>
        <a:custGeom>
          <a:avLst/>
          <a:gdLst/>
          <a:ahLst/>
          <a:cxnLst/>
          <a:rect l="0" t="0" r="0" b="0"/>
          <a:pathLst>
            <a:path>
              <a:moveTo>
                <a:pt x="0" y="0"/>
              </a:moveTo>
              <a:lnTo>
                <a:pt x="0" y="232828"/>
              </a:lnTo>
              <a:lnTo>
                <a:pt x="846665" y="232828"/>
              </a:lnTo>
              <a:lnTo>
                <a:pt x="846665"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AE3339-FE0F-4EDD-AF15-E8DDBA3B7A23}">
      <dsp:nvSpPr>
        <dsp:cNvPr id="0" name=""/>
        <dsp:cNvSpPr/>
      </dsp:nvSpPr>
      <dsp:spPr>
        <a:xfrm>
          <a:off x="2665145" y="2097842"/>
          <a:ext cx="709813"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smtClean="0"/>
            <a:t>UDZ Scheme</a:t>
          </a:r>
          <a:endParaRPr lang="en-ZA" sz="1100" b="1" kern="1200" dirty="0"/>
        </a:p>
      </dsp:txBody>
      <dsp:txXfrm>
        <a:off x="2685935" y="2118632"/>
        <a:ext cx="668233" cy="927596"/>
      </dsp:txXfrm>
    </dsp:sp>
    <dsp:sp modelId="{850A680E-53C3-41A8-A4E1-6659029E201D}">
      <dsp:nvSpPr>
        <dsp:cNvPr id="0" name=""/>
        <dsp:cNvSpPr/>
      </dsp:nvSpPr>
      <dsp:spPr>
        <a:xfrm>
          <a:off x="2173385" y="1632186"/>
          <a:ext cx="1725983" cy="465656"/>
        </a:xfrm>
        <a:custGeom>
          <a:avLst/>
          <a:gdLst/>
          <a:ahLst/>
          <a:cxnLst/>
          <a:rect l="0" t="0" r="0" b="0"/>
          <a:pathLst>
            <a:path>
              <a:moveTo>
                <a:pt x="0" y="0"/>
              </a:moveTo>
              <a:lnTo>
                <a:pt x="0" y="232828"/>
              </a:lnTo>
              <a:lnTo>
                <a:pt x="1725983" y="232828"/>
              </a:lnTo>
              <a:lnTo>
                <a:pt x="1725983"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FEEF9B-5B60-4BC0-B006-02BAA02F0404}">
      <dsp:nvSpPr>
        <dsp:cNvPr id="0" name=""/>
        <dsp:cNvSpPr/>
      </dsp:nvSpPr>
      <dsp:spPr>
        <a:xfrm>
          <a:off x="3544463" y="2097842"/>
          <a:ext cx="709813"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smtClean="0"/>
            <a:t>BRT Project</a:t>
          </a:r>
          <a:endParaRPr lang="en-ZA" sz="1100" b="1" kern="1200" dirty="0"/>
        </a:p>
      </dsp:txBody>
      <dsp:txXfrm>
        <a:off x="3565253" y="2118632"/>
        <a:ext cx="668233" cy="927596"/>
      </dsp:txXfrm>
    </dsp:sp>
    <dsp:sp modelId="{F30D8731-E74A-4C19-8912-331AFB3CEBFC}">
      <dsp:nvSpPr>
        <dsp:cNvPr id="0" name=""/>
        <dsp:cNvSpPr/>
      </dsp:nvSpPr>
      <dsp:spPr>
        <a:xfrm>
          <a:off x="4359185" y="471415"/>
          <a:ext cx="2337325" cy="586163"/>
        </a:xfrm>
        <a:custGeom>
          <a:avLst/>
          <a:gdLst/>
          <a:ahLst/>
          <a:cxnLst/>
          <a:rect l="0" t="0" r="0" b="0"/>
          <a:pathLst>
            <a:path>
              <a:moveTo>
                <a:pt x="0" y="0"/>
              </a:moveTo>
              <a:lnTo>
                <a:pt x="0" y="293081"/>
              </a:lnTo>
              <a:lnTo>
                <a:pt x="2337325" y="293081"/>
              </a:lnTo>
              <a:lnTo>
                <a:pt x="2337325" y="5861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306512-DD3D-4874-ACED-17862C333125}">
      <dsp:nvSpPr>
        <dsp:cNvPr id="0" name=""/>
        <dsp:cNvSpPr/>
      </dsp:nvSpPr>
      <dsp:spPr>
        <a:xfrm>
          <a:off x="5901129" y="1057579"/>
          <a:ext cx="1590764" cy="57460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ZA" sz="1800" b="1" kern="1200" dirty="0" smtClean="0"/>
            <a:t>Integration Zone 2</a:t>
          </a:r>
          <a:endParaRPr lang="en-ZA" sz="1800" b="1" kern="1200" dirty="0"/>
        </a:p>
      </dsp:txBody>
      <dsp:txXfrm>
        <a:off x="5917959" y="1074409"/>
        <a:ext cx="1557104" cy="540946"/>
      </dsp:txXfrm>
    </dsp:sp>
    <dsp:sp modelId="{E5E9A28F-A947-4C98-B12B-FBDE9A8164ED}">
      <dsp:nvSpPr>
        <dsp:cNvPr id="0" name=""/>
        <dsp:cNvSpPr/>
      </dsp:nvSpPr>
      <dsp:spPr>
        <a:xfrm>
          <a:off x="4803994" y="1632186"/>
          <a:ext cx="1892516" cy="465656"/>
        </a:xfrm>
        <a:custGeom>
          <a:avLst/>
          <a:gdLst/>
          <a:ahLst/>
          <a:cxnLst/>
          <a:rect l="0" t="0" r="0" b="0"/>
          <a:pathLst>
            <a:path>
              <a:moveTo>
                <a:pt x="1892516" y="0"/>
              </a:moveTo>
              <a:lnTo>
                <a:pt x="1892516" y="232828"/>
              </a:lnTo>
              <a:lnTo>
                <a:pt x="0" y="232828"/>
              </a:lnTo>
              <a:lnTo>
                <a:pt x="0"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2DAAB8-9BA5-4E81-BC8D-35B1F7BCC476}">
      <dsp:nvSpPr>
        <dsp:cNvPr id="0" name=""/>
        <dsp:cNvSpPr/>
      </dsp:nvSpPr>
      <dsp:spPr>
        <a:xfrm>
          <a:off x="4423781" y="2097842"/>
          <a:ext cx="760427"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smtClean="0"/>
            <a:t>Land Development Project</a:t>
          </a:r>
          <a:endParaRPr lang="en-ZA" sz="1100" b="1" kern="1200" dirty="0"/>
        </a:p>
      </dsp:txBody>
      <dsp:txXfrm>
        <a:off x="4446053" y="2120114"/>
        <a:ext cx="715883" cy="924632"/>
      </dsp:txXfrm>
    </dsp:sp>
    <dsp:sp modelId="{69D158CF-0212-478C-B596-53B95E761440}">
      <dsp:nvSpPr>
        <dsp:cNvPr id="0" name=""/>
        <dsp:cNvSpPr/>
      </dsp:nvSpPr>
      <dsp:spPr>
        <a:xfrm>
          <a:off x="5733926" y="1632186"/>
          <a:ext cx="962584" cy="465656"/>
        </a:xfrm>
        <a:custGeom>
          <a:avLst/>
          <a:gdLst/>
          <a:ahLst/>
          <a:cxnLst/>
          <a:rect l="0" t="0" r="0" b="0"/>
          <a:pathLst>
            <a:path>
              <a:moveTo>
                <a:pt x="962584" y="0"/>
              </a:moveTo>
              <a:lnTo>
                <a:pt x="962584" y="232828"/>
              </a:lnTo>
              <a:lnTo>
                <a:pt x="0" y="232828"/>
              </a:lnTo>
              <a:lnTo>
                <a:pt x="0"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84493-47F2-4DFB-BA78-5982CA759BA4}">
      <dsp:nvSpPr>
        <dsp:cNvPr id="0" name=""/>
        <dsp:cNvSpPr/>
      </dsp:nvSpPr>
      <dsp:spPr>
        <a:xfrm>
          <a:off x="5353713" y="2097842"/>
          <a:ext cx="760427"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smtClean="0"/>
            <a:t>Informal Upgrade Project</a:t>
          </a:r>
          <a:endParaRPr lang="en-ZA" sz="1100" b="1" kern="1200" dirty="0"/>
        </a:p>
      </dsp:txBody>
      <dsp:txXfrm>
        <a:off x="5375985" y="2120114"/>
        <a:ext cx="715883" cy="924632"/>
      </dsp:txXfrm>
    </dsp:sp>
    <dsp:sp modelId="{27757EA9-DB85-4ED0-BC31-C2A13DA8134E}">
      <dsp:nvSpPr>
        <dsp:cNvPr id="0" name=""/>
        <dsp:cNvSpPr/>
      </dsp:nvSpPr>
      <dsp:spPr>
        <a:xfrm>
          <a:off x="6618139" y="1632186"/>
          <a:ext cx="91440" cy="465656"/>
        </a:xfrm>
        <a:custGeom>
          <a:avLst/>
          <a:gdLst/>
          <a:ahLst/>
          <a:cxnLst/>
          <a:rect l="0" t="0" r="0" b="0"/>
          <a:pathLst>
            <a:path>
              <a:moveTo>
                <a:pt x="78372" y="0"/>
              </a:moveTo>
              <a:lnTo>
                <a:pt x="78372" y="232828"/>
              </a:lnTo>
              <a:lnTo>
                <a:pt x="45720" y="232828"/>
              </a:lnTo>
              <a:lnTo>
                <a:pt x="45720"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D7A3F-1F9D-4B63-875D-8998B0CA2CCD}">
      <dsp:nvSpPr>
        <dsp:cNvPr id="0" name=""/>
        <dsp:cNvSpPr/>
      </dsp:nvSpPr>
      <dsp:spPr>
        <a:xfrm>
          <a:off x="6283645" y="2097842"/>
          <a:ext cx="760427"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smtClean="0"/>
            <a:t>CBD Renewal Project</a:t>
          </a:r>
          <a:endParaRPr lang="en-ZA" sz="1100" b="1" kern="1200" dirty="0"/>
        </a:p>
      </dsp:txBody>
      <dsp:txXfrm>
        <a:off x="6305917" y="2120114"/>
        <a:ext cx="715883" cy="924632"/>
      </dsp:txXfrm>
    </dsp:sp>
    <dsp:sp modelId="{F47079C7-9DED-42A8-ACE6-38E2B8500F82}">
      <dsp:nvSpPr>
        <dsp:cNvPr id="0" name=""/>
        <dsp:cNvSpPr/>
      </dsp:nvSpPr>
      <dsp:spPr>
        <a:xfrm>
          <a:off x="6696511" y="1632186"/>
          <a:ext cx="897279" cy="465656"/>
        </a:xfrm>
        <a:custGeom>
          <a:avLst/>
          <a:gdLst/>
          <a:ahLst/>
          <a:cxnLst/>
          <a:rect l="0" t="0" r="0" b="0"/>
          <a:pathLst>
            <a:path>
              <a:moveTo>
                <a:pt x="0" y="0"/>
              </a:moveTo>
              <a:lnTo>
                <a:pt x="0" y="232828"/>
              </a:lnTo>
              <a:lnTo>
                <a:pt x="897279" y="232828"/>
              </a:lnTo>
              <a:lnTo>
                <a:pt x="897279"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23385E-8AC0-4FB4-BF67-ADA703690BA8}">
      <dsp:nvSpPr>
        <dsp:cNvPr id="0" name=""/>
        <dsp:cNvSpPr/>
      </dsp:nvSpPr>
      <dsp:spPr>
        <a:xfrm>
          <a:off x="7213577" y="2097842"/>
          <a:ext cx="760427"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smtClean="0"/>
            <a:t>Zoning Reform Project</a:t>
          </a:r>
          <a:endParaRPr lang="en-ZA" sz="1100" b="1" kern="1200"/>
        </a:p>
      </dsp:txBody>
      <dsp:txXfrm>
        <a:off x="7235849" y="2120114"/>
        <a:ext cx="715883" cy="924632"/>
      </dsp:txXfrm>
    </dsp:sp>
    <dsp:sp modelId="{45E3E8FA-DDEA-46A4-9515-514AF4B35EEE}">
      <dsp:nvSpPr>
        <dsp:cNvPr id="0" name=""/>
        <dsp:cNvSpPr/>
      </dsp:nvSpPr>
      <dsp:spPr>
        <a:xfrm>
          <a:off x="6696511" y="1632186"/>
          <a:ext cx="1804662" cy="465656"/>
        </a:xfrm>
        <a:custGeom>
          <a:avLst/>
          <a:gdLst/>
          <a:ahLst/>
          <a:cxnLst/>
          <a:rect l="0" t="0" r="0" b="0"/>
          <a:pathLst>
            <a:path>
              <a:moveTo>
                <a:pt x="0" y="0"/>
              </a:moveTo>
              <a:lnTo>
                <a:pt x="0" y="232828"/>
              </a:lnTo>
              <a:lnTo>
                <a:pt x="1804662" y="232828"/>
              </a:lnTo>
              <a:lnTo>
                <a:pt x="1804662" y="4656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D498D2-4C42-4DC5-A2AA-555F13AC106F}">
      <dsp:nvSpPr>
        <dsp:cNvPr id="0" name=""/>
        <dsp:cNvSpPr/>
      </dsp:nvSpPr>
      <dsp:spPr>
        <a:xfrm>
          <a:off x="8120959" y="2097842"/>
          <a:ext cx="760427" cy="969176"/>
        </a:xfrm>
        <a:prstGeom prst="roundRect">
          <a:avLst>
            <a:gd name="adj" fmla="val 10000"/>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smtClean="0"/>
            <a:t>Rail Station Upgrade Project</a:t>
          </a:r>
          <a:endParaRPr lang="en-ZA" sz="1100" b="1" kern="1200" dirty="0"/>
        </a:p>
      </dsp:txBody>
      <dsp:txXfrm>
        <a:off x="8143231" y="2120114"/>
        <a:ext cx="715883" cy="924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5EFBD-163D-499A-A115-A636E4CBDBF0}">
      <dsp:nvSpPr>
        <dsp:cNvPr id="0" name=""/>
        <dsp:cNvSpPr/>
      </dsp:nvSpPr>
      <dsp:spPr>
        <a:xfrm>
          <a:off x="0" y="18478"/>
          <a:ext cx="8763000" cy="430560"/>
        </a:xfrm>
        <a:prstGeom prst="roundRect">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i="1" kern="1200" dirty="0" smtClean="0"/>
            <a:t>By 1 Aug 2013:</a:t>
          </a:r>
          <a:endParaRPr lang="en-ZA" sz="1800" b="1" kern="1200" dirty="0"/>
        </a:p>
      </dsp:txBody>
      <dsp:txXfrm>
        <a:off x="21018" y="39496"/>
        <a:ext cx="8720964" cy="388524"/>
      </dsp:txXfrm>
    </dsp:sp>
    <dsp:sp modelId="{21A0E9B5-EC8F-4ED8-9C78-7FB8C093FD5A}">
      <dsp:nvSpPr>
        <dsp:cNvPr id="0" name=""/>
        <dsp:cNvSpPr/>
      </dsp:nvSpPr>
      <dsp:spPr>
        <a:xfrm>
          <a:off x="0" y="448210"/>
          <a:ext cx="8763000" cy="116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225"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ZA" sz="1800" kern="1200" dirty="0" smtClean="0"/>
            <a:t>Council resolution approving participation in the CSP/NDPG</a:t>
          </a:r>
          <a:endParaRPr lang="en-ZA" sz="1800" kern="1200" dirty="0"/>
        </a:p>
        <a:p>
          <a:pPr marL="342900" lvl="2" indent="-171450" algn="l" defTabSz="800100" rtl="0">
            <a:lnSpc>
              <a:spcPct val="90000"/>
            </a:lnSpc>
            <a:spcBef>
              <a:spcPct val="0"/>
            </a:spcBef>
            <a:spcAft>
              <a:spcPct val="20000"/>
            </a:spcAft>
            <a:buChar char="••"/>
          </a:pPr>
          <a:r>
            <a:rPr lang="en-ZA" sz="1800" kern="1200" smtClean="0"/>
            <a:t>Institutional arrangements</a:t>
          </a:r>
          <a:endParaRPr lang="en-ZA" sz="1800" kern="1200"/>
        </a:p>
        <a:p>
          <a:pPr marL="342900" lvl="2" indent="-171450" algn="l" defTabSz="800100" rtl="0">
            <a:lnSpc>
              <a:spcPct val="90000"/>
            </a:lnSpc>
            <a:spcBef>
              <a:spcPct val="0"/>
            </a:spcBef>
            <a:spcAft>
              <a:spcPct val="20000"/>
            </a:spcAft>
            <a:buChar char="••"/>
          </a:pPr>
          <a:r>
            <a:rPr lang="en-ZA" sz="1800" kern="1200" dirty="0" smtClean="0"/>
            <a:t>Confirming ICDG / NDPG conditions (Memorandum of Agreement)</a:t>
          </a:r>
          <a:endParaRPr lang="en-ZA" sz="1800" kern="1200" dirty="0"/>
        </a:p>
        <a:p>
          <a:pPr marL="342900" lvl="2" indent="-171450" algn="l" defTabSz="800100" rtl="0">
            <a:lnSpc>
              <a:spcPct val="90000"/>
            </a:lnSpc>
            <a:spcBef>
              <a:spcPct val="0"/>
            </a:spcBef>
            <a:spcAft>
              <a:spcPct val="20000"/>
            </a:spcAft>
            <a:buChar char="••"/>
          </a:pPr>
          <a:r>
            <a:rPr lang="en-ZA" sz="1800" kern="1200" smtClean="0"/>
            <a:t>Urban Network identification</a:t>
          </a:r>
          <a:endParaRPr lang="en-ZA" sz="1800" kern="1200"/>
        </a:p>
      </dsp:txBody>
      <dsp:txXfrm>
        <a:off x="0" y="448210"/>
        <a:ext cx="8763000" cy="1166445"/>
      </dsp:txXfrm>
    </dsp:sp>
    <dsp:sp modelId="{845B6E4B-2EDF-4AE1-870D-C0F0E79C15A1}">
      <dsp:nvSpPr>
        <dsp:cNvPr id="0" name=""/>
        <dsp:cNvSpPr/>
      </dsp:nvSpPr>
      <dsp:spPr>
        <a:xfrm>
          <a:off x="0" y="1614655"/>
          <a:ext cx="8763000" cy="430560"/>
        </a:xfrm>
        <a:prstGeom prst="roundRect">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i="1" kern="1200" dirty="0" smtClean="0"/>
            <a:t>By 1 Nov 2013</a:t>
          </a:r>
          <a:r>
            <a:rPr lang="en-ZA" sz="1800" b="1" kern="1200" dirty="0" smtClean="0"/>
            <a:t> </a:t>
          </a:r>
          <a:endParaRPr lang="en-ZA" sz="1800" b="1" kern="1200" dirty="0"/>
        </a:p>
      </dsp:txBody>
      <dsp:txXfrm>
        <a:off x="21018" y="1635673"/>
        <a:ext cx="8720964" cy="388524"/>
      </dsp:txXfrm>
    </dsp:sp>
    <dsp:sp modelId="{54F5CC18-198B-4723-ABD7-9FCB7AB3D045}">
      <dsp:nvSpPr>
        <dsp:cNvPr id="0" name=""/>
        <dsp:cNvSpPr/>
      </dsp:nvSpPr>
      <dsp:spPr>
        <a:xfrm>
          <a:off x="0" y="2045215"/>
          <a:ext cx="8763000" cy="166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225"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ZA" sz="1800" kern="1200" dirty="0" smtClean="0"/>
            <a:t>Urban Network Planning including identification of Integration Zones - demonstrate how the zones will contribute to the optimisation in connectivity across the Urban Network hierarchy</a:t>
          </a:r>
          <a:endParaRPr lang="en-ZA" sz="1800" kern="1200" dirty="0"/>
        </a:p>
        <a:p>
          <a:pPr marL="171450" lvl="1" indent="-171450" algn="l" defTabSz="800100" rtl="0">
            <a:lnSpc>
              <a:spcPct val="90000"/>
            </a:lnSpc>
            <a:spcBef>
              <a:spcPct val="0"/>
            </a:spcBef>
            <a:spcAft>
              <a:spcPct val="20000"/>
            </a:spcAft>
            <a:buChar char="••"/>
          </a:pPr>
          <a:r>
            <a:rPr lang="en-ZA" sz="1800" kern="1200" smtClean="0"/>
            <a:t>Detailed description of zone boundaries</a:t>
          </a:r>
          <a:endParaRPr lang="en-ZA" sz="1800" kern="1200"/>
        </a:p>
        <a:p>
          <a:pPr marL="171450" lvl="1" indent="-171450" algn="l" defTabSz="800100" rtl="0">
            <a:lnSpc>
              <a:spcPct val="90000"/>
            </a:lnSpc>
            <a:spcBef>
              <a:spcPct val="0"/>
            </a:spcBef>
            <a:spcAft>
              <a:spcPct val="20000"/>
            </a:spcAft>
            <a:buChar char="••"/>
          </a:pPr>
          <a:r>
            <a:rPr lang="en-ZA" sz="1800" kern="1200" smtClean="0"/>
            <a:t>Required adjustments to SDFs, LUM regulations, UDZs and SHRZs</a:t>
          </a:r>
          <a:endParaRPr lang="en-ZA" sz="1800" kern="1200"/>
        </a:p>
        <a:p>
          <a:pPr marL="171450" lvl="1" indent="-171450" algn="l" defTabSz="800100" rtl="0">
            <a:lnSpc>
              <a:spcPct val="90000"/>
            </a:lnSpc>
            <a:spcBef>
              <a:spcPct val="0"/>
            </a:spcBef>
            <a:spcAft>
              <a:spcPct val="20000"/>
            </a:spcAft>
            <a:buChar char="••"/>
          </a:pPr>
          <a:r>
            <a:rPr lang="en-ZA" sz="1800" kern="1200" smtClean="0"/>
            <a:t>Service Provider procurement &amp; capacity support requirements</a:t>
          </a:r>
          <a:endParaRPr lang="en-ZA" sz="1800" kern="1200"/>
        </a:p>
      </dsp:txBody>
      <dsp:txXfrm>
        <a:off x="0" y="2045215"/>
        <a:ext cx="8763000" cy="1666350"/>
      </dsp:txXfrm>
    </dsp:sp>
    <dsp:sp modelId="{9497854B-E865-4109-BAD9-1DDFA34C54C1}">
      <dsp:nvSpPr>
        <dsp:cNvPr id="0" name=""/>
        <dsp:cNvSpPr/>
      </dsp:nvSpPr>
      <dsp:spPr>
        <a:xfrm>
          <a:off x="0" y="3711565"/>
          <a:ext cx="8763000" cy="430560"/>
        </a:xfrm>
        <a:prstGeom prst="roundRect">
          <a:avLst/>
        </a:prstGeom>
        <a:solidFill>
          <a:srgbClr val="7A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i="1" kern="1200" dirty="0" smtClean="0"/>
            <a:t>By 1 May 2014</a:t>
          </a:r>
          <a:r>
            <a:rPr lang="en-ZA" sz="1800" b="1" kern="1200" dirty="0" smtClean="0"/>
            <a:t> </a:t>
          </a:r>
          <a:endParaRPr lang="en-ZA" sz="1800" b="1" kern="1200" dirty="0"/>
        </a:p>
      </dsp:txBody>
      <dsp:txXfrm>
        <a:off x="21018" y="3732583"/>
        <a:ext cx="8720964" cy="388524"/>
      </dsp:txXfrm>
    </dsp:sp>
    <dsp:sp modelId="{684B4B59-D631-4ED4-AB51-D048ACFAF112}">
      <dsp:nvSpPr>
        <dsp:cNvPr id="0" name=""/>
        <dsp:cNvSpPr/>
      </dsp:nvSpPr>
      <dsp:spPr>
        <a:xfrm>
          <a:off x="0" y="4142125"/>
          <a:ext cx="8763000"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225"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ZA" sz="1800" kern="1200" smtClean="0"/>
            <a:t>BEPP Indicators, milestones &amp; multi-year targets</a:t>
          </a:r>
          <a:endParaRPr lang="en-ZA" sz="1800" kern="1200"/>
        </a:p>
        <a:p>
          <a:pPr marL="171450" lvl="1" indent="-171450" algn="l" defTabSz="800100" rtl="0">
            <a:lnSpc>
              <a:spcPct val="90000"/>
            </a:lnSpc>
            <a:spcBef>
              <a:spcPct val="0"/>
            </a:spcBef>
            <a:spcAft>
              <a:spcPct val="20000"/>
            </a:spcAft>
            <a:buChar char="••"/>
          </a:pPr>
          <a:r>
            <a:rPr lang="en-ZA" sz="1800" kern="1200" smtClean="0"/>
            <a:t>One Zone / Precinct Plan completed</a:t>
          </a:r>
          <a:endParaRPr lang="en-ZA" sz="1800" kern="1200"/>
        </a:p>
        <a:p>
          <a:pPr marL="171450" lvl="1" indent="-171450" algn="l" defTabSz="800100" rtl="0">
            <a:lnSpc>
              <a:spcPct val="90000"/>
            </a:lnSpc>
            <a:spcBef>
              <a:spcPct val="0"/>
            </a:spcBef>
            <a:spcAft>
              <a:spcPct val="20000"/>
            </a:spcAft>
            <a:buChar char="••"/>
          </a:pPr>
          <a:r>
            <a:rPr lang="en-ZA" sz="1800" kern="1200" smtClean="0"/>
            <a:t>Catalytic projects identified with timeframes </a:t>
          </a:r>
          <a:endParaRPr lang="en-ZA" sz="1800" kern="1200"/>
        </a:p>
      </dsp:txBody>
      <dsp:txXfrm>
        <a:off x="0" y="4142125"/>
        <a:ext cx="8763000" cy="88078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4821"/>
          </a:xfrm>
          <a:prstGeom prst="rect">
            <a:avLst/>
          </a:prstGeom>
        </p:spPr>
        <p:txBody>
          <a:bodyPr vert="horz" lIns="91440" tIns="45720" rIns="91440" bIns="45720" rtlCol="0"/>
          <a:lstStyle>
            <a:lvl1pPr algn="l">
              <a:defRPr sz="1200">
                <a:ea typeface="ＭＳ Ｐゴシック"/>
                <a:cs typeface="ＭＳ Ｐゴシック"/>
              </a:defRPr>
            </a:lvl1pPr>
          </a:lstStyle>
          <a:p>
            <a:pPr>
              <a:defRPr/>
            </a:pPr>
            <a:endParaRPr lang="en-US" dirty="0"/>
          </a:p>
        </p:txBody>
      </p:sp>
      <p:sp>
        <p:nvSpPr>
          <p:cNvPr id="3" name="Date Placeholder 2"/>
          <p:cNvSpPr>
            <a:spLocks noGrp="1"/>
          </p:cNvSpPr>
          <p:nvPr>
            <p:ph type="dt" sz="quarter" idx="1"/>
          </p:nvPr>
        </p:nvSpPr>
        <p:spPr>
          <a:xfrm>
            <a:off x="3970159" y="0"/>
            <a:ext cx="3038604" cy="464821"/>
          </a:xfrm>
          <a:prstGeom prst="rect">
            <a:avLst/>
          </a:prstGeom>
        </p:spPr>
        <p:txBody>
          <a:bodyPr vert="horz" lIns="91440" tIns="45720" rIns="91440" bIns="45720" rtlCol="0"/>
          <a:lstStyle>
            <a:lvl1pPr algn="r">
              <a:defRPr sz="1200">
                <a:ea typeface="ＭＳ Ｐゴシック"/>
                <a:cs typeface="ＭＳ Ｐゴシック"/>
              </a:defRPr>
            </a:lvl1pPr>
          </a:lstStyle>
          <a:p>
            <a:pPr>
              <a:defRPr/>
            </a:pPr>
            <a:fld id="{EF550C0E-F146-425C-909D-1EAFB8D5A836}" type="datetimeFigureOut">
              <a:rPr lang="en-US"/>
              <a:pPr>
                <a:defRPr/>
              </a:pPr>
              <a:t>6/26/2013</a:t>
            </a:fld>
            <a:endParaRPr lang="en-US" dirty="0"/>
          </a:p>
        </p:txBody>
      </p:sp>
      <p:sp>
        <p:nvSpPr>
          <p:cNvPr id="4" name="Footer Placeholder 3"/>
          <p:cNvSpPr>
            <a:spLocks noGrp="1"/>
          </p:cNvSpPr>
          <p:nvPr>
            <p:ph type="ftr" sz="quarter" idx="2"/>
          </p:nvPr>
        </p:nvSpPr>
        <p:spPr>
          <a:xfrm>
            <a:off x="0" y="8830086"/>
            <a:ext cx="3038604" cy="464821"/>
          </a:xfrm>
          <a:prstGeom prst="rect">
            <a:avLst/>
          </a:prstGeom>
        </p:spPr>
        <p:txBody>
          <a:bodyPr vert="horz" lIns="91440" tIns="45720" rIns="91440" bIns="45720" rtlCol="0" anchor="b"/>
          <a:lstStyle>
            <a:lvl1pPr algn="l">
              <a:defRPr sz="1200">
                <a:ea typeface="ＭＳ Ｐゴシック"/>
                <a:cs typeface="ＭＳ Ｐゴシック"/>
              </a:defRPr>
            </a:lvl1pPr>
          </a:lstStyle>
          <a:p>
            <a:pPr>
              <a:defRPr/>
            </a:pPr>
            <a:endParaRPr lang="en-US" dirty="0"/>
          </a:p>
        </p:txBody>
      </p:sp>
      <p:sp>
        <p:nvSpPr>
          <p:cNvPr id="5" name="Slide Number Placeholder 4"/>
          <p:cNvSpPr>
            <a:spLocks noGrp="1"/>
          </p:cNvSpPr>
          <p:nvPr>
            <p:ph type="sldNum" sz="quarter" idx="3"/>
          </p:nvPr>
        </p:nvSpPr>
        <p:spPr>
          <a:xfrm>
            <a:off x="3970159" y="8830086"/>
            <a:ext cx="3038604" cy="464821"/>
          </a:xfrm>
          <a:prstGeom prst="rect">
            <a:avLst/>
          </a:prstGeom>
        </p:spPr>
        <p:txBody>
          <a:bodyPr vert="horz" lIns="91440" tIns="45720" rIns="91440" bIns="45720" rtlCol="0" anchor="b"/>
          <a:lstStyle>
            <a:lvl1pPr algn="r">
              <a:defRPr sz="1200">
                <a:ea typeface="ＭＳ Ｐゴシック"/>
                <a:cs typeface="ＭＳ Ｐゴシック"/>
              </a:defRPr>
            </a:lvl1pPr>
          </a:lstStyle>
          <a:p>
            <a:pPr>
              <a:defRPr/>
            </a:pPr>
            <a:fld id="{C7D90FC6-2F1F-45FA-89ED-D9DD43F5A95B}" type="slidenum">
              <a:rPr lang="en-US"/>
              <a:pPr>
                <a:defRPr/>
              </a:pPr>
              <a:t>‹#›</a:t>
            </a:fld>
            <a:endParaRPr lang="en-US" dirty="0"/>
          </a:p>
        </p:txBody>
      </p:sp>
    </p:spTree>
    <p:extLst>
      <p:ext uri="{BB962C8B-B14F-4D97-AF65-F5344CB8AC3E}">
        <p14:creationId xmlns:p14="http://schemas.microsoft.com/office/powerpoint/2010/main" val="2053010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3038604" cy="4648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dirty="0"/>
          </a:p>
        </p:txBody>
      </p:sp>
      <p:sp>
        <p:nvSpPr>
          <p:cNvPr id="1027" name="Rectangle 3"/>
          <p:cNvSpPr>
            <a:spLocks noGrp="1" noChangeArrowheads="1"/>
          </p:cNvSpPr>
          <p:nvPr>
            <p:ph type="dt" idx="1"/>
          </p:nvPr>
        </p:nvSpPr>
        <p:spPr bwMode="auto">
          <a:xfrm>
            <a:off x="3971796" y="0"/>
            <a:ext cx="3038604" cy="4648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endParaRPr lang="en-US" dirty="0"/>
          </a:p>
        </p:txBody>
      </p:sp>
      <p:sp>
        <p:nvSpPr>
          <p:cNvPr id="2355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9" name="Rectangle 5"/>
          <p:cNvSpPr>
            <a:spLocks noGrp="1" noChangeArrowheads="1"/>
          </p:cNvSpPr>
          <p:nvPr>
            <p:ph type="body" sz="quarter" idx="3"/>
          </p:nvPr>
        </p:nvSpPr>
        <p:spPr bwMode="auto">
          <a:xfrm>
            <a:off x="934830" y="4416538"/>
            <a:ext cx="5140742" cy="4183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30" name="Rectangle 6"/>
          <p:cNvSpPr>
            <a:spLocks noGrp="1" noChangeArrowheads="1"/>
          </p:cNvSpPr>
          <p:nvPr>
            <p:ph type="ftr" sz="quarter" idx="4"/>
          </p:nvPr>
        </p:nvSpPr>
        <p:spPr bwMode="auto">
          <a:xfrm>
            <a:off x="0" y="8831581"/>
            <a:ext cx="3038604" cy="46482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dirty="0"/>
          </a:p>
        </p:txBody>
      </p:sp>
      <p:sp>
        <p:nvSpPr>
          <p:cNvPr id="1031" name="Rectangle 7"/>
          <p:cNvSpPr>
            <a:spLocks noGrp="1" noChangeArrowheads="1"/>
          </p:cNvSpPr>
          <p:nvPr>
            <p:ph type="sldNum" sz="quarter" idx="5"/>
          </p:nvPr>
        </p:nvSpPr>
        <p:spPr bwMode="auto">
          <a:xfrm>
            <a:off x="3971796" y="8831581"/>
            <a:ext cx="3038604" cy="46482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fld id="{6F944099-4BE3-48F6-B03A-12ECBD3C57D0}" type="slidenum">
              <a:rPr lang="en-US"/>
              <a:pPr>
                <a:defRPr/>
              </a:pPr>
              <a:t>‹#›</a:t>
            </a:fld>
            <a:endParaRPr lang="en-US" dirty="0"/>
          </a:p>
        </p:txBody>
      </p:sp>
    </p:spTree>
    <p:extLst>
      <p:ext uri="{BB962C8B-B14F-4D97-AF65-F5344CB8AC3E}">
        <p14:creationId xmlns:p14="http://schemas.microsoft.com/office/powerpoint/2010/main" val="21743838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23925">
              <a:defRPr sz="1200">
                <a:solidFill>
                  <a:schemeClr val="tx1"/>
                </a:solidFill>
                <a:latin typeface="Arial" charset="0"/>
              </a:defRPr>
            </a:lvl1pPr>
            <a:lvl2pPr marL="742950" indent="-285750" defTabSz="923925">
              <a:defRPr sz="1200">
                <a:solidFill>
                  <a:schemeClr val="tx1"/>
                </a:solidFill>
                <a:latin typeface="Arial" charset="0"/>
              </a:defRPr>
            </a:lvl2pPr>
            <a:lvl3pPr marL="1143000" indent="-228600" defTabSz="923925">
              <a:defRPr sz="1200">
                <a:solidFill>
                  <a:schemeClr val="tx1"/>
                </a:solidFill>
                <a:latin typeface="Arial" charset="0"/>
              </a:defRPr>
            </a:lvl3pPr>
            <a:lvl4pPr marL="1600200" indent="-228600" defTabSz="923925">
              <a:defRPr sz="1200">
                <a:solidFill>
                  <a:schemeClr val="tx1"/>
                </a:solidFill>
                <a:latin typeface="Arial" charset="0"/>
              </a:defRPr>
            </a:lvl4pPr>
            <a:lvl5pPr marL="2057400" indent="-228600" defTabSz="923925">
              <a:defRPr sz="1200">
                <a:solidFill>
                  <a:schemeClr val="tx1"/>
                </a:solidFill>
                <a:latin typeface="Arial" charset="0"/>
              </a:defRPr>
            </a:lvl5pPr>
            <a:lvl6pPr marL="2514600" indent="-228600" defTabSz="923925" eaLnBrk="0" fontAlgn="base" hangingPunct="0">
              <a:spcBef>
                <a:spcPct val="0"/>
              </a:spcBef>
              <a:spcAft>
                <a:spcPct val="0"/>
              </a:spcAft>
              <a:defRPr sz="1200">
                <a:solidFill>
                  <a:schemeClr val="tx1"/>
                </a:solidFill>
                <a:latin typeface="Arial" charset="0"/>
              </a:defRPr>
            </a:lvl6pPr>
            <a:lvl7pPr marL="2971800" indent="-228600" defTabSz="923925" eaLnBrk="0" fontAlgn="base" hangingPunct="0">
              <a:spcBef>
                <a:spcPct val="0"/>
              </a:spcBef>
              <a:spcAft>
                <a:spcPct val="0"/>
              </a:spcAft>
              <a:defRPr sz="1200">
                <a:solidFill>
                  <a:schemeClr val="tx1"/>
                </a:solidFill>
                <a:latin typeface="Arial" charset="0"/>
              </a:defRPr>
            </a:lvl7pPr>
            <a:lvl8pPr marL="3429000" indent="-228600" defTabSz="923925" eaLnBrk="0" fontAlgn="base" hangingPunct="0">
              <a:spcBef>
                <a:spcPct val="0"/>
              </a:spcBef>
              <a:spcAft>
                <a:spcPct val="0"/>
              </a:spcAft>
              <a:defRPr sz="1200">
                <a:solidFill>
                  <a:schemeClr val="tx1"/>
                </a:solidFill>
                <a:latin typeface="Arial" charset="0"/>
              </a:defRPr>
            </a:lvl8pPr>
            <a:lvl9pPr marL="3886200" indent="-228600" defTabSz="923925" eaLnBrk="0" fontAlgn="base" hangingPunct="0">
              <a:spcBef>
                <a:spcPct val="0"/>
              </a:spcBef>
              <a:spcAft>
                <a:spcPct val="0"/>
              </a:spcAft>
              <a:defRPr sz="1200">
                <a:solidFill>
                  <a:schemeClr val="tx1"/>
                </a:solidFill>
                <a:latin typeface="Arial" charset="0"/>
              </a:defRPr>
            </a:lvl9pPr>
          </a:lstStyle>
          <a:p>
            <a:fld id="{E0B7C583-442A-4AEC-90A6-E4FB5A71F488}" type="slidenum">
              <a:rPr lang="en-GB" smtClean="0">
                <a:latin typeface="Comic Sans MS" pitchFamily="66" charset="0"/>
                <a:cs typeface="Arial" charset="0"/>
              </a:rPr>
              <a:pPr/>
              <a:t>1</a:t>
            </a:fld>
            <a:endParaRPr lang="en-GB" dirty="0" smtClean="0">
              <a:latin typeface="Comic Sans MS" pitchFamily="66" charset="0"/>
              <a:cs typeface="Arial" charset="0"/>
            </a:endParaRPr>
          </a:p>
        </p:txBody>
      </p:sp>
      <p:sp>
        <p:nvSpPr>
          <p:cNvPr id="14339" name="Slide Image Placeholder 1"/>
          <p:cNvSpPr>
            <a:spLocks noGrp="1" noRot="1" noChangeAspect="1" noTextEdit="1"/>
          </p:cNvSpPr>
          <p:nvPr>
            <p:ph type="sldImg"/>
          </p:nvPr>
        </p:nvSpPr>
        <p:spPr>
          <a:xfrm>
            <a:off x="1182688" y="696913"/>
            <a:ext cx="4648200" cy="3486150"/>
          </a:xfrm>
          <a:ln/>
        </p:spPr>
      </p:sp>
      <p:sp>
        <p:nvSpPr>
          <p:cNvPr id="14340" name="Notes Placeholder 2"/>
          <p:cNvSpPr>
            <a:spLocks noGrp="1"/>
          </p:cNvSpPr>
          <p:nvPr>
            <p:ph type="body" idx="1"/>
          </p:nvPr>
        </p:nvSpPr>
        <p:spPr>
          <a:xfrm>
            <a:off x="702350" y="4414824"/>
            <a:ext cx="5605701" cy="4184421"/>
          </a:xfrm>
          <a:noFill/>
        </p:spPr>
        <p:txBody>
          <a:bodyPr lIns="91440" tIns="45720" rIns="91440" bIns="45720"/>
          <a:lstStyle/>
          <a:p>
            <a:pPr eaLnBrk="1" hangingPunct="1"/>
            <a:endParaRPr lang="en-ZA" dirty="0" smtClean="0">
              <a:latin typeface="Arial" charset="0"/>
            </a:endParaRPr>
          </a:p>
        </p:txBody>
      </p:sp>
      <p:sp>
        <p:nvSpPr>
          <p:cNvPr id="14341" name="Slide Number Placeholder 3"/>
          <p:cNvSpPr txBox="1">
            <a:spLocks noGrp="1"/>
          </p:cNvSpPr>
          <p:nvPr/>
        </p:nvSpPr>
        <p:spPr bwMode="auto">
          <a:xfrm>
            <a:off x="3971797" y="8829648"/>
            <a:ext cx="3036967"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eaLnBrk="1" hangingPunct="1"/>
            <a:fld id="{11D3245B-B6F2-45AD-A8EA-45268594B6EA}" type="slidenum">
              <a:rPr lang="en-GB">
                <a:cs typeface="Arial" charset="0"/>
              </a:rPr>
              <a:pPr algn="r" eaLnBrk="1" hangingPunct="1"/>
              <a:t>1</a:t>
            </a:fld>
            <a:endParaRPr lang="en-GB" dirty="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6F944099-4BE3-48F6-B03A-12ECBD3C57D0}" type="slidenum">
              <a:rPr lang="en-US" smtClean="0"/>
              <a:pPr>
                <a:defRPr/>
              </a:pPr>
              <a:t>32</a:t>
            </a:fld>
            <a:endParaRPr lang="en-US" dirty="0"/>
          </a:p>
        </p:txBody>
      </p:sp>
    </p:spTree>
    <p:extLst>
      <p:ext uri="{BB962C8B-B14F-4D97-AF65-F5344CB8AC3E}">
        <p14:creationId xmlns:p14="http://schemas.microsoft.com/office/powerpoint/2010/main" val="3613884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23925">
              <a:defRPr sz="1200">
                <a:solidFill>
                  <a:schemeClr val="tx1"/>
                </a:solidFill>
                <a:latin typeface="Arial" charset="0"/>
              </a:defRPr>
            </a:lvl1pPr>
            <a:lvl2pPr marL="742950" indent="-285750" defTabSz="923925">
              <a:defRPr sz="1200">
                <a:solidFill>
                  <a:schemeClr val="tx1"/>
                </a:solidFill>
                <a:latin typeface="Arial" charset="0"/>
              </a:defRPr>
            </a:lvl2pPr>
            <a:lvl3pPr marL="1143000" indent="-228600" defTabSz="923925">
              <a:defRPr sz="1200">
                <a:solidFill>
                  <a:schemeClr val="tx1"/>
                </a:solidFill>
                <a:latin typeface="Arial" charset="0"/>
              </a:defRPr>
            </a:lvl3pPr>
            <a:lvl4pPr marL="1600200" indent="-228600" defTabSz="923925">
              <a:defRPr sz="1200">
                <a:solidFill>
                  <a:schemeClr val="tx1"/>
                </a:solidFill>
                <a:latin typeface="Arial" charset="0"/>
              </a:defRPr>
            </a:lvl4pPr>
            <a:lvl5pPr marL="2057400" indent="-228600" defTabSz="923925">
              <a:defRPr sz="1200">
                <a:solidFill>
                  <a:schemeClr val="tx1"/>
                </a:solidFill>
                <a:latin typeface="Arial" charset="0"/>
              </a:defRPr>
            </a:lvl5pPr>
            <a:lvl6pPr marL="2514600" indent="-228600" defTabSz="923925" eaLnBrk="0" fontAlgn="base" hangingPunct="0">
              <a:spcBef>
                <a:spcPct val="0"/>
              </a:spcBef>
              <a:spcAft>
                <a:spcPct val="0"/>
              </a:spcAft>
              <a:defRPr sz="1200">
                <a:solidFill>
                  <a:schemeClr val="tx1"/>
                </a:solidFill>
                <a:latin typeface="Arial" charset="0"/>
              </a:defRPr>
            </a:lvl6pPr>
            <a:lvl7pPr marL="2971800" indent="-228600" defTabSz="923925" eaLnBrk="0" fontAlgn="base" hangingPunct="0">
              <a:spcBef>
                <a:spcPct val="0"/>
              </a:spcBef>
              <a:spcAft>
                <a:spcPct val="0"/>
              </a:spcAft>
              <a:defRPr sz="1200">
                <a:solidFill>
                  <a:schemeClr val="tx1"/>
                </a:solidFill>
                <a:latin typeface="Arial" charset="0"/>
              </a:defRPr>
            </a:lvl7pPr>
            <a:lvl8pPr marL="3429000" indent="-228600" defTabSz="923925" eaLnBrk="0" fontAlgn="base" hangingPunct="0">
              <a:spcBef>
                <a:spcPct val="0"/>
              </a:spcBef>
              <a:spcAft>
                <a:spcPct val="0"/>
              </a:spcAft>
              <a:defRPr sz="1200">
                <a:solidFill>
                  <a:schemeClr val="tx1"/>
                </a:solidFill>
                <a:latin typeface="Arial" charset="0"/>
              </a:defRPr>
            </a:lvl8pPr>
            <a:lvl9pPr marL="3886200" indent="-228600" defTabSz="923925" eaLnBrk="0" fontAlgn="base" hangingPunct="0">
              <a:spcBef>
                <a:spcPct val="0"/>
              </a:spcBef>
              <a:spcAft>
                <a:spcPct val="0"/>
              </a:spcAft>
              <a:defRPr sz="1200">
                <a:solidFill>
                  <a:schemeClr val="tx1"/>
                </a:solidFill>
                <a:latin typeface="Arial" charset="0"/>
              </a:defRPr>
            </a:lvl9pPr>
          </a:lstStyle>
          <a:p>
            <a:fld id="{E0B7C583-442A-4AEC-90A6-E4FB5A71F488}" type="slidenum">
              <a:rPr lang="en-GB" smtClean="0">
                <a:latin typeface="Comic Sans MS" pitchFamily="66" charset="0"/>
                <a:cs typeface="Arial" charset="0"/>
              </a:rPr>
              <a:pPr/>
              <a:t>34</a:t>
            </a:fld>
            <a:endParaRPr lang="en-GB" dirty="0" smtClean="0">
              <a:latin typeface="Comic Sans MS" pitchFamily="66" charset="0"/>
              <a:cs typeface="Arial" charset="0"/>
            </a:endParaRPr>
          </a:p>
        </p:txBody>
      </p:sp>
      <p:sp>
        <p:nvSpPr>
          <p:cNvPr id="14339" name="Slide Image Placeholder 1"/>
          <p:cNvSpPr>
            <a:spLocks noGrp="1" noRot="1" noChangeAspect="1" noTextEdit="1"/>
          </p:cNvSpPr>
          <p:nvPr>
            <p:ph type="sldImg"/>
          </p:nvPr>
        </p:nvSpPr>
        <p:spPr>
          <a:xfrm>
            <a:off x="1182688" y="696913"/>
            <a:ext cx="4648200" cy="3486150"/>
          </a:xfrm>
          <a:ln/>
        </p:spPr>
      </p:sp>
      <p:sp>
        <p:nvSpPr>
          <p:cNvPr id="14340" name="Notes Placeholder 2"/>
          <p:cNvSpPr>
            <a:spLocks noGrp="1"/>
          </p:cNvSpPr>
          <p:nvPr>
            <p:ph type="body" idx="1"/>
          </p:nvPr>
        </p:nvSpPr>
        <p:spPr>
          <a:xfrm>
            <a:off x="702350" y="4414824"/>
            <a:ext cx="5605701" cy="4184421"/>
          </a:xfrm>
          <a:noFill/>
        </p:spPr>
        <p:txBody>
          <a:bodyPr lIns="91440" tIns="45720" rIns="91440" bIns="45720"/>
          <a:lstStyle/>
          <a:p>
            <a:pPr eaLnBrk="1" hangingPunct="1"/>
            <a:endParaRPr lang="en-ZA" dirty="0" smtClean="0">
              <a:latin typeface="Arial" charset="0"/>
            </a:endParaRPr>
          </a:p>
        </p:txBody>
      </p:sp>
      <p:sp>
        <p:nvSpPr>
          <p:cNvPr id="14341" name="Slide Number Placeholder 3"/>
          <p:cNvSpPr txBox="1">
            <a:spLocks noGrp="1"/>
          </p:cNvSpPr>
          <p:nvPr/>
        </p:nvSpPr>
        <p:spPr bwMode="auto">
          <a:xfrm>
            <a:off x="3971797" y="8829648"/>
            <a:ext cx="3036967"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eaLnBrk="1" hangingPunct="1"/>
            <a:fld id="{11D3245B-B6F2-45AD-A8EA-45268594B6EA}" type="slidenum">
              <a:rPr lang="en-GB">
                <a:cs typeface="Arial" charset="0"/>
              </a:rPr>
              <a:pPr algn="r" eaLnBrk="1" hangingPunct="1"/>
              <a:t>34</a:t>
            </a:fld>
            <a:endParaRPr lang="en-GB" dirty="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23925">
              <a:defRPr sz="1200">
                <a:solidFill>
                  <a:schemeClr val="tx1"/>
                </a:solidFill>
                <a:latin typeface="Arial" charset="0"/>
              </a:defRPr>
            </a:lvl1pPr>
            <a:lvl2pPr marL="742950" indent="-285750" defTabSz="923925">
              <a:defRPr sz="1200">
                <a:solidFill>
                  <a:schemeClr val="tx1"/>
                </a:solidFill>
                <a:latin typeface="Arial" charset="0"/>
              </a:defRPr>
            </a:lvl2pPr>
            <a:lvl3pPr marL="1143000" indent="-228600" defTabSz="923925">
              <a:defRPr sz="1200">
                <a:solidFill>
                  <a:schemeClr val="tx1"/>
                </a:solidFill>
                <a:latin typeface="Arial" charset="0"/>
              </a:defRPr>
            </a:lvl3pPr>
            <a:lvl4pPr marL="1600200" indent="-228600" defTabSz="923925">
              <a:defRPr sz="1200">
                <a:solidFill>
                  <a:schemeClr val="tx1"/>
                </a:solidFill>
                <a:latin typeface="Arial" charset="0"/>
              </a:defRPr>
            </a:lvl4pPr>
            <a:lvl5pPr marL="2057400" indent="-228600" defTabSz="923925">
              <a:defRPr sz="1200">
                <a:solidFill>
                  <a:schemeClr val="tx1"/>
                </a:solidFill>
                <a:latin typeface="Arial" charset="0"/>
              </a:defRPr>
            </a:lvl5pPr>
            <a:lvl6pPr marL="2514600" indent="-228600" defTabSz="923925" eaLnBrk="0" fontAlgn="base" hangingPunct="0">
              <a:spcBef>
                <a:spcPct val="0"/>
              </a:spcBef>
              <a:spcAft>
                <a:spcPct val="0"/>
              </a:spcAft>
              <a:defRPr sz="1200">
                <a:solidFill>
                  <a:schemeClr val="tx1"/>
                </a:solidFill>
                <a:latin typeface="Arial" charset="0"/>
              </a:defRPr>
            </a:lvl6pPr>
            <a:lvl7pPr marL="2971800" indent="-228600" defTabSz="923925" eaLnBrk="0" fontAlgn="base" hangingPunct="0">
              <a:spcBef>
                <a:spcPct val="0"/>
              </a:spcBef>
              <a:spcAft>
                <a:spcPct val="0"/>
              </a:spcAft>
              <a:defRPr sz="1200">
                <a:solidFill>
                  <a:schemeClr val="tx1"/>
                </a:solidFill>
                <a:latin typeface="Arial" charset="0"/>
              </a:defRPr>
            </a:lvl7pPr>
            <a:lvl8pPr marL="3429000" indent="-228600" defTabSz="923925" eaLnBrk="0" fontAlgn="base" hangingPunct="0">
              <a:spcBef>
                <a:spcPct val="0"/>
              </a:spcBef>
              <a:spcAft>
                <a:spcPct val="0"/>
              </a:spcAft>
              <a:defRPr sz="1200">
                <a:solidFill>
                  <a:schemeClr val="tx1"/>
                </a:solidFill>
                <a:latin typeface="Arial" charset="0"/>
              </a:defRPr>
            </a:lvl8pPr>
            <a:lvl9pPr marL="3886200" indent="-228600" defTabSz="923925" eaLnBrk="0" fontAlgn="base" hangingPunct="0">
              <a:spcBef>
                <a:spcPct val="0"/>
              </a:spcBef>
              <a:spcAft>
                <a:spcPct val="0"/>
              </a:spcAft>
              <a:defRPr sz="1200">
                <a:solidFill>
                  <a:schemeClr val="tx1"/>
                </a:solidFill>
                <a:latin typeface="Arial" charset="0"/>
              </a:defRPr>
            </a:lvl9pPr>
          </a:lstStyle>
          <a:p>
            <a:fld id="{E0B7C583-442A-4AEC-90A6-E4FB5A71F488}" type="slidenum">
              <a:rPr lang="en-GB" smtClean="0">
                <a:latin typeface="Comic Sans MS" pitchFamily="66" charset="0"/>
                <a:cs typeface="Arial" charset="0"/>
              </a:rPr>
              <a:pPr/>
              <a:t>43</a:t>
            </a:fld>
            <a:endParaRPr lang="en-GB" dirty="0" smtClean="0">
              <a:latin typeface="Comic Sans MS" pitchFamily="66" charset="0"/>
              <a:cs typeface="Arial" charset="0"/>
            </a:endParaRPr>
          </a:p>
        </p:txBody>
      </p:sp>
      <p:sp>
        <p:nvSpPr>
          <p:cNvPr id="14339" name="Slide Image Placeholder 1"/>
          <p:cNvSpPr>
            <a:spLocks noGrp="1" noRot="1" noChangeAspect="1" noTextEdit="1"/>
          </p:cNvSpPr>
          <p:nvPr>
            <p:ph type="sldImg"/>
          </p:nvPr>
        </p:nvSpPr>
        <p:spPr>
          <a:xfrm>
            <a:off x="1182688" y="696913"/>
            <a:ext cx="4648200" cy="3486150"/>
          </a:xfrm>
          <a:ln/>
        </p:spPr>
      </p:sp>
      <p:sp>
        <p:nvSpPr>
          <p:cNvPr id="14340" name="Notes Placeholder 2"/>
          <p:cNvSpPr>
            <a:spLocks noGrp="1"/>
          </p:cNvSpPr>
          <p:nvPr>
            <p:ph type="body" idx="1"/>
          </p:nvPr>
        </p:nvSpPr>
        <p:spPr>
          <a:xfrm>
            <a:off x="702350" y="4414824"/>
            <a:ext cx="5605701" cy="4184421"/>
          </a:xfrm>
          <a:noFill/>
        </p:spPr>
        <p:txBody>
          <a:bodyPr lIns="91440" tIns="45720" rIns="91440" bIns="45720"/>
          <a:lstStyle/>
          <a:p>
            <a:pPr eaLnBrk="1" hangingPunct="1"/>
            <a:endParaRPr lang="en-ZA" dirty="0" smtClean="0">
              <a:latin typeface="Arial" charset="0"/>
            </a:endParaRPr>
          </a:p>
        </p:txBody>
      </p:sp>
      <p:sp>
        <p:nvSpPr>
          <p:cNvPr id="14341" name="Slide Number Placeholder 3"/>
          <p:cNvSpPr txBox="1">
            <a:spLocks noGrp="1"/>
          </p:cNvSpPr>
          <p:nvPr/>
        </p:nvSpPr>
        <p:spPr bwMode="auto">
          <a:xfrm>
            <a:off x="3971797" y="8829648"/>
            <a:ext cx="3036967"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eaLnBrk="1" hangingPunct="1"/>
            <a:fld id="{11D3245B-B6F2-45AD-A8EA-45268594B6EA}" type="slidenum">
              <a:rPr lang="en-GB">
                <a:cs typeface="Arial" charset="0"/>
              </a:rPr>
              <a:pPr algn="r" eaLnBrk="1" hangingPunct="1"/>
              <a:t>43</a:t>
            </a:fld>
            <a:endParaRPr lang="en-GB" dirty="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23925">
              <a:defRPr sz="1200">
                <a:solidFill>
                  <a:schemeClr val="tx1"/>
                </a:solidFill>
                <a:latin typeface="Arial" charset="0"/>
              </a:defRPr>
            </a:lvl1pPr>
            <a:lvl2pPr marL="742950" indent="-285750" defTabSz="923925">
              <a:defRPr sz="1200">
                <a:solidFill>
                  <a:schemeClr val="tx1"/>
                </a:solidFill>
                <a:latin typeface="Arial" charset="0"/>
              </a:defRPr>
            </a:lvl2pPr>
            <a:lvl3pPr marL="1143000" indent="-228600" defTabSz="923925">
              <a:defRPr sz="1200">
                <a:solidFill>
                  <a:schemeClr val="tx1"/>
                </a:solidFill>
                <a:latin typeface="Arial" charset="0"/>
              </a:defRPr>
            </a:lvl3pPr>
            <a:lvl4pPr marL="1600200" indent="-228600" defTabSz="923925">
              <a:defRPr sz="1200">
                <a:solidFill>
                  <a:schemeClr val="tx1"/>
                </a:solidFill>
                <a:latin typeface="Arial" charset="0"/>
              </a:defRPr>
            </a:lvl4pPr>
            <a:lvl5pPr marL="2057400" indent="-228600" defTabSz="923925">
              <a:defRPr sz="1200">
                <a:solidFill>
                  <a:schemeClr val="tx1"/>
                </a:solidFill>
                <a:latin typeface="Arial" charset="0"/>
              </a:defRPr>
            </a:lvl5pPr>
            <a:lvl6pPr marL="2514600" indent="-228600" defTabSz="923925" eaLnBrk="0" fontAlgn="base" hangingPunct="0">
              <a:spcBef>
                <a:spcPct val="0"/>
              </a:spcBef>
              <a:spcAft>
                <a:spcPct val="0"/>
              </a:spcAft>
              <a:defRPr sz="1200">
                <a:solidFill>
                  <a:schemeClr val="tx1"/>
                </a:solidFill>
                <a:latin typeface="Arial" charset="0"/>
              </a:defRPr>
            </a:lvl6pPr>
            <a:lvl7pPr marL="2971800" indent="-228600" defTabSz="923925" eaLnBrk="0" fontAlgn="base" hangingPunct="0">
              <a:spcBef>
                <a:spcPct val="0"/>
              </a:spcBef>
              <a:spcAft>
                <a:spcPct val="0"/>
              </a:spcAft>
              <a:defRPr sz="1200">
                <a:solidFill>
                  <a:schemeClr val="tx1"/>
                </a:solidFill>
                <a:latin typeface="Arial" charset="0"/>
              </a:defRPr>
            </a:lvl7pPr>
            <a:lvl8pPr marL="3429000" indent="-228600" defTabSz="923925" eaLnBrk="0" fontAlgn="base" hangingPunct="0">
              <a:spcBef>
                <a:spcPct val="0"/>
              </a:spcBef>
              <a:spcAft>
                <a:spcPct val="0"/>
              </a:spcAft>
              <a:defRPr sz="1200">
                <a:solidFill>
                  <a:schemeClr val="tx1"/>
                </a:solidFill>
                <a:latin typeface="Arial" charset="0"/>
              </a:defRPr>
            </a:lvl8pPr>
            <a:lvl9pPr marL="3886200" indent="-228600" defTabSz="923925" eaLnBrk="0" fontAlgn="base" hangingPunct="0">
              <a:spcBef>
                <a:spcPct val="0"/>
              </a:spcBef>
              <a:spcAft>
                <a:spcPct val="0"/>
              </a:spcAft>
              <a:defRPr sz="1200">
                <a:solidFill>
                  <a:schemeClr val="tx1"/>
                </a:solidFill>
                <a:latin typeface="Arial" charset="0"/>
              </a:defRPr>
            </a:lvl9pPr>
          </a:lstStyle>
          <a:p>
            <a:fld id="{E0B7C583-442A-4AEC-90A6-E4FB5A71F488}" type="slidenum">
              <a:rPr lang="en-GB" smtClean="0">
                <a:latin typeface="Comic Sans MS" pitchFamily="66" charset="0"/>
                <a:cs typeface="Arial" charset="0"/>
              </a:rPr>
              <a:pPr/>
              <a:t>49</a:t>
            </a:fld>
            <a:endParaRPr lang="en-GB" dirty="0" smtClean="0">
              <a:latin typeface="Comic Sans MS" pitchFamily="66" charset="0"/>
              <a:cs typeface="Arial" charset="0"/>
            </a:endParaRPr>
          </a:p>
        </p:txBody>
      </p:sp>
      <p:sp>
        <p:nvSpPr>
          <p:cNvPr id="14339" name="Slide Image Placeholder 1"/>
          <p:cNvSpPr>
            <a:spLocks noGrp="1" noRot="1" noChangeAspect="1" noTextEdit="1"/>
          </p:cNvSpPr>
          <p:nvPr>
            <p:ph type="sldImg"/>
          </p:nvPr>
        </p:nvSpPr>
        <p:spPr>
          <a:xfrm>
            <a:off x="1182688" y="696913"/>
            <a:ext cx="4648200" cy="3486150"/>
          </a:xfrm>
          <a:ln/>
        </p:spPr>
      </p:sp>
      <p:sp>
        <p:nvSpPr>
          <p:cNvPr id="14340" name="Notes Placeholder 2"/>
          <p:cNvSpPr>
            <a:spLocks noGrp="1"/>
          </p:cNvSpPr>
          <p:nvPr>
            <p:ph type="body" idx="1"/>
          </p:nvPr>
        </p:nvSpPr>
        <p:spPr>
          <a:xfrm>
            <a:off x="702350" y="4414824"/>
            <a:ext cx="5605701" cy="4184421"/>
          </a:xfrm>
          <a:noFill/>
        </p:spPr>
        <p:txBody>
          <a:bodyPr lIns="91440" tIns="45720" rIns="91440" bIns="45720"/>
          <a:lstStyle/>
          <a:p>
            <a:pPr eaLnBrk="1" hangingPunct="1"/>
            <a:endParaRPr lang="en-ZA" dirty="0" smtClean="0">
              <a:latin typeface="Arial" charset="0"/>
            </a:endParaRPr>
          </a:p>
        </p:txBody>
      </p:sp>
      <p:sp>
        <p:nvSpPr>
          <p:cNvPr id="14341" name="Slide Number Placeholder 3"/>
          <p:cNvSpPr txBox="1">
            <a:spLocks noGrp="1"/>
          </p:cNvSpPr>
          <p:nvPr/>
        </p:nvSpPr>
        <p:spPr bwMode="auto">
          <a:xfrm>
            <a:off x="3971797" y="8829648"/>
            <a:ext cx="3036967"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eaLnBrk="1" hangingPunct="1"/>
            <a:fld id="{11D3245B-B6F2-45AD-A8EA-45268594B6EA}" type="slidenum">
              <a:rPr lang="en-GB">
                <a:cs typeface="Arial" charset="0"/>
              </a:rPr>
              <a:pPr algn="r" eaLnBrk="1" hangingPunct="1"/>
              <a:t>49</a:t>
            </a:fld>
            <a:endParaRPr lang="en-GB" dirty="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23925">
              <a:defRPr sz="1200">
                <a:solidFill>
                  <a:schemeClr val="tx1"/>
                </a:solidFill>
                <a:latin typeface="Arial" charset="0"/>
              </a:defRPr>
            </a:lvl1pPr>
            <a:lvl2pPr marL="742950" indent="-285750" defTabSz="923925">
              <a:defRPr sz="1200">
                <a:solidFill>
                  <a:schemeClr val="tx1"/>
                </a:solidFill>
                <a:latin typeface="Arial" charset="0"/>
              </a:defRPr>
            </a:lvl2pPr>
            <a:lvl3pPr marL="1143000" indent="-228600" defTabSz="923925">
              <a:defRPr sz="1200">
                <a:solidFill>
                  <a:schemeClr val="tx1"/>
                </a:solidFill>
                <a:latin typeface="Arial" charset="0"/>
              </a:defRPr>
            </a:lvl3pPr>
            <a:lvl4pPr marL="1600200" indent="-228600" defTabSz="923925">
              <a:defRPr sz="1200">
                <a:solidFill>
                  <a:schemeClr val="tx1"/>
                </a:solidFill>
                <a:latin typeface="Arial" charset="0"/>
              </a:defRPr>
            </a:lvl4pPr>
            <a:lvl5pPr marL="2057400" indent="-228600" defTabSz="923925">
              <a:defRPr sz="1200">
                <a:solidFill>
                  <a:schemeClr val="tx1"/>
                </a:solidFill>
                <a:latin typeface="Arial" charset="0"/>
              </a:defRPr>
            </a:lvl5pPr>
            <a:lvl6pPr marL="2514600" indent="-228600" defTabSz="923925" eaLnBrk="0" fontAlgn="base" hangingPunct="0">
              <a:spcBef>
                <a:spcPct val="0"/>
              </a:spcBef>
              <a:spcAft>
                <a:spcPct val="0"/>
              </a:spcAft>
              <a:defRPr sz="1200">
                <a:solidFill>
                  <a:schemeClr val="tx1"/>
                </a:solidFill>
                <a:latin typeface="Arial" charset="0"/>
              </a:defRPr>
            </a:lvl6pPr>
            <a:lvl7pPr marL="2971800" indent="-228600" defTabSz="923925" eaLnBrk="0" fontAlgn="base" hangingPunct="0">
              <a:spcBef>
                <a:spcPct val="0"/>
              </a:spcBef>
              <a:spcAft>
                <a:spcPct val="0"/>
              </a:spcAft>
              <a:defRPr sz="1200">
                <a:solidFill>
                  <a:schemeClr val="tx1"/>
                </a:solidFill>
                <a:latin typeface="Arial" charset="0"/>
              </a:defRPr>
            </a:lvl7pPr>
            <a:lvl8pPr marL="3429000" indent="-228600" defTabSz="923925" eaLnBrk="0" fontAlgn="base" hangingPunct="0">
              <a:spcBef>
                <a:spcPct val="0"/>
              </a:spcBef>
              <a:spcAft>
                <a:spcPct val="0"/>
              </a:spcAft>
              <a:defRPr sz="1200">
                <a:solidFill>
                  <a:schemeClr val="tx1"/>
                </a:solidFill>
                <a:latin typeface="Arial" charset="0"/>
              </a:defRPr>
            </a:lvl8pPr>
            <a:lvl9pPr marL="3886200" indent="-228600" defTabSz="923925" eaLnBrk="0" fontAlgn="base" hangingPunct="0">
              <a:spcBef>
                <a:spcPct val="0"/>
              </a:spcBef>
              <a:spcAft>
                <a:spcPct val="0"/>
              </a:spcAft>
              <a:defRPr sz="1200">
                <a:solidFill>
                  <a:schemeClr val="tx1"/>
                </a:solidFill>
                <a:latin typeface="Arial" charset="0"/>
              </a:defRPr>
            </a:lvl9pPr>
          </a:lstStyle>
          <a:p>
            <a:fld id="{E0B7C583-442A-4AEC-90A6-E4FB5A71F488}" type="slidenum">
              <a:rPr lang="en-GB" smtClean="0">
                <a:latin typeface="Comic Sans MS" pitchFamily="66" charset="0"/>
                <a:cs typeface="Arial" charset="0"/>
              </a:rPr>
              <a:pPr/>
              <a:t>51</a:t>
            </a:fld>
            <a:endParaRPr lang="en-GB" dirty="0" smtClean="0">
              <a:latin typeface="Comic Sans MS" pitchFamily="66" charset="0"/>
              <a:cs typeface="Arial" charset="0"/>
            </a:endParaRPr>
          </a:p>
        </p:txBody>
      </p:sp>
      <p:sp>
        <p:nvSpPr>
          <p:cNvPr id="14339" name="Slide Image Placeholder 1"/>
          <p:cNvSpPr>
            <a:spLocks noGrp="1" noRot="1" noChangeAspect="1" noTextEdit="1"/>
          </p:cNvSpPr>
          <p:nvPr>
            <p:ph type="sldImg"/>
          </p:nvPr>
        </p:nvSpPr>
        <p:spPr>
          <a:xfrm>
            <a:off x="1182688" y="696913"/>
            <a:ext cx="4648200" cy="3486150"/>
          </a:xfrm>
          <a:ln/>
        </p:spPr>
      </p:sp>
      <p:sp>
        <p:nvSpPr>
          <p:cNvPr id="14340" name="Notes Placeholder 2"/>
          <p:cNvSpPr>
            <a:spLocks noGrp="1"/>
          </p:cNvSpPr>
          <p:nvPr>
            <p:ph type="body" idx="1"/>
          </p:nvPr>
        </p:nvSpPr>
        <p:spPr>
          <a:xfrm>
            <a:off x="702350" y="4414824"/>
            <a:ext cx="5605701" cy="4184421"/>
          </a:xfrm>
          <a:noFill/>
        </p:spPr>
        <p:txBody>
          <a:bodyPr lIns="91440" tIns="45720" rIns="91440" bIns="45720"/>
          <a:lstStyle/>
          <a:p>
            <a:pPr eaLnBrk="1" hangingPunct="1"/>
            <a:endParaRPr lang="en-ZA" dirty="0" smtClean="0">
              <a:latin typeface="Arial" charset="0"/>
            </a:endParaRPr>
          </a:p>
        </p:txBody>
      </p:sp>
      <p:sp>
        <p:nvSpPr>
          <p:cNvPr id="14341" name="Slide Number Placeholder 3"/>
          <p:cNvSpPr txBox="1">
            <a:spLocks noGrp="1"/>
          </p:cNvSpPr>
          <p:nvPr/>
        </p:nvSpPr>
        <p:spPr bwMode="auto">
          <a:xfrm>
            <a:off x="3971797" y="8829648"/>
            <a:ext cx="3036967"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eaLnBrk="1" hangingPunct="1"/>
            <a:fld id="{11D3245B-B6F2-45AD-A8EA-45268594B6EA}" type="slidenum">
              <a:rPr lang="en-GB">
                <a:cs typeface="Arial" charset="0"/>
              </a:rPr>
              <a:pPr algn="r" eaLnBrk="1" hangingPunct="1"/>
              <a:t>51</a:t>
            </a:fld>
            <a:endParaRPr lang="en-GB" dirty="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23925">
              <a:defRPr sz="1200">
                <a:solidFill>
                  <a:schemeClr val="tx1"/>
                </a:solidFill>
                <a:latin typeface="Arial" charset="0"/>
              </a:defRPr>
            </a:lvl1pPr>
            <a:lvl2pPr marL="742950" indent="-285750" defTabSz="923925">
              <a:defRPr sz="1200">
                <a:solidFill>
                  <a:schemeClr val="tx1"/>
                </a:solidFill>
                <a:latin typeface="Arial" charset="0"/>
              </a:defRPr>
            </a:lvl2pPr>
            <a:lvl3pPr marL="1143000" indent="-228600" defTabSz="923925">
              <a:defRPr sz="1200">
                <a:solidFill>
                  <a:schemeClr val="tx1"/>
                </a:solidFill>
                <a:latin typeface="Arial" charset="0"/>
              </a:defRPr>
            </a:lvl3pPr>
            <a:lvl4pPr marL="1600200" indent="-228600" defTabSz="923925">
              <a:defRPr sz="1200">
                <a:solidFill>
                  <a:schemeClr val="tx1"/>
                </a:solidFill>
                <a:latin typeface="Arial" charset="0"/>
              </a:defRPr>
            </a:lvl4pPr>
            <a:lvl5pPr marL="2057400" indent="-228600" defTabSz="923925">
              <a:defRPr sz="1200">
                <a:solidFill>
                  <a:schemeClr val="tx1"/>
                </a:solidFill>
                <a:latin typeface="Arial" charset="0"/>
              </a:defRPr>
            </a:lvl5pPr>
            <a:lvl6pPr marL="2514600" indent="-228600" defTabSz="923925" eaLnBrk="0" fontAlgn="base" hangingPunct="0">
              <a:spcBef>
                <a:spcPct val="0"/>
              </a:spcBef>
              <a:spcAft>
                <a:spcPct val="0"/>
              </a:spcAft>
              <a:defRPr sz="1200">
                <a:solidFill>
                  <a:schemeClr val="tx1"/>
                </a:solidFill>
                <a:latin typeface="Arial" charset="0"/>
              </a:defRPr>
            </a:lvl6pPr>
            <a:lvl7pPr marL="2971800" indent="-228600" defTabSz="923925" eaLnBrk="0" fontAlgn="base" hangingPunct="0">
              <a:spcBef>
                <a:spcPct val="0"/>
              </a:spcBef>
              <a:spcAft>
                <a:spcPct val="0"/>
              </a:spcAft>
              <a:defRPr sz="1200">
                <a:solidFill>
                  <a:schemeClr val="tx1"/>
                </a:solidFill>
                <a:latin typeface="Arial" charset="0"/>
              </a:defRPr>
            </a:lvl7pPr>
            <a:lvl8pPr marL="3429000" indent="-228600" defTabSz="923925" eaLnBrk="0" fontAlgn="base" hangingPunct="0">
              <a:spcBef>
                <a:spcPct val="0"/>
              </a:spcBef>
              <a:spcAft>
                <a:spcPct val="0"/>
              </a:spcAft>
              <a:defRPr sz="1200">
                <a:solidFill>
                  <a:schemeClr val="tx1"/>
                </a:solidFill>
                <a:latin typeface="Arial" charset="0"/>
              </a:defRPr>
            </a:lvl8pPr>
            <a:lvl9pPr marL="3886200" indent="-228600" defTabSz="923925" eaLnBrk="0" fontAlgn="base" hangingPunct="0">
              <a:spcBef>
                <a:spcPct val="0"/>
              </a:spcBef>
              <a:spcAft>
                <a:spcPct val="0"/>
              </a:spcAft>
              <a:defRPr sz="1200">
                <a:solidFill>
                  <a:schemeClr val="tx1"/>
                </a:solidFill>
                <a:latin typeface="Arial" charset="0"/>
              </a:defRPr>
            </a:lvl9pPr>
          </a:lstStyle>
          <a:p>
            <a:fld id="{E0B7C583-442A-4AEC-90A6-E4FB5A71F488}" type="slidenum">
              <a:rPr lang="en-GB" smtClean="0">
                <a:latin typeface="Comic Sans MS" pitchFamily="66" charset="0"/>
                <a:cs typeface="Arial" charset="0"/>
              </a:rPr>
              <a:pPr/>
              <a:t>63</a:t>
            </a:fld>
            <a:endParaRPr lang="en-GB" dirty="0" smtClean="0">
              <a:latin typeface="Comic Sans MS" pitchFamily="66" charset="0"/>
              <a:cs typeface="Arial" charset="0"/>
            </a:endParaRPr>
          </a:p>
        </p:txBody>
      </p:sp>
      <p:sp>
        <p:nvSpPr>
          <p:cNvPr id="14339" name="Slide Image Placeholder 1"/>
          <p:cNvSpPr>
            <a:spLocks noGrp="1" noRot="1" noChangeAspect="1" noTextEdit="1"/>
          </p:cNvSpPr>
          <p:nvPr>
            <p:ph type="sldImg"/>
          </p:nvPr>
        </p:nvSpPr>
        <p:spPr>
          <a:xfrm>
            <a:off x="1182688" y="696913"/>
            <a:ext cx="4648200" cy="3486150"/>
          </a:xfrm>
          <a:ln/>
        </p:spPr>
      </p:sp>
      <p:sp>
        <p:nvSpPr>
          <p:cNvPr id="14340" name="Notes Placeholder 2"/>
          <p:cNvSpPr>
            <a:spLocks noGrp="1"/>
          </p:cNvSpPr>
          <p:nvPr>
            <p:ph type="body" idx="1"/>
          </p:nvPr>
        </p:nvSpPr>
        <p:spPr>
          <a:xfrm>
            <a:off x="702350" y="4414824"/>
            <a:ext cx="5605701" cy="4184421"/>
          </a:xfrm>
          <a:noFill/>
        </p:spPr>
        <p:txBody>
          <a:bodyPr lIns="91440" tIns="45720" rIns="91440" bIns="45720"/>
          <a:lstStyle/>
          <a:p>
            <a:pPr eaLnBrk="1" hangingPunct="1"/>
            <a:endParaRPr lang="en-ZA" dirty="0" smtClean="0">
              <a:latin typeface="Arial" charset="0"/>
            </a:endParaRPr>
          </a:p>
        </p:txBody>
      </p:sp>
      <p:sp>
        <p:nvSpPr>
          <p:cNvPr id="14341" name="Slide Number Placeholder 3"/>
          <p:cNvSpPr txBox="1">
            <a:spLocks noGrp="1"/>
          </p:cNvSpPr>
          <p:nvPr/>
        </p:nvSpPr>
        <p:spPr bwMode="auto">
          <a:xfrm>
            <a:off x="3971797" y="8829648"/>
            <a:ext cx="3036967"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eaLnBrk="1" hangingPunct="1"/>
            <a:fld id="{11D3245B-B6F2-45AD-A8EA-45268594B6EA}" type="slidenum">
              <a:rPr lang="en-GB">
                <a:cs typeface="Arial" charset="0"/>
              </a:rPr>
              <a:pPr algn="r" eaLnBrk="1" hangingPunct="1"/>
              <a:t>63</a:t>
            </a:fld>
            <a:endParaRPr lang="en-GB" dirty="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23925">
              <a:defRPr sz="1200">
                <a:solidFill>
                  <a:schemeClr val="tx1"/>
                </a:solidFill>
                <a:latin typeface="Arial" charset="0"/>
              </a:defRPr>
            </a:lvl1pPr>
            <a:lvl2pPr marL="742950" indent="-285750" defTabSz="923925">
              <a:defRPr sz="1200">
                <a:solidFill>
                  <a:schemeClr val="tx1"/>
                </a:solidFill>
                <a:latin typeface="Arial" charset="0"/>
              </a:defRPr>
            </a:lvl2pPr>
            <a:lvl3pPr marL="1143000" indent="-228600" defTabSz="923925">
              <a:defRPr sz="1200">
                <a:solidFill>
                  <a:schemeClr val="tx1"/>
                </a:solidFill>
                <a:latin typeface="Arial" charset="0"/>
              </a:defRPr>
            </a:lvl3pPr>
            <a:lvl4pPr marL="1600200" indent="-228600" defTabSz="923925">
              <a:defRPr sz="1200">
                <a:solidFill>
                  <a:schemeClr val="tx1"/>
                </a:solidFill>
                <a:latin typeface="Arial" charset="0"/>
              </a:defRPr>
            </a:lvl4pPr>
            <a:lvl5pPr marL="2057400" indent="-228600" defTabSz="923925">
              <a:defRPr sz="1200">
                <a:solidFill>
                  <a:schemeClr val="tx1"/>
                </a:solidFill>
                <a:latin typeface="Arial" charset="0"/>
              </a:defRPr>
            </a:lvl5pPr>
            <a:lvl6pPr marL="2514600" indent="-228600" defTabSz="923925" eaLnBrk="0" fontAlgn="base" hangingPunct="0">
              <a:spcBef>
                <a:spcPct val="0"/>
              </a:spcBef>
              <a:spcAft>
                <a:spcPct val="0"/>
              </a:spcAft>
              <a:defRPr sz="1200">
                <a:solidFill>
                  <a:schemeClr val="tx1"/>
                </a:solidFill>
                <a:latin typeface="Arial" charset="0"/>
              </a:defRPr>
            </a:lvl6pPr>
            <a:lvl7pPr marL="2971800" indent="-228600" defTabSz="923925" eaLnBrk="0" fontAlgn="base" hangingPunct="0">
              <a:spcBef>
                <a:spcPct val="0"/>
              </a:spcBef>
              <a:spcAft>
                <a:spcPct val="0"/>
              </a:spcAft>
              <a:defRPr sz="1200">
                <a:solidFill>
                  <a:schemeClr val="tx1"/>
                </a:solidFill>
                <a:latin typeface="Arial" charset="0"/>
              </a:defRPr>
            </a:lvl7pPr>
            <a:lvl8pPr marL="3429000" indent="-228600" defTabSz="923925" eaLnBrk="0" fontAlgn="base" hangingPunct="0">
              <a:spcBef>
                <a:spcPct val="0"/>
              </a:spcBef>
              <a:spcAft>
                <a:spcPct val="0"/>
              </a:spcAft>
              <a:defRPr sz="1200">
                <a:solidFill>
                  <a:schemeClr val="tx1"/>
                </a:solidFill>
                <a:latin typeface="Arial" charset="0"/>
              </a:defRPr>
            </a:lvl8pPr>
            <a:lvl9pPr marL="3886200" indent="-228600" defTabSz="923925" eaLnBrk="0" fontAlgn="base" hangingPunct="0">
              <a:spcBef>
                <a:spcPct val="0"/>
              </a:spcBef>
              <a:spcAft>
                <a:spcPct val="0"/>
              </a:spcAft>
              <a:defRPr sz="1200">
                <a:solidFill>
                  <a:schemeClr val="tx1"/>
                </a:solidFill>
                <a:latin typeface="Arial" charset="0"/>
              </a:defRPr>
            </a:lvl9pPr>
          </a:lstStyle>
          <a:p>
            <a:fld id="{E0B7C583-442A-4AEC-90A6-E4FB5A71F488}" type="slidenum">
              <a:rPr lang="en-GB" smtClean="0">
                <a:latin typeface="Comic Sans MS" pitchFamily="66" charset="0"/>
                <a:cs typeface="Arial" charset="0"/>
              </a:rPr>
              <a:pPr/>
              <a:t>66</a:t>
            </a:fld>
            <a:endParaRPr lang="en-GB" dirty="0" smtClean="0">
              <a:latin typeface="Comic Sans MS" pitchFamily="66" charset="0"/>
              <a:cs typeface="Arial" charset="0"/>
            </a:endParaRPr>
          </a:p>
        </p:txBody>
      </p:sp>
      <p:sp>
        <p:nvSpPr>
          <p:cNvPr id="14339" name="Slide Image Placeholder 1"/>
          <p:cNvSpPr>
            <a:spLocks noGrp="1" noRot="1" noChangeAspect="1" noTextEdit="1"/>
          </p:cNvSpPr>
          <p:nvPr>
            <p:ph type="sldImg"/>
          </p:nvPr>
        </p:nvSpPr>
        <p:spPr>
          <a:xfrm>
            <a:off x="1182688" y="696913"/>
            <a:ext cx="4648200" cy="3486150"/>
          </a:xfrm>
          <a:ln/>
        </p:spPr>
      </p:sp>
      <p:sp>
        <p:nvSpPr>
          <p:cNvPr id="14340" name="Notes Placeholder 2"/>
          <p:cNvSpPr>
            <a:spLocks noGrp="1"/>
          </p:cNvSpPr>
          <p:nvPr>
            <p:ph type="body" idx="1"/>
          </p:nvPr>
        </p:nvSpPr>
        <p:spPr>
          <a:xfrm>
            <a:off x="702350" y="4414824"/>
            <a:ext cx="5605701" cy="4184421"/>
          </a:xfrm>
          <a:noFill/>
        </p:spPr>
        <p:txBody>
          <a:bodyPr lIns="91440" tIns="45720" rIns="91440" bIns="45720"/>
          <a:lstStyle/>
          <a:p>
            <a:pPr eaLnBrk="1" hangingPunct="1"/>
            <a:endParaRPr lang="en-ZA" dirty="0" smtClean="0">
              <a:latin typeface="Arial" charset="0"/>
            </a:endParaRPr>
          </a:p>
        </p:txBody>
      </p:sp>
      <p:sp>
        <p:nvSpPr>
          <p:cNvPr id="14341" name="Slide Number Placeholder 3"/>
          <p:cNvSpPr txBox="1">
            <a:spLocks noGrp="1"/>
          </p:cNvSpPr>
          <p:nvPr/>
        </p:nvSpPr>
        <p:spPr bwMode="auto">
          <a:xfrm>
            <a:off x="3971797" y="8829648"/>
            <a:ext cx="3036967"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eaLnBrk="1" hangingPunct="1"/>
            <a:fld id="{11D3245B-B6F2-45AD-A8EA-45268594B6EA}" type="slidenum">
              <a:rPr lang="en-GB">
                <a:cs typeface="Arial" charset="0"/>
              </a:rPr>
              <a:pPr algn="r" eaLnBrk="1" hangingPunct="1"/>
              <a:t>66</a:t>
            </a:fld>
            <a:endParaRPr lang="en-GB"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23925">
              <a:defRPr sz="1200">
                <a:solidFill>
                  <a:schemeClr val="tx1"/>
                </a:solidFill>
                <a:latin typeface="Arial" charset="0"/>
              </a:defRPr>
            </a:lvl1pPr>
            <a:lvl2pPr marL="742950" indent="-285750" defTabSz="923925">
              <a:defRPr sz="1200">
                <a:solidFill>
                  <a:schemeClr val="tx1"/>
                </a:solidFill>
                <a:latin typeface="Arial" charset="0"/>
              </a:defRPr>
            </a:lvl2pPr>
            <a:lvl3pPr marL="1143000" indent="-228600" defTabSz="923925">
              <a:defRPr sz="1200">
                <a:solidFill>
                  <a:schemeClr val="tx1"/>
                </a:solidFill>
                <a:latin typeface="Arial" charset="0"/>
              </a:defRPr>
            </a:lvl3pPr>
            <a:lvl4pPr marL="1600200" indent="-228600" defTabSz="923925">
              <a:defRPr sz="1200">
                <a:solidFill>
                  <a:schemeClr val="tx1"/>
                </a:solidFill>
                <a:latin typeface="Arial" charset="0"/>
              </a:defRPr>
            </a:lvl4pPr>
            <a:lvl5pPr marL="2057400" indent="-228600" defTabSz="923925">
              <a:defRPr sz="1200">
                <a:solidFill>
                  <a:schemeClr val="tx1"/>
                </a:solidFill>
                <a:latin typeface="Arial" charset="0"/>
              </a:defRPr>
            </a:lvl5pPr>
            <a:lvl6pPr marL="2514600" indent="-228600" defTabSz="923925" eaLnBrk="0" fontAlgn="base" hangingPunct="0">
              <a:spcBef>
                <a:spcPct val="0"/>
              </a:spcBef>
              <a:spcAft>
                <a:spcPct val="0"/>
              </a:spcAft>
              <a:defRPr sz="1200">
                <a:solidFill>
                  <a:schemeClr val="tx1"/>
                </a:solidFill>
                <a:latin typeface="Arial" charset="0"/>
              </a:defRPr>
            </a:lvl6pPr>
            <a:lvl7pPr marL="2971800" indent="-228600" defTabSz="923925" eaLnBrk="0" fontAlgn="base" hangingPunct="0">
              <a:spcBef>
                <a:spcPct val="0"/>
              </a:spcBef>
              <a:spcAft>
                <a:spcPct val="0"/>
              </a:spcAft>
              <a:defRPr sz="1200">
                <a:solidFill>
                  <a:schemeClr val="tx1"/>
                </a:solidFill>
                <a:latin typeface="Arial" charset="0"/>
              </a:defRPr>
            </a:lvl7pPr>
            <a:lvl8pPr marL="3429000" indent="-228600" defTabSz="923925" eaLnBrk="0" fontAlgn="base" hangingPunct="0">
              <a:spcBef>
                <a:spcPct val="0"/>
              </a:spcBef>
              <a:spcAft>
                <a:spcPct val="0"/>
              </a:spcAft>
              <a:defRPr sz="1200">
                <a:solidFill>
                  <a:schemeClr val="tx1"/>
                </a:solidFill>
                <a:latin typeface="Arial" charset="0"/>
              </a:defRPr>
            </a:lvl8pPr>
            <a:lvl9pPr marL="3886200" indent="-228600" defTabSz="923925" eaLnBrk="0" fontAlgn="base" hangingPunct="0">
              <a:spcBef>
                <a:spcPct val="0"/>
              </a:spcBef>
              <a:spcAft>
                <a:spcPct val="0"/>
              </a:spcAft>
              <a:defRPr sz="1200">
                <a:solidFill>
                  <a:schemeClr val="tx1"/>
                </a:solidFill>
                <a:latin typeface="Arial" charset="0"/>
              </a:defRPr>
            </a:lvl9pPr>
          </a:lstStyle>
          <a:p>
            <a:fld id="{E0B7C583-442A-4AEC-90A6-E4FB5A71F488}" type="slidenum">
              <a:rPr lang="en-GB" smtClean="0">
                <a:latin typeface="Comic Sans MS" pitchFamily="66" charset="0"/>
                <a:cs typeface="Arial" charset="0"/>
              </a:rPr>
              <a:pPr/>
              <a:t>2</a:t>
            </a:fld>
            <a:endParaRPr lang="en-GB" dirty="0" smtClean="0">
              <a:latin typeface="Comic Sans MS" pitchFamily="66" charset="0"/>
              <a:cs typeface="Arial" charset="0"/>
            </a:endParaRPr>
          </a:p>
        </p:txBody>
      </p:sp>
      <p:sp>
        <p:nvSpPr>
          <p:cNvPr id="14339" name="Slide Image Placeholder 1"/>
          <p:cNvSpPr>
            <a:spLocks noGrp="1" noRot="1" noChangeAspect="1" noTextEdit="1"/>
          </p:cNvSpPr>
          <p:nvPr>
            <p:ph type="sldImg"/>
          </p:nvPr>
        </p:nvSpPr>
        <p:spPr>
          <a:xfrm>
            <a:off x="1182688" y="696913"/>
            <a:ext cx="4648200" cy="3486150"/>
          </a:xfrm>
          <a:ln/>
        </p:spPr>
      </p:sp>
      <p:sp>
        <p:nvSpPr>
          <p:cNvPr id="14340" name="Notes Placeholder 2"/>
          <p:cNvSpPr>
            <a:spLocks noGrp="1"/>
          </p:cNvSpPr>
          <p:nvPr>
            <p:ph type="body" idx="1"/>
          </p:nvPr>
        </p:nvSpPr>
        <p:spPr>
          <a:xfrm>
            <a:off x="702350" y="4414824"/>
            <a:ext cx="5605701" cy="4184421"/>
          </a:xfrm>
          <a:noFill/>
        </p:spPr>
        <p:txBody>
          <a:bodyPr lIns="91440" tIns="45720" rIns="91440" bIns="45720"/>
          <a:lstStyle/>
          <a:p>
            <a:pPr eaLnBrk="1" hangingPunct="1"/>
            <a:endParaRPr lang="en-ZA" dirty="0" smtClean="0">
              <a:latin typeface="Arial" charset="0"/>
            </a:endParaRPr>
          </a:p>
        </p:txBody>
      </p:sp>
      <p:sp>
        <p:nvSpPr>
          <p:cNvPr id="14341" name="Slide Number Placeholder 3"/>
          <p:cNvSpPr txBox="1">
            <a:spLocks noGrp="1"/>
          </p:cNvSpPr>
          <p:nvPr/>
        </p:nvSpPr>
        <p:spPr bwMode="auto">
          <a:xfrm>
            <a:off x="3971797" y="8829648"/>
            <a:ext cx="3036967"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eaLnBrk="1" hangingPunct="1"/>
            <a:fld id="{11D3245B-B6F2-45AD-A8EA-45268594B6EA}" type="slidenum">
              <a:rPr lang="en-GB">
                <a:cs typeface="Arial" charset="0"/>
              </a:rPr>
              <a:pPr algn="r" eaLnBrk="1" hangingPunct="1"/>
              <a:t>2</a:t>
            </a:fld>
            <a:endParaRPr lang="en-GB" dirty="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6F944099-4BE3-48F6-B03A-12ECBD3C57D0}" type="slidenum">
              <a:rPr lang="en-US" smtClean="0"/>
              <a:pPr>
                <a:defRPr/>
              </a:pPr>
              <a:t>3</a:t>
            </a:fld>
            <a:endParaRPr lang="en-US" dirty="0"/>
          </a:p>
        </p:txBody>
      </p:sp>
    </p:spTree>
    <p:extLst>
      <p:ext uri="{BB962C8B-B14F-4D97-AF65-F5344CB8AC3E}">
        <p14:creationId xmlns:p14="http://schemas.microsoft.com/office/powerpoint/2010/main" val="274986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mtClean="0"/>
              <a:t>Undiversified and marginal local economies in townships </a:t>
            </a:r>
          </a:p>
          <a:p>
            <a:endParaRPr lang="en-ZA" dirty="0"/>
          </a:p>
        </p:txBody>
      </p:sp>
      <p:sp>
        <p:nvSpPr>
          <p:cNvPr id="4" name="Slide Number Placeholder 3"/>
          <p:cNvSpPr>
            <a:spLocks noGrp="1"/>
          </p:cNvSpPr>
          <p:nvPr>
            <p:ph type="sldNum" sz="quarter" idx="10"/>
          </p:nvPr>
        </p:nvSpPr>
        <p:spPr/>
        <p:txBody>
          <a:bodyPr/>
          <a:lstStyle/>
          <a:p>
            <a:pPr>
              <a:defRPr/>
            </a:pPr>
            <a:fld id="{6F944099-4BE3-48F6-B03A-12ECBD3C57D0}" type="slidenum">
              <a:rPr lang="en-US" smtClean="0"/>
              <a:pPr>
                <a:defRPr/>
              </a:pPr>
              <a:t>5</a:t>
            </a:fld>
            <a:endParaRPr lang="en-US" dirty="0"/>
          </a:p>
        </p:txBody>
      </p:sp>
    </p:spTree>
    <p:extLst>
      <p:ext uri="{BB962C8B-B14F-4D97-AF65-F5344CB8AC3E}">
        <p14:creationId xmlns:p14="http://schemas.microsoft.com/office/powerpoint/2010/main" val="11586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6F944099-4BE3-48F6-B03A-12ECBD3C57D0}" type="slidenum">
              <a:rPr lang="en-US" smtClean="0"/>
              <a:pPr>
                <a:defRPr/>
              </a:pPr>
              <a:t>7</a:t>
            </a:fld>
            <a:endParaRPr lang="en-US" dirty="0"/>
          </a:p>
        </p:txBody>
      </p:sp>
    </p:spTree>
    <p:extLst>
      <p:ext uri="{BB962C8B-B14F-4D97-AF65-F5344CB8AC3E}">
        <p14:creationId xmlns:p14="http://schemas.microsoft.com/office/powerpoint/2010/main" val="2749868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6F944099-4BE3-48F6-B03A-12ECBD3C57D0}" type="slidenum">
              <a:rPr lang="en-US" smtClean="0"/>
              <a:pPr>
                <a:defRPr/>
              </a:pPr>
              <a:t>8</a:t>
            </a:fld>
            <a:endParaRPr lang="en-US" dirty="0"/>
          </a:p>
        </p:txBody>
      </p:sp>
    </p:spTree>
    <p:extLst>
      <p:ext uri="{BB962C8B-B14F-4D97-AF65-F5344CB8AC3E}">
        <p14:creationId xmlns:p14="http://schemas.microsoft.com/office/powerpoint/2010/main" val="281854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944099-4BE3-48F6-B03A-12ECBD3C57D0}" type="slidenum">
              <a:rPr lang="en-US" smtClean="0"/>
              <a:pPr>
                <a:defRPr/>
              </a:pPr>
              <a:t>9</a:t>
            </a:fld>
            <a:endParaRPr lang="en-US" dirty="0"/>
          </a:p>
        </p:txBody>
      </p:sp>
    </p:spTree>
    <p:extLst>
      <p:ext uri="{BB962C8B-B14F-4D97-AF65-F5344CB8AC3E}">
        <p14:creationId xmlns:p14="http://schemas.microsoft.com/office/powerpoint/2010/main" val="77140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23925">
              <a:defRPr sz="1200">
                <a:solidFill>
                  <a:schemeClr val="tx1"/>
                </a:solidFill>
                <a:latin typeface="Arial" charset="0"/>
              </a:defRPr>
            </a:lvl1pPr>
            <a:lvl2pPr marL="742950" indent="-285750" defTabSz="923925">
              <a:defRPr sz="1200">
                <a:solidFill>
                  <a:schemeClr val="tx1"/>
                </a:solidFill>
                <a:latin typeface="Arial" charset="0"/>
              </a:defRPr>
            </a:lvl2pPr>
            <a:lvl3pPr marL="1143000" indent="-228600" defTabSz="923925">
              <a:defRPr sz="1200">
                <a:solidFill>
                  <a:schemeClr val="tx1"/>
                </a:solidFill>
                <a:latin typeface="Arial" charset="0"/>
              </a:defRPr>
            </a:lvl3pPr>
            <a:lvl4pPr marL="1600200" indent="-228600" defTabSz="923925">
              <a:defRPr sz="1200">
                <a:solidFill>
                  <a:schemeClr val="tx1"/>
                </a:solidFill>
                <a:latin typeface="Arial" charset="0"/>
              </a:defRPr>
            </a:lvl4pPr>
            <a:lvl5pPr marL="2057400" indent="-228600" defTabSz="923925">
              <a:defRPr sz="1200">
                <a:solidFill>
                  <a:schemeClr val="tx1"/>
                </a:solidFill>
                <a:latin typeface="Arial" charset="0"/>
              </a:defRPr>
            </a:lvl5pPr>
            <a:lvl6pPr marL="2514600" indent="-228600" defTabSz="923925" eaLnBrk="0" fontAlgn="base" hangingPunct="0">
              <a:spcBef>
                <a:spcPct val="0"/>
              </a:spcBef>
              <a:spcAft>
                <a:spcPct val="0"/>
              </a:spcAft>
              <a:defRPr sz="1200">
                <a:solidFill>
                  <a:schemeClr val="tx1"/>
                </a:solidFill>
                <a:latin typeface="Arial" charset="0"/>
              </a:defRPr>
            </a:lvl6pPr>
            <a:lvl7pPr marL="2971800" indent="-228600" defTabSz="923925" eaLnBrk="0" fontAlgn="base" hangingPunct="0">
              <a:spcBef>
                <a:spcPct val="0"/>
              </a:spcBef>
              <a:spcAft>
                <a:spcPct val="0"/>
              </a:spcAft>
              <a:defRPr sz="1200">
                <a:solidFill>
                  <a:schemeClr val="tx1"/>
                </a:solidFill>
                <a:latin typeface="Arial" charset="0"/>
              </a:defRPr>
            </a:lvl7pPr>
            <a:lvl8pPr marL="3429000" indent="-228600" defTabSz="923925" eaLnBrk="0" fontAlgn="base" hangingPunct="0">
              <a:spcBef>
                <a:spcPct val="0"/>
              </a:spcBef>
              <a:spcAft>
                <a:spcPct val="0"/>
              </a:spcAft>
              <a:defRPr sz="1200">
                <a:solidFill>
                  <a:schemeClr val="tx1"/>
                </a:solidFill>
                <a:latin typeface="Arial" charset="0"/>
              </a:defRPr>
            </a:lvl8pPr>
            <a:lvl9pPr marL="3886200" indent="-228600" defTabSz="923925" eaLnBrk="0" fontAlgn="base" hangingPunct="0">
              <a:spcBef>
                <a:spcPct val="0"/>
              </a:spcBef>
              <a:spcAft>
                <a:spcPct val="0"/>
              </a:spcAft>
              <a:defRPr sz="1200">
                <a:solidFill>
                  <a:schemeClr val="tx1"/>
                </a:solidFill>
                <a:latin typeface="Arial" charset="0"/>
              </a:defRPr>
            </a:lvl9pPr>
          </a:lstStyle>
          <a:p>
            <a:fld id="{E0B7C583-442A-4AEC-90A6-E4FB5A71F488}" type="slidenum">
              <a:rPr lang="en-GB" smtClean="0">
                <a:latin typeface="Comic Sans MS" pitchFamily="66" charset="0"/>
                <a:cs typeface="Arial" charset="0"/>
              </a:rPr>
              <a:pPr/>
              <a:t>12</a:t>
            </a:fld>
            <a:endParaRPr lang="en-GB" dirty="0" smtClean="0">
              <a:latin typeface="Comic Sans MS" pitchFamily="66" charset="0"/>
              <a:cs typeface="Arial" charset="0"/>
            </a:endParaRPr>
          </a:p>
        </p:txBody>
      </p:sp>
      <p:sp>
        <p:nvSpPr>
          <p:cNvPr id="14339" name="Slide Image Placeholder 1"/>
          <p:cNvSpPr>
            <a:spLocks noGrp="1" noRot="1" noChangeAspect="1" noTextEdit="1"/>
          </p:cNvSpPr>
          <p:nvPr>
            <p:ph type="sldImg"/>
          </p:nvPr>
        </p:nvSpPr>
        <p:spPr>
          <a:xfrm>
            <a:off x="1182688" y="696913"/>
            <a:ext cx="4648200" cy="3486150"/>
          </a:xfrm>
          <a:ln/>
        </p:spPr>
      </p:sp>
      <p:sp>
        <p:nvSpPr>
          <p:cNvPr id="14340" name="Notes Placeholder 2"/>
          <p:cNvSpPr>
            <a:spLocks noGrp="1"/>
          </p:cNvSpPr>
          <p:nvPr>
            <p:ph type="body" idx="1"/>
          </p:nvPr>
        </p:nvSpPr>
        <p:spPr>
          <a:xfrm>
            <a:off x="702350" y="4414824"/>
            <a:ext cx="5605701" cy="4184421"/>
          </a:xfrm>
          <a:noFill/>
        </p:spPr>
        <p:txBody>
          <a:bodyPr lIns="91440" tIns="45720" rIns="91440" bIns="45720"/>
          <a:lstStyle/>
          <a:p>
            <a:pPr eaLnBrk="1" hangingPunct="1"/>
            <a:endParaRPr lang="en-ZA" dirty="0" smtClean="0">
              <a:latin typeface="Arial" charset="0"/>
            </a:endParaRPr>
          </a:p>
        </p:txBody>
      </p:sp>
      <p:sp>
        <p:nvSpPr>
          <p:cNvPr id="14341" name="Slide Number Placeholder 3"/>
          <p:cNvSpPr txBox="1">
            <a:spLocks noGrp="1"/>
          </p:cNvSpPr>
          <p:nvPr/>
        </p:nvSpPr>
        <p:spPr bwMode="auto">
          <a:xfrm>
            <a:off x="3971797" y="8829648"/>
            <a:ext cx="3036967"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eaLnBrk="1" hangingPunct="1"/>
            <a:fld id="{11D3245B-B6F2-45AD-A8EA-45268594B6EA}" type="slidenum">
              <a:rPr lang="en-GB">
                <a:cs typeface="Arial" charset="0"/>
              </a:rPr>
              <a:pPr algn="r" eaLnBrk="1" hangingPunct="1"/>
              <a:t>12</a:t>
            </a:fld>
            <a:endParaRPr lang="en-GB"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6F944099-4BE3-48F6-B03A-12ECBD3C57D0}" type="slidenum">
              <a:rPr lang="en-US" smtClean="0"/>
              <a:pPr>
                <a:defRPr/>
              </a:pPr>
              <a:t>31</a:t>
            </a:fld>
            <a:endParaRPr lang="en-US" dirty="0"/>
          </a:p>
        </p:txBody>
      </p:sp>
    </p:spTree>
    <p:extLst>
      <p:ext uri="{BB962C8B-B14F-4D97-AF65-F5344CB8AC3E}">
        <p14:creationId xmlns:p14="http://schemas.microsoft.com/office/powerpoint/2010/main" val="361388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sz="1400" b="0">
                <a:solidFill>
                  <a:schemeClr val="tx1"/>
                </a:solidFill>
                <a:latin typeface="+mn-lt"/>
              </a:defRPr>
            </a:lvl1pPr>
          </a:lstStyle>
          <a:p>
            <a:pPr>
              <a:defRPr/>
            </a:pPr>
            <a:fld id="{812D464D-EBEC-4C74-B422-3C73562596B0}" type="slidenum">
              <a:rPr lang="en-US"/>
              <a:pPr>
                <a:defRPr/>
              </a:pPr>
              <a:t>‹#›</a:t>
            </a:fld>
            <a:endParaRPr lang="en-US" dirty="0"/>
          </a:p>
        </p:txBody>
      </p:sp>
    </p:spTree>
    <p:extLst>
      <p:ext uri="{BB962C8B-B14F-4D97-AF65-F5344CB8AC3E}">
        <p14:creationId xmlns:p14="http://schemas.microsoft.com/office/powerpoint/2010/main" val="3239755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62D4EB8-AA74-46D7-8A8D-05F90AFA4339}"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80664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76200"/>
            <a:ext cx="21907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76200"/>
            <a:ext cx="64198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CBBDA4D-575B-47F3-B817-2FD5CB8504D4}"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290234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ACD1C54-B11C-4DAF-87B1-67A680A626DB}"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180102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EF1E61B-AE2E-46B5-B156-6F9D6B987DDF}"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3798457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95400"/>
            <a:ext cx="4305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95400"/>
            <a:ext cx="4305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ACC9D2C9-A090-4E78-994B-EE8B2F83608D}"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154687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EE031A19-CA9D-400A-A1B2-883F263E63FB}"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285501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AB60BCA8-1CC4-4326-B626-78CEA3FD041B}"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102751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B496249B-682D-4BC8-9865-0DC07C618F7E}"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4184306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6A68ACAA-5BB4-4C86-9E21-4ACCDEF1D41A}"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339189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88DDB608-2973-4CF8-86AE-5D4BC73C0999}" type="slidenum">
              <a:rPr lang="en-US"/>
              <a:pPr>
                <a:defRPr/>
              </a:pPr>
              <a:t>‹#›</a:t>
            </a:fld>
            <a:endParaRPr lang="en-US" sz="1400" b="0" dirty="0">
              <a:solidFill>
                <a:schemeClr val="tx1"/>
              </a:solidFill>
              <a:latin typeface="+mn-lt"/>
            </a:endParaRPr>
          </a:p>
        </p:txBody>
      </p:sp>
    </p:spTree>
    <p:extLst>
      <p:ext uri="{BB962C8B-B14F-4D97-AF65-F5344CB8AC3E}">
        <p14:creationId xmlns:p14="http://schemas.microsoft.com/office/powerpoint/2010/main" val="1224256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Powerpoint Presentation Banne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5961063"/>
            <a:ext cx="91440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9" descr="Powerpoint Presentation T Banne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5875" y="0"/>
            <a:ext cx="91773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1524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52400" y="1295400"/>
            <a:ext cx="8763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mn-ea"/>
                <a:cs typeface="+mn-cs"/>
              </a:defRPr>
            </a:lvl1pPr>
          </a:lstStyle>
          <a:p>
            <a:pPr>
              <a:defRPr/>
            </a:pPr>
            <a:endParaRPr lang="en-US" dirty="0"/>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cs typeface="+mn-cs"/>
              </a:defRPr>
            </a:lvl1pPr>
          </a:lstStyle>
          <a:p>
            <a:pPr>
              <a:defRPr/>
            </a:pPr>
            <a:endParaRPr lang="en-US" dirty="0"/>
          </a:p>
        </p:txBody>
      </p:sp>
      <p:sp>
        <p:nvSpPr>
          <p:cNvPr id="5126" name="Rectangle 6"/>
          <p:cNvSpPr>
            <a:spLocks noGrp="1" noChangeArrowheads="1"/>
          </p:cNvSpPr>
          <p:nvPr>
            <p:ph type="sldNum" sz="quarter" idx="4"/>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bg2"/>
                </a:solidFill>
                <a:latin typeface="Arial Bold Italic" pitchFamily="1" charset="0"/>
                <a:ea typeface="+mn-ea"/>
                <a:cs typeface="+mn-cs"/>
              </a:defRPr>
            </a:lvl1pPr>
          </a:lstStyle>
          <a:p>
            <a:pPr>
              <a:defRPr/>
            </a:pPr>
            <a:fld id="{FF6944E2-F03D-4E89-B85A-7C64D3C0AD7D}" type="slidenum">
              <a:rPr lang="en-US"/>
              <a:pPr>
                <a:defRPr/>
              </a:pPr>
              <a:t>‹#›</a:t>
            </a:fld>
            <a:endParaRPr lang="en-US" sz="1400" dirty="0"/>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958371" y="6093296"/>
            <a:ext cx="1150133" cy="720080"/>
          </a:xfrm>
          <a:prstGeom prst="rect">
            <a:avLst/>
          </a:prstGeom>
        </p:spPr>
      </p:pic>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hdr="0" ftr="0" dt="0"/>
  <p:txStyles>
    <p:titleStyle>
      <a:lvl1pPr algn="l" rtl="0" eaLnBrk="0" fontAlgn="base" hangingPunct="0">
        <a:spcBef>
          <a:spcPct val="0"/>
        </a:spcBef>
        <a:spcAft>
          <a:spcPct val="0"/>
        </a:spcAft>
        <a:defRPr sz="3000">
          <a:solidFill>
            <a:schemeClr val="bg1"/>
          </a:solidFill>
          <a:latin typeface="+mj-lt"/>
          <a:ea typeface="+mj-ea"/>
          <a:cs typeface="Osaka"/>
        </a:defRPr>
      </a:lvl1pPr>
      <a:lvl2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2pPr>
      <a:lvl3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3pPr>
      <a:lvl4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4pPr>
      <a:lvl5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5pPr>
      <a:lvl6pPr marL="457200" algn="l" rtl="0" fontAlgn="base">
        <a:spcBef>
          <a:spcPct val="0"/>
        </a:spcBef>
        <a:spcAft>
          <a:spcPct val="0"/>
        </a:spcAft>
        <a:defRPr sz="3000">
          <a:solidFill>
            <a:schemeClr val="bg1"/>
          </a:solidFill>
          <a:latin typeface="Arial Bold" pitchFamily="1" charset="0"/>
          <a:ea typeface="Osaka" pitchFamily="1" charset="-128"/>
        </a:defRPr>
      </a:lvl6pPr>
      <a:lvl7pPr marL="914400" algn="l" rtl="0" fontAlgn="base">
        <a:spcBef>
          <a:spcPct val="0"/>
        </a:spcBef>
        <a:spcAft>
          <a:spcPct val="0"/>
        </a:spcAft>
        <a:defRPr sz="3000">
          <a:solidFill>
            <a:schemeClr val="bg1"/>
          </a:solidFill>
          <a:latin typeface="Arial Bold" pitchFamily="1" charset="0"/>
          <a:ea typeface="Osaka" pitchFamily="1" charset="-128"/>
        </a:defRPr>
      </a:lvl7pPr>
      <a:lvl8pPr marL="1371600" algn="l" rtl="0" fontAlgn="base">
        <a:spcBef>
          <a:spcPct val="0"/>
        </a:spcBef>
        <a:spcAft>
          <a:spcPct val="0"/>
        </a:spcAft>
        <a:defRPr sz="3000">
          <a:solidFill>
            <a:schemeClr val="bg1"/>
          </a:solidFill>
          <a:latin typeface="Arial Bold" pitchFamily="1" charset="0"/>
          <a:ea typeface="Osaka" pitchFamily="1" charset="-128"/>
        </a:defRPr>
      </a:lvl8pPr>
      <a:lvl9pPr marL="1828800" algn="l" rtl="0" fontAlgn="base">
        <a:spcBef>
          <a:spcPct val="0"/>
        </a:spcBef>
        <a:spcAft>
          <a:spcPct val="0"/>
        </a:spcAft>
        <a:defRPr sz="3000">
          <a:solidFill>
            <a:schemeClr val="bg1"/>
          </a:solidFill>
          <a:latin typeface="Arial Bold" pitchFamily="1" charset="0"/>
          <a:ea typeface="Osaka"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Osaka"/>
        </a:defRPr>
      </a:lvl1pPr>
      <a:lvl2pPr marL="742950" indent="-285750" algn="l" rtl="0" eaLnBrk="0" fontAlgn="base" hangingPunct="0">
        <a:spcBef>
          <a:spcPct val="20000"/>
        </a:spcBef>
        <a:spcAft>
          <a:spcPct val="0"/>
        </a:spcAft>
        <a:buChar char="–"/>
        <a:defRPr sz="2000">
          <a:solidFill>
            <a:schemeClr val="tx1"/>
          </a:solidFill>
          <a:latin typeface="+mn-lt"/>
          <a:ea typeface="+mn-ea"/>
          <a:cs typeface="Osaka"/>
        </a:defRPr>
      </a:lvl2pPr>
      <a:lvl3pPr marL="1143000" indent="-228600" algn="l" rtl="0" eaLnBrk="0" fontAlgn="base" hangingPunct="0">
        <a:spcBef>
          <a:spcPct val="20000"/>
        </a:spcBef>
        <a:spcAft>
          <a:spcPct val="0"/>
        </a:spcAft>
        <a:buChar char="•"/>
        <a:defRPr sz="2000">
          <a:solidFill>
            <a:schemeClr val="tx1"/>
          </a:solidFill>
          <a:latin typeface="+mn-lt"/>
          <a:ea typeface="+mn-ea"/>
          <a:cs typeface="Osaka"/>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jpeg"/><Relationship Id="rId16"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g"/><Relationship Id="rId5" Type="http://schemas.openxmlformats.org/officeDocument/2006/relationships/image" Target="../media/image12.jpeg"/><Relationship Id="rId15" Type="http://schemas.openxmlformats.org/officeDocument/2006/relationships/image" Target="../media/image22.gif"/><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124744"/>
            <a:ext cx="915670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16632"/>
            <a:ext cx="8950786" cy="1261884"/>
          </a:xfrm>
          <a:prstGeom prst="rect">
            <a:avLst/>
          </a:prstGeom>
          <a:noFill/>
        </p:spPr>
        <p:txBody>
          <a:bodyPr wrap="square" rtlCol="0">
            <a:spAutoFit/>
          </a:bodyPr>
          <a:lstStyle/>
          <a:p>
            <a:pPr algn="r"/>
            <a:r>
              <a:rPr lang="en-ZA" sz="2800" cap="all" dirty="0" smtClean="0">
                <a:solidFill>
                  <a:schemeClr val="bg1"/>
                </a:solidFill>
                <a:latin typeface="Calibri" pitchFamily="34" charset="0"/>
                <a:cs typeface="Calibri" pitchFamily="34" charset="0"/>
              </a:rPr>
              <a:t>National Treasury</a:t>
            </a:r>
          </a:p>
          <a:p>
            <a:pPr algn="r"/>
            <a:r>
              <a:rPr lang="en-ZA" cap="all" dirty="0">
                <a:solidFill>
                  <a:schemeClr val="bg1"/>
                </a:solidFill>
              </a:rPr>
              <a:t>Neighbourhood Development Partnership Grant</a:t>
            </a:r>
          </a:p>
          <a:p>
            <a:pPr algn="r"/>
            <a:endParaRPr lang="en-ZA" cap="all" dirty="0">
              <a:solidFill>
                <a:schemeClr val="bg1"/>
              </a:solidFill>
              <a:latin typeface="Calibri" pitchFamily="34" charset="0"/>
              <a:cs typeface="Calibri"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6" y="1124744"/>
            <a:ext cx="9144000" cy="5724144"/>
          </a:xfrm>
          <a:prstGeom prst="rect">
            <a:avLst/>
          </a:prstGeom>
        </p:spPr>
      </p:pic>
    </p:spTree>
    <p:extLst>
      <p:ext uri="{BB962C8B-B14F-4D97-AF65-F5344CB8AC3E}">
        <p14:creationId xmlns:p14="http://schemas.microsoft.com/office/powerpoint/2010/main" val="4144949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528"/>
            <a:ext cx="8668072" cy="838200"/>
          </a:xfrm>
        </p:spPr>
        <p:txBody>
          <a:bodyPr/>
          <a:lstStyle/>
          <a:p>
            <a:r>
              <a:rPr lang="en-ZA" cap="all" dirty="0" smtClean="0"/>
              <a:t>focus on urban spatial form</a:t>
            </a:r>
            <a:endParaRPr lang="en-ZA" cap="all" dirty="0"/>
          </a:p>
        </p:txBody>
      </p:sp>
      <p:sp>
        <p:nvSpPr>
          <p:cNvPr id="3" name="Content Placeholder 2"/>
          <p:cNvSpPr>
            <a:spLocks noGrp="1"/>
          </p:cNvSpPr>
          <p:nvPr>
            <p:ph idx="1"/>
          </p:nvPr>
        </p:nvSpPr>
        <p:spPr>
          <a:xfrm>
            <a:off x="107504" y="1368152"/>
            <a:ext cx="8884096" cy="5157192"/>
          </a:xfrm>
        </p:spPr>
        <p:txBody>
          <a:bodyPr/>
          <a:lstStyle/>
          <a:p>
            <a:r>
              <a:rPr lang="en-ZA" sz="2400" dirty="0" smtClean="0"/>
              <a:t>Severe inequality is clearly represented in the spatial form of all our cities</a:t>
            </a:r>
          </a:p>
          <a:p>
            <a:pPr lvl="1"/>
            <a:r>
              <a:rPr lang="en-ZA" dirty="0" smtClean="0"/>
              <a:t>Deeply Exclusionary (spatial patterns of access to services and opportunity)</a:t>
            </a:r>
          </a:p>
          <a:p>
            <a:pPr lvl="1"/>
            <a:r>
              <a:rPr lang="en-ZA" dirty="0" smtClean="0"/>
              <a:t>Increasingly Inefficient (growing fiscal and economic costs in supporting the current spatial form and design)</a:t>
            </a:r>
          </a:p>
          <a:p>
            <a:pPr lvl="1"/>
            <a:r>
              <a:rPr lang="en-ZA" dirty="0" smtClean="0"/>
              <a:t>Ultimately Unsustainable (severe environmental and social risks)</a:t>
            </a:r>
          </a:p>
          <a:p>
            <a:r>
              <a:rPr lang="en-ZA" sz="2400" dirty="0" smtClean="0"/>
              <a:t>Public policy unwittingly reinforced these divides, and set them in concrete</a:t>
            </a:r>
          </a:p>
          <a:p>
            <a:pPr lvl="1"/>
            <a:r>
              <a:rPr lang="en-ZA" dirty="0"/>
              <a:t>A lack of adequate forward planning to deal with continuing pulling power of </a:t>
            </a:r>
            <a:r>
              <a:rPr lang="en-ZA" dirty="0" smtClean="0"/>
              <a:t>cities &amp; environmental </a:t>
            </a:r>
            <a:r>
              <a:rPr lang="en-ZA" dirty="0"/>
              <a:t>factors affecting </a:t>
            </a:r>
            <a:r>
              <a:rPr lang="en-ZA" dirty="0" smtClean="0"/>
              <a:t>cities</a:t>
            </a:r>
            <a:endParaRPr lang="en-ZA" dirty="0"/>
          </a:p>
          <a:p>
            <a:pPr lvl="1"/>
            <a:r>
              <a:rPr lang="en-ZA" dirty="0" smtClean="0"/>
              <a:t>A renewed focus on the quality of urban and economic growth is required</a:t>
            </a:r>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10</a:t>
            </a:fld>
            <a:endParaRPr lang="en-US" sz="1400" b="0" dirty="0">
              <a:solidFill>
                <a:schemeClr val="tx1"/>
              </a:solidFill>
              <a:latin typeface="+mn-lt"/>
            </a:endParaRPr>
          </a:p>
        </p:txBody>
      </p:sp>
    </p:spTree>
    <p:extLst>
      <p:ext uri="{BB962C8B-B14F-4D97-AF65-F5344CB8AC3E}">
        <p14:creationId xmlns:p14="http://schemas.microsoft.com/office/powerpoint/2010/main" val="190381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528"/>
            <a:ext cx="8991600" cy="838200"/>
          </a:xfrm>
        </p:spPr>
        <p:txBody>
          <a:bodyPr/>
          <a:lstStyle/>
          <a:p>
            <a:r>
              <a:rPr lang="en-ZA" kern="1200" cap="all" dirty="0" smtClean="0"/>
              <a:t>a </a:t>
            </a:r>
            <a:r>
              <a:rPr lang="en-ZA" kern="1200" cap="all" dirty="0"/>
              <a:t>targeted investment programme </a:t>
            </a:r>
            <a:r>
              <a:rPr lang="en-ZA" kern="1200" cap="all" dirty="0" smtClean="0"/>
              <a:t>in SA’s </a:t>
            </a:r>
            <a:r>
              <a:rPr lang="en-ZA" kern="1200" cap="all" dirty="0"/>
              <a:t>18 larger urban centres</a:t>
            </a:r>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11</a:t>
            </a:fld>
            <a:endParaRPr lang="en-US" sz="1400" b="0" dirty="0">
              <a:solidFill>
                <a:schemeClr val="tx1"/>
              </a:solidFill>
              <a:latin typeface="+mn-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706" y="5223090"/>
            <a:ext cx="2063222" cy="15902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56" y="1232856"/>
            <a:ext cx="1319844" cy="13198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262" y="1258926"/>
            <a:ext cx="1594360" cy="119577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4005064"/>
            <a:ext cx="1251244" cy="119555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586" y="4081746"/>
            <a:ext cx="1477711" cy="142188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2496" y="2873438"/>
            <a:ext cx="1257143" cy="95873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1737" r="72772"/>
          <a:stretch/>
        </p:blipFill>
        <p:spPr>
          <a:xfrm>
            <a:off x="6535922" y="2483940"/>
            <a:ext cx="1193063" cy="13382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5856" y="2784058"/>
            <a:ext cx="992362" cy="101261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5856" y="1232856"/>
            <a:ext cx="1271612" cy="142166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8308" y="4210477"/>
            <a:ext cx="1662037" cy="1341555"/>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54651" y="1393638"/>
            <a:ext cx="1350183" cy="1036187"/>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16016" y="2580671"/>
            <a:ext cx="1588818" cy="1294285"/>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5736" y="4077481"/>
            <a:ext cx="2255379" cy="935695"/>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30345" y="4321442"/>
            <a:ext cx="1034143" cy="1574196"/>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93346" y="1258926"/>
            <a:ext cx="1211963" cy="886248"/>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7544" y="2613632"/>
            <a:ext cx="1786709" cy="1218536"/>
          </a:xfrm>
          <a:prstGeom prst="rect">
            <a:avLst/>
          </a:prstGeom>
        </p:spPr>
      </p:pic>
      <p:pic>
        <p:nvPicPr>
          <p:cNvPr id="22" name="Picture 21"/>
          <p:cNvPicPr>
            <a:picLocks noChangeAspect="1"/>
          </p:cNvPicPr>
          <p:nvPr/>
        </p:nvPicPr>
        <p:blipFill rotWithShape="1">
          <a:blip r:embed="rId18">
            <a:extLst>
              <a:ext uri="{28A0092B-C50C-407E-A947-70E740481C1C}">
                <a14:useLocalDpi xmlns:a14="http://schemas.microsoft.com/office/drawing/2010/main" val="0"/>
              </a:ext>
            </a:extLst>
          </a:blip>
          <a:srcRect r="72991"/>
          <a:stretch/>
        </p:blipFill>
        <p:spPr>
          <a:xfrm>
            <a:off x="4954651" y="5589240"/>
            <a:ext cx="1983638" cy="1157213"/>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89622" y="1346599"/>
            <a:ext cx="1221868" cy="1206102"/>
          </a:xfrm>
          <a:prstGeom prst="rect">
            <a:avLst/>
          </a:prstGeom>
        </p:spPr>
      </p:pic>
    </p:spTree>
    <p:extLst>
      <p:ext uri="{BB962C8B-B14F-4D97-AF65-F5344CB8AC3E}">
        <p14:creationId xmlns:p14="http://schemas.microsoft.com/office/powerpoint/2010/main" val="1391253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124744"/>
            <a:ext cx="915670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116632"/>
            <a:ext cx="8123202" cy="1261884"/>
          </a:xfrm>
          <a:prstGeom prst="rect">
            <a:avLst/>
          </a:prstGeom>
          <a:noFill/>
        </p:spPr>
        <p:txBody>
          <a:bodyPr wrap="square" rtlCol="0">
            <a:spAutoFit/>
          </a:bodyPr>
          <a:lstStyle/>
          <a:p>
            <a:pPr algn="r"/>
            <a:r>
              <a:rPr lang="en-ZA" sz="2800" dirty="0" smtClean="0">
                <a:solidFill>
                  <a:schemeClr val="bg1"/>
                </a:solidFill>
                <a:latin typeface="Calibri" pitchFamily="34" charset="0"/>
                <a:cs typeface="Calibri" pitchFamily="34" charset="0"/>
              </a:rPr>
              <a:t>National Treasury</a:t>
            </a:r>
          </a:p>
          <a:p>
            <a:pPr algn="r"/>
            <a:r>
              <a:rPr lang="en-ZA" dirty="0">
                <a:solidFill>
                  <a:schemeClr val="bg1"/>
                </a:solidFill>
              </a:rPr>
              <a:t>Neighbourhood Development Partnership Grant</a:t>
            </a:r>
          </a:p>
          <a:p>
            <a:pPr algn="r"/>
            <a:endParaRPr lang="en-ZA"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57555414"/>
              </p:ext>
            </p:extLst>
          </p:nvPr>
        </p:nvGraphicFramePr>
        <p:xfrm>
          <a:off x="179512" y="1124744"/>
          <a:ext cx="8771274" cy="5485786"/>
        </p:xfrm>
        <a:graphic>
          <a:graphicData uri="http://schemas.openxmlformats.org/drawingml/2006/table">
            <a:tbl>
              <a:tblPr firstRow="1" bandRow="1">
                <a:tableStyleId>{5A111915-BE36-4E01-A7E5-04B1672EAD32}</a:tableStyleId>
              </a:tblPr>
              <a:tblGrid>
                <a:gridCol w="1080120"/>
                <a:gridCol w="7691154"/>
              </a:tblGrid>
              <a:tr h="330575">
                <a:tc>
                  <a:txBody>
                    <a:bodyPr/>
                    <a:lstStyle/>
                    <a:p>
                      <a:r>
                        <a:rPr lang="en-ZA" sz="2000" b="1" dirty="0" smtClean="0">
                          <a:solidFill>
                            <a:schemeClr val="bg1"/>
                          </a:solidFill>
                        </a:rPr>
                        <a:t>PART</a:t>
                      </a:r>
                      <a:r>
                        <a:rPr lang="en-ZA" sz="2000" b="1" baseline="0" dirty="0" smtClean="0">
                          <a:solidFill>
                            <a:schemeClr val="bg1"/>
                          </a:solidFill>
                        </a:rPr>
                        <a:t> </a:t>
                      </a:r>
                      <a:endParaRPr lang="en-ZA" sz="2000" b="1" dirty="0">
                        <a:solidFill>
                          <a:schemeClr val="bg1"/>
                        </a:solidFill>
                      </a:endParaRPr>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ZA" sz="2000" b="1" dirty="0" smtClean="0">
                          <a:solidFill>
                            <a:schemeClr val="bg1"/>
                          </a:solidFill>
                        </a:rPr>
                        <a:t>TOPICS</a:t>
                      </a:r>
                      <a:endParaRPr lang="en-ZA" sz="2000" b="1"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88579">
                <a:tc>
                  <a:txBody>
                    <a:bodyPr/>
                    <a:lstStyle/>
                    <a:p>
                      <a:r>
                        <a:rPr lang="en-ZA" sz="2000" b="1" dirty="0" smtClean="0"/>
                        <a:t>One</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9804"/>
                      </a:schemeClr>
                    </a:solidFill>
                  </a:tcPr>
                </a:tc>
                <a:tc>
                  <a:txBody>
                    <a:bodyPr/>
                    <a:lstStyle/>
                    <a:p>
                      <a:pPr marL="342900" indent="-342900" algn="l" defTabSz="914400" rtl="0" eaLnBrk="1" latinLnBrk="0" hangingPunct="1">
                        <a:buFont typeface="Arial" pitchFamily="34" charset="0"/>
                        <a:buChar char="•"/>
                      </a:pPr>
                      <a:r>
                        <a:rPr lang="en-ZA" sz="2000" b="1" kern="1200" dirty="0" smtClean="0"/>
                        <a:t>Background to the NDP &amp; Context of New</a:t>
                      </a:r>
                      <a:r>
                        <a:rPr lang="en-ZA" sz="2000" b="1" kern="1200" baseline="0" dirty="0" smtClean="0"/>
                        <a:t> Strategy</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9804"/>
                      </a:schemeClr>
                    </a:solidFill>
                  </a:tcPr>
                </a:tc>
              </a:tr>
              <a:tr h="330575">
                <a:tc>
                  <a:txBody>
                    <a:bodyPr/>
                    <a:lstStyle/>
                    <a:p>
                      <a:r>
                        <a:rPr lang="en-ZA" sz="2000" b="1" dirty="0" smtClean="0"/>
                        <a:t>Two</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Urban Networks Strategy</a:t>
                      </a:r>
                      <a:endParaRPr lang="en-ZA" sz="2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r>
              <a:tr h="214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b="1" dirty="0" smtClean="0"/>
                        <a:t>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Towards Vibrant Urban hubs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Four</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Explaining the Urban Network Strategy (UNS)</a:t>
                      </a:r>
                    </a:p>
                    <a:p>
                      <a:pPr marL="342900" indent="-342900" algn="l" defTabSz="914400" rtl="0" eaLnBrk="1" latinLnBrk="0" hangingPunct="1">
                        <a:buFont typeface="Arial" pitchFamily="34" charset="0"/>
                        <a:buChar char="•"/>
                      </a:pPr>
                      <a:r>
                        <a:rPr lang="en-ZA" sz="2000" b="1" kern="1200" dirty="0" smtClean="0"/>
                        <a:t>Identification of Primary Network</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Five</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Application of UNS – </a:t>
                      </a:r>
                      <a:r>
                        <a:rPr lang="en-ZA" sz="2000" b="1" kern="1200" dirty="0" err="1" smtClean="0">
                          <a:solidFill>
                            <a:schemeClr val="dk1"/>
                          </a:solidFill>
                          <a:latin typeface="+mn-lt"/>
                          <a:ea typeface="+mn-ea"/>
                          <a:cs typeface="+mn-cs"/>
                        </a:rPr>
                        <a:t>Akanya</a:t>
                      </a:r>
                      <a:r>
                        <a:rPr lang="en-ZA" sz="2000" b="1" kern="1200" dirty="0" smtClean="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Six</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Setting up a Management Structure</a:t>
                      </a:r>
                    </a:p>
                    <a:p>
                      <a:pPr marL="342900" indent="-342900" algn="l" defTabSz="914400" rtl="0" eaLnBrk="1" latinLnBrk="0" hangingPunct="1">
                        <a:buFont typeface="Arial" pitchFamily="34" charset="0"/>
                        <a:buChar char="•"/>
                      </a:pPr>
                      <a:r>
                        <a:rPr lang="en-ZA" sz="2000" b="1" kern="1200" dirty="0" smtClean="0"/>
                        <a:t>New NDP Road Map and NDP Key Outputs</a:t>
                      </a:r>
                    </a:p>
                    <a:p>
                      <a:pPr marL="342900" indent="-342900" algn="l" defTabSz="914400" rtl="0" eaLnBrk="1" latinLnBrk="0" hangingPunct="1">
                        <a:buFont typeface="Arial" pitchFamily="34" charset="0"/>
                        <a:buChar char="•"/>
                      </a:pPr>
                      <a:r>
                        <a:rPr lang="en-ZA" sz="2000" b="1" kern="1200" dirty="0" smtClean="0"/>
                        <a:t>Council Resolution</a:t>
                      </a:r>
                      <a:r>
                        <a:rPr lang="en-ZA" sz="2000" b="1" kern="1200" baseline="0" dirty="0" smtClean="0"/>
                        <a:t> / </a:t>
                      </a:r>
                      <a:r>
                        <a:rPr lang="en-ZA" sz="2000" b="1" kern="1200" dirty="0" smtClean="0"/>
                        <a:t>Memorandum of Agreement</a:t>
                      </a:r>
                    </a:p>
                    <a:p>
                      <a:pPr marL="342900" indent="-342900" algn="l" defTabSz="914400" rtl="0" eaLnBrk="1" latinLnBrk="0" hangingPunct="1">
                        <a:buFont typeface="Arial" pitchFamily="34" charset="0"/>
                        <a:buChar char="•"/>
                      </a:pPr>
                      <a:r>
                        <a:rPr lang="en-ZA" sz="2000" b="1" kern="1200" baseline="0" dirty="0" smtClean="0"/>
                        <a:t>Support, Governance &amp; Coordination</a:t>
                      </a:r>
                    </a:p>
                    <a:p>
                      <a:pPr marL="342900" indent="-342900" algn="l" defTabSz="914400" rtl="0" eaLnBrk="1" latinLnBrk="0" hangingPunct="1">
                        <a:buFont typeface="Arial" pitchFamily="34" charset="0"/>
                        <a:buChar char="•"/>
                      </a:pPr>
                      <a:r>
                        <a:rPr lang="en-ZA" sz="2000" b="1" kern="1200" dirty="0" smtClean="0"/>
                        <a:t>Procurement of Service Providers</a:t>
                      </a:r>
                    </a:p>
                    <a:p>
                      <a:pPr marL="342900" indent="-342900" algn="l" defTabSz="914400" rtl="0" eaLnBrk="1" latinLnBrk="0" hangingPunct="1">
                        <a:buFont typeface="Arial" pitchFamily="34" charset="0"/>
                        <a:buChar char="•"/>
                      </a:pPr>
                      <a:r>
                        <a:rPr lang="en-ZA" sz="2000" b="1" kern="1200" dirty="0" smtClean="0"/>
                        <a:t>Reporting:  NDP </a:t>
                      </a:r>
                      <a:r>
                        <a:rPr lang="en-ZA" sz="2000" b="1" kern="1200" dirty="0" err="1" smtClean="0"/>
                        <a:t>Mgmt</a:t>
                      </a:r>
                      <a:r>
                        <a:rPr lang="en-ZA" sz="2000" b="1" kern="1200" dirty="0" smtClean="0"/>
                        <a:t> Information System (MIS)</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Seven</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Timelines:</a:t>
                      </a:r>
                      <a:r>
                        <a:rPr lang="en-ZA" sz="2000" b="1" kern="1200" baseline="0" dirty="0" smtClean="0">
                          <a:solidFill>
                            <a:schemeClr val="dk1"/>
                          </a:solidFill>
                          <a:latin typeface="+mn-lt"/>
                          <a:ea typeface="+mn-ea"/>
                          <a:cs typeface="+mn-cs"/>
                        </a:rPr>
                        <a:t> Planning Stage</a:t>
                      </a:r>
                    </a:p>
                    <a:p>
                      <a:pPr marL="342900" indent="-342900" algn="l" defTabSz="914400" rtl="0" eaLnBrk="1" latinLnBrk="0" hangingPunct="1">
                        <a:buFont typeface="Arial" pitchFamily="34" charset="0"/>
                        <a:buChar char="•"/>
                      </a:pPr>
                      <a:r>
                        <a:rPr lang="en-ZA" sz="2000" b="1" kern="1200" baseline="0" dirty="0" smtClean="0">
                          <a:solidFill>
                            <a:schemeClr val="dk1"/>
                          </a:solidFill>
                          <a:latin typeface="+mn-lt"/>
                          <a:ea typeface="+mn-ea"/>
                          <a:cs typeface="+mn-cs"/>
                        </a:rPr>
                        <a:t>Questions &amp; Discussion</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bl>
          </a:graphicData>
        </a:graphic>
      </p:graphicFrame>
      <p:sp>
        <p:nvSpPr>
          <p:cNvPr id="8" name="Right Arrow 7"/>
          <p:cNvSpPr/>
          <p:nvPr/>
        </p:nvSpPr>
        <p:spPr bwMode="auto">
          <a:xfrm rot="10800000">
            <a:off x="8247032" y="1844824"/>
            <a:ext cx="648072" cy="504056"/>
          </a:xfrm>
          <a:prstGeom prst="rightArrow">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492787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rot="19645857">
            <a:off x="881391" y="1870875"/>
            <a:ext cx="4691958" cy="2274451"/>
          </a:xfrm>
          <a:custGeom>
            <a:avLst/>
            <a:gdLst>
              <a:gd name="connsiteX0" fmla="*/ 0 w 4689576"/>
              <a:gd name="connsiteY0" fmla="*/ 1157780 h 2315560"/>
              <a:gd name="connsiteX1" fmla="*/ 2344788 w 4689576"/>
              <a:gd name="connsiteY1" fmla="*/ 0 h 2315560"/>
              <a:gd name="connsiteX2" fmla="*/ 4689576 w 4689576"/>
              <a:gd name="connsiteY2" fmla="*/ 1157780 h 2315560"/>
              <a:gd name="connsiteX3" fmla="*/ 2344788 w 4689576"/>
              <a:gd name="connsiteY3" fmla="*/ 2315560 h 2315560"/>
              <a:gd name="connsiteX4" fmla="*/ 0 w 4689576"/>
              <a:gd name="connsiteY4" fmla="*/ 1157780 h 2315560"/>
              <a:gd name="connsiteX0" fmla="*/ 77 w 4689653"/>
              <a:gd name="connsiteY0" fmla="*/ 1014344 h 2172124"/>
              <a:gd name="connsiteX1" fmla="*/ 2283664 w 4689653"/>
              <a:gd name="connsiteY1" fmla="*/ 0 h 2172124"/>
              <a:gd name="connsiteX2" fmla="*/ 4689653 w 4689653"/>
              <a:gd name="connsiteY2" fmla="*/ 1014344 h 2172124"/>
              <a:gd name="connsiteX3" fmla="*/ 2344865 w 4689653"/>
              <a:gd name="connsiteY3" fmla="*/ 2172124 h 2172124"/>
              <a:gd name="connsiteX4" fmla="*/ 77 w 4689653"/>
              <a:gd name="connsiteY4" fmla="*/ 1014344 h 2172124"/>
              <a:gd name="connsiteX0" fmla="*/ 2069 w 4691645"/>
              <a:gd name="connsiteY0" fmla="*/ 1014344 h 2181102"/>
              <a:gd name="connsiteX1" fmla="*/ 2285656 w 4691645"/>
              <a:gd name="connsiteY1" fmla="*/ 0 h 2181102"/>
              <a:gd name="connsiteX2" fmla="*/ 4691645 w 4691645"/>
              <a:gd name="connsiteY2" fmla="*/ 1014344 h 2181102"/>
              <a:gd name="connsiteX3" fmla="*/ 2614914 w 4691645"/>
              <a:gd name="connsiteY3" fmla="*/ 2181102 h 2181102"/>
              <a:gd name="connsiteX4" fmla="*/ 2069 w 4691645"/>
              <a:gd name="connsiteY4" fmla="*/ 1014344 h 2181102"/>
              <a:gd name="connsiteX0" fmla="*/ 2069 w 4691645"/>
              <a:gd name="connsiteY0" fmla="*/ 1014344 h 2264740"/>
              <a:gd name="connsiteX1" fmla="*/ 2285656 w 4691645"/>
              <a:gd name="connsiteY1" fmla="*/ 0 h 2264740"/>
              <a:gd name="connsiteX2" fmla="*/ 4691645 w 4691645"/>
              <a:gd name="connsiteY2" fmla="*/ 1014344 h 2264740"/>
              <a:gd name="connsiteX3" fmla="*/ 2614914 w 4691645"/>
              <a:gd name="connsiteY3" fmla="*/ 2181102 h 2264740"/>
              <a:gd name="connsiteX4" fmla="*/ 2069 w 4691645"/>
              <a:gd name="connsiteY4" fmla="*/ 1014344 h 2264740"/>
              <a:gd name="connsiteX0" fmla="*/ 2382 w 4691958"/>
              <a:gd name="connsiteY0" fmla="*/ 1024055 h 2274451"/>
              <a:gd name="connsiteX1" fmla="*/ 2285969 w 4691958"/>
              <a:gd name="connsiteY1" fmla="*/ 9711 h 2274451"/>
              <a:gd name="connsiteX2" fmla="*/ 4691958 w 4691958"/>
              <a:gd name="connsiteY2" fmla="*/ 1024055 h 2274451"/>
              <a:gd name="connsiteX3" fmla="*/ 2615227 w 4691958"/>
              <a:gd name="connsiteY3" fmla="*/ 2190813 h 2274451"/>
              <a:gd name="connsiteX4" fmla="*/ 2382 w 4691958"/>
              <a:gd name="connsiteY4" fmla="*/ 1024055 h 2274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1958" h="2274451">
                <a:moveTo>
                  <a:pt x="2382" y="1024055"/>
                </a:moveTo>
                <a:cubicBezTo>
                  <a:pt x="-52494" y="660538"/>
                  <a:pt x="844338" y="-94098"/>
                  <a:pt x="2285969" y="9711"/>
                </a:cubicBezTo>
                <a:cubicBezTo>
                  <a:pt x="3727600" y="113520"/>
                  <a:pt x="4691958" y="384631"/>
                  <a:pt x="4691958" y="1024055"/>
                </a:cubicBezTo>
                <a:cubicBezTo>
                  <a:pt x="4691958" y="1663479"/>
                  <a:pt x="3918784" y="1780525"/>
                  <a:pt x="2615227" y="2190813"/>
                </a:cubicBezTo>
                <a:cubicBezTo>
                  <a:pt x="1311670" y="2601101"/>
                  <a:pt x="57258" y="1387572"/>
                  <a:pt x="2382" y="1024055"/>
                </a:cubicBezTo>
                <a:close/>
              </a:path>
            </a:pathLst>
          </a:custGeom>
          <a:solidFill>
            <a:schemeClr val="bg1">
              <a:lumMod val="75000"/>
            </a:schemeClr>
          </a:solidFill>
          <a:ln w="76200" cap="flat" cmpd="sng" algn="ctr">
            <a:solidFill>
              <a:srgbClr val="7A0000"/>
            </a:solidFill>
            <a:prstDash val="sysDash"/>
            <a:round/>
            <a:headEnd type="none" w="med" len="med"/>
            <a:tailEnd type="none" w="med" len="med"/>
          </a:ln>
          <a:effectLst>
            <a:softEdge rad="127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4326" y="127000"/>
            <a:ext cx="9433048" cy="838200"/>
          </a:xfrm>
        </p:spPr>
        <p:txBody>
          <a:bodyPr/>
          <a:lstStyle/>
          <a:p>
            <a:r>
              <a:rPr lang="en-US" sz="2900" dirty="0" smtClean="0"/>
              <a:t>THE STRATEGY FOLLOWS A MULTI-SECTORAL APPROACH</a:t>
            </a:r>
            <a:endParaRPr lang="en-ZA" sz="2900" dirty="0"/>
          </a:p>
        </p:txBody>
      </p:sp>
      <p:sp>
        <p:nvSpPr>
          <p:cNvPr id="4" name="Slide Number Placeholder 3"/>
          <p:cNvSpPr>
            <a:spLocks noGrp="1"/>
          </p:cNvSpPr>
          <p:nvPr>
            <p:ph type="sldNum" sz="quarter" idx="12"/>
          </p:nvPr>
        </p:nvSpPr>
        <p:spPr>
          <a:xfrm>
            <a:off x="6876256" y="6385224"/>
            <a:ext cx="1905000" cy="457200"/>
          </a:xfrm>
        </p:spPr>
        <p:txBody>
          <a:bodyPr/>
          <a:lstStyle/>
          <a:p>
            <a:pPr>
              <a:defRPr/>
            </a:pPr>
            <a:fld id="{9ACD1C54-B11C-4DAF-87B1-67A680A626DB}" type="slidenum">
              <a:rPr lang="en-US" smtClean="0"/>
              <a:pPr>
                <a:defRPr/>
              </a:pPr>
              <a:t>13</a:t>
            </a:fld>
            <a:endParaRPr lang="en-US" sz="1400" b="0" dirty="0">
              <a:solidFill>
                <a:schemeClr val="tx1"/>
              </a:solidFill>
              <a:latin typeface="+mn-lt"/>
            </a:endParaRPr>
          </a:p>
        </p:txBody>
      </p:sp>
      <p:sp>
        <p:nvSpPr>
          <p:cNvPr id="5" name="Oval 4"/>
          <p:cNvSpPr>
            <a:spLocks noChangeAspect="1"/>
          </p:cNvSpPr>
          <p:nvPr/>
        </p:nvSpPr>
        <p:spPr bwMode="auto">
          <a:xfrm>
            <a:off x="2267744" y="1988840"/>
            <a:ext cx="3657600" cy="3657600"/>
          </a:xfrm>
          <a:prstGeom prst="ellipse">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Oval 8"/>
          <p:cNvSpPr>
            <a:spLocks noChangeAspect="1"/>
          </p:cNvSpPr>
          <p:nvPr/>
        </p:nvSpPr>
        <p:spPr bwMode="auto">
          <a:xfrm>
            <a:off x="3488432" y="1481336"/>
            <a:ext cx="1371600" cy="1371600"/>
          </a:xfrm>
          <a:prstGeom prst="ellipse">
            <a:avLst/>
          </a:prstGeom>
          <a:solidFill>
            <a:srgbClr val="7A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eaLnBrk="0" hangingPunct="0"/>
            <a:endParaRPr lang="en-ZA" dirty="0">
              <a:latin typeface="Arial" charset="0"/>
              <a:ea typeface="ＭＳ Ｐゴシック" pitchFamily="1" charset="-128"/>
            </a:endParaRPr>
          </a:p>
        </p:txBody>
      </p:sp>
      <p:sp>
        <p:nvSpPr>
          <p:cNvPr id="10" name="TextBox 9"/>
          <p:cNvSpPr txBox="1"/>
          <p:nvPr/>
        </p:nvSpPr>
        <p:spPr>
          <a:xfrm>
            <a:off x="3783065" y="1990322"/>
            <a:ext cx="809837" cy="338554"/>
          </a:xfrm>
          <a:prstGeom prst="rect">
            <a:avLst/>
          </a:prstGeom>
          <a:noFill/>
        </p:spPr>
        <p:txBody>
          <a:bodyPr wrap="none" rtlCol="0">
            <a:spAutoFit/>
          </a:bodyPr>
          <a:lstStyle/>
          <a:p>
            <a:r>
              <a:rPr lang="en-US" sz="1600" dirty="0" smtClean="0">
                <a:solidFill>
                  <a:schemeClr val="bg1"/>
                </a:solidFill>
              </a:rPr>
              <a:t>Spatial</a:t>
            </a:r>
            <a:endParaRPr lang="en-ZA" sz="1600" dirty="0">
              <a:solidFill>
                <a:schemeClr val="bg1"/>
              </a:solidFill>
            </a:endParaRPr>
          </a:p>
        </p:txBody>
      </p:sp>
      <p:sp>
        <p:nvSpPr>
          <p:cNvPr id="12" name="Oval 11"/>
          <p:cNvSpPr>
            <a:spLocks noChangeAspect="1"/>
          </p:cNvSpPr>
          <p:nvPr/>
        </p:nvSpPr>
        <p:spPr bwMode="auto">
          <a:xfrm>
            <a:off x="2425404" y="4577680"/>
            <a:ext cx="1371600" cy="1371600"/>
          </a:xfrm>
          <a:prstGeom prst="ellipse">
            <a:avLst/>
          </a:prstGeom>
          <a:solidFill>
            <a:srgbClr val="7A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eaLnBrk="0" hangingPunct="0"/>
            <a:endParaRPr lang="en-ZA" dirty="0">
              <a:latin typeface="Arial" charset="0"/>
              <a:ea typeface="ＭＳ Ｐゴシック" pitchFamily="1" charset="-128"/>
            </a:endParaRPr>
          </a:p>
        </p:txBody>
      </p:sp>
      <p:sp>
        <p:nvSpPr>
          <p:cNvPr id="13" name="TextBox 12"/>
          <p:cNvSpPr txBox="1"/>
          <p:nvPr/>
        </p:nvSpPr>
        <p:spPr>
          <a:xfrm>
            <a:off x="2369832" y="5076166"/>
            <a:ext cx="1494320" cy="338554"/>
          </a:xfrm>
          <a:prstGeom prst="rect">
            <a:avLst/>
          </a:prstGeom>
          <a:noFill/>
        </p:spPr>
        <p:txBody>
          <a:bodyPr wrap="none" rtlCol="0">
            <a:spAutoFit/>
          </a:bodyPr>
          <a:lstStyle/>
          <a:p>
            <a:r>
              <a:rPr lang="en-US" sz="1600" dirty="0" smtClean="0">
                <a:solidFill>
                  <a:schemeClr val="bg1"/>
                </a:solidFill>
              </a:rPr>
              <a:t>Environmental</a:t>
            </a:r>
            <a:endParaRPr lang="en-ZA" sz="1600" dirty="0">
              <a:solidFill>
                <a:schemeClr val="bg1"/>
              </a:solidFill>
            </a:endParaRPr>
          </a:p>
        </p:txBody>
      </p:sp>
      <p:sp>
        <p:nvSpPr>
          <p:cNvPr id="14" name="Oval 13"/>
          <p:cNvSpPr>
            <a:spLocks noChangeAspect="1"/>
          </p:cNvSpPr>
          <p:nvPr/>
        </p:nvSpPr>
        <p:spPr bwMode="auto">
          <a:xfrm>
            <a:off x="1547664" y="2492896"/>
            <a:ext cx="1828800" cy="1828800"/>
          </a:xfrm>
          <a:prstGeom prst="ellipse">
            <a:avLst/>
          </a:prstGeom>
          <a:solidFill>
            <a:srgbClr val="7A0000"/>
          </a:solidFill>
          <a:ln w="76200" cap="flat" cmpd="sng" algn="ctr">
            <a:noFill/>
            <a:prstDash val="solid"/>
            <a:round/>
            <a:headEnd type="none" w="med" len="med"/>
            <a:tailEnd type="none" w="med" len="med"/>
          </a:ln>
          <a:effectLst>
            <a:glow rad="2286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eaLnBrk="0" hangingPunct="0"/>
            <a:endParaRPr lang="en-ZA" dirty="0">
              <a:latin typeface="Arial" charset="0"/>
              <a:ea typeface="ＭＳ Ｐゴシック" pitchFamily="1" charset="-128"/>
            </a:endParaRPr>
          </a:p>
        </p:txBody>
      </p:sp>
      <p:grpSp>
        <p:nvGrpSpPr>
          <p:cNvPr id="3" name="Group 2"/>
          <p:cNvGrpSpPr/>
          <p:nvPr/>
        </p:nvGrpSpPr>
        <p:grpSpPr>
          <a:xfrm>
            <a:off x="5173742" y="2708920"/>
            <a:ext cx="1371600" cy="1371600"/>
            <a:chOff x="5173742" y="2708920"/>
            <a:chExt cx="1371600" cy="1371600"/>
          </a:xfrm>
        </p:grpSpPr>
        <p:sp>
          <p:nvSpPr>
            <p:cNvPr id="16" name="Oval 15"/>
            <p:cNvSpPr>
              <a:spLocks noChangeAspect="1"/>
            </p:cNvSpPr>
            <p:nvPr/>
          </p:nvSpPr>
          <p:spPr bwMode="auto">
            <a:xfrm>
              <a:off x="5173742" y="2708920"/>
              <a:ext cx="1371600" cy="1371600"/>
            </a:xfrm>
            <a:prstGeom prst="ellipse">
              <a:avLst/>
            </a:prstGeom>
            <a:solidFill>
              <a:srgbClr val="7A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7" name="TextBox 16"/>
            <p:cNvSpPr txBox="1"/>
            <p:nvPr/>
          </p:nvSpPr>
          <p:spPr>
            <a:xfrm>
              <a:off x="5586419" y="3234462"/>
              <a:ext cx="740908" cy="338554"/>
            </a:xfrm>
            <a:prstGeom prst="rect">
              <a:avLst/>
            </a:prstGeom>
            <a:noFill/>
          </p:spPr>
          <p:txBody>
            <a:bodyPr wrap="none" rtlCol="0">
              <a:spAutoFit/>
            </a:bodyPr>
            <a:lstStyle/>
            <a:p>
              <a:pPr algn="ctr"/>
              <a:r>
                <a:rPr lang="en-US" sz="1600" dirty="0" smtClean="0">
                  <a:solidFill>
                    <a:schemeClr val="bg1"/>
                  </a:solidFill>
                </a:rPr>
                <a:t>Social</a:t>
              </a:r>
            </a:p>
          </p:txBody>
        </p:sp>
      </p:grpSp>
      <p:sp>
        <p:nvSpPr>
          <p:cNvPr id="18" name="Oval 17"/>
          <p:cNvSpPr>
            <a:spLocks noChangeAspect="1"/>
          </p:cNvSpPr>
          <p:nvPr/>
        </p:nvSpPr>
        <p:spPr bwMode="auto">
          <a:xfrm>
            <a:off x="4678610" y="4577680"/>
            <a:ext cx="1371600" cy="1371600"/>
          </a:xfrm>
          <a:prstGeom prst="ellipse">
            <a:avLst/>
          </a:prstGeom>
          <a:solidFill>
            <a:srgbClr val="7A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eaLnBrk="0" hangingPunct="0"/>
            <a:endParaRPr lang="en-ZA" dirty="0">
              <a:latin typeface="Arial" charset="0"/>
              <a:ea typeface="ＭＳ Ｐゴシック" pitchFamily="1" charset="-128"/>
            </a:endParaRPr>
          </a:p>
        </p:txBody>
      </p:sp>
      <p:sp>
        <p:nvSpPr>
          <p:cNvPr id="19" name="TextBox 18"/>
          <p:cNvSpPr txBox="1"/>
          <p:nvPr/>
        </p:nvSpPr>
        <p:spPr>
          <a:xfrm>
            <a:off x="4817720" y="5079550"/>
            <a:ext cx="1221809" cy="338554"/>
          </a:xfrm>
          <a:prstGeom prst="rect">
            <a:avLst/>
          </a:prstGeom>
          <a:noFill/>
        </p:spPr>
        <p:txBody>
          <a:bodyPr wrap="none" rtlCol="0">
            <a:spAutoFit/>
          </a:bodyPr>
          <a:lstStyle/>
          <a:p>
            <a:r>
              <a:rPr lang="en-US" sz="1600" dirty="0" smtClean="0">
                <a:solidFill>
                  <a:schemeClr val="bg1"/>
                </a:solidFill>
              </a:rPr>
              <a:t>Institutional</a:t>
            </a:r>
            <a:endParaRPr lang="en-ZA" sz="1600" dirty="0">
              <a:solidFill>
                <a:schemeClr val="bg1"/>
              </a:solidFill>
            </a:endParaRPr>
          </a:p>
        </p:txBody>
      </p:sp>
      <p:sp>
        <p:nvSpPr>
          <p:cNvPr id="20" name="Oval 19"/>
          <p:cNvSpPr>
            <a:spLocks noChangeAspect="1"/>
          </p:cNvSpPr>
          <p:nvPr/>
        </p:nvSpPr>
        <p:spPr bwMode="auto">
          <a:xfrm>
            <a:off x="1776264" y="2708920"/>
            <a:ext cx="1371600" cy="1371600"/>
          </a:xfrm>
          <a:prstGeom prst="ellipse">
            <a:avLst/>
          </a:prstGeom>
          <a:solidFill>
            <a:srgbClr val="7A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5" name="TextBox 14"/>
          <p:cNvSpPr txBox="1"/>
          <p:nvPr/>
        </p:nvSpPr>
        <p:spPr>
          <a:xfrm>
            <a:off x="1899472" y="3234462"/>
            <a:ext cx="1039067" cy="338554"/>
          </a:xfrm>
          <a:prstGeom prst="rect">
            <a:avLst/>
          </a:prstGeom>
          <a:noFill/>
        </p:spPr>
        <p:txBody>
          <a:bodyPr wrap="none" rtlCol="0">
            <a:spAutoFit/>
          </a:bodyPr>
          <a:lstStyle/>
          <a:p>
            <a:r>
              <a:rPr lang="en-US" sz="1600" dirty="0" smtClean="0">
                <a:solidFill>
                  <a:schemeClr val="bg1"/>
                </a:solidFill>
              </a:rPr>
              <a:t>Economy</a:t>
            </a:r>
            <a:endParaRPr lang="en-ZA" sz="1600" dirty="0">
              <a:solidFill>
                <a:schemeClr val="bg1"/>
              </a:solidFill>
            </a:endParaRPr>
          </a:p>
        </p:txBody>
      </p:sp>
    </p:spTree>
    <p:extLst>
      <p:ext uri="{BB962C8B-B14F-4D97-AF65-F5344CB8AC3E}">
        <p14:creationId xmlns:p14="http://schemas.microsoft.com/office/powerpoint/2010/main" val="131530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38889E-6 2.59259E-6 L -0.19601 0.0787 " pathEditMode="relative" rAng="0" ptsTypes="AA">
                                      <p:cBhvr>
                                        <p:cTn id="6" dur="2000" fill="hold"/>
                                        <p:tgtEl>
                                          <p:spTgt spid="3"/>
                                        </p:tgtEl>
                                        <p:attrNameLst>
                                          <p:attrName>ppt_x</p:attrName>
                                          <p:attrName>ppt_y</p:attrName>
                                        </p:attrNameLst>
                                      </p:cBhvr>
                                      <p:rCtr x="-9809" y="3935"/>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3000" fill="hold"/>
                                        <p:tgtEl>
                                          <p:spTgt spid="14"/>
                                        </p:tgtEl>
                                        <p:attrNameLst>
                                          <p:attrName>ppt_w</p:attrName>
                                        </p:attrNameLst>
                                      </p:cBhvr>
                                      <p:tavLst>
                                        <p:tav tm="0">
                                          <p:val>
                                            <p:fltVal val="0"/>
                                          </p:val>
                                        </p:tav>
                                        <p:tav tm="100000">
                                          <p:val>
                                            <p:strVal val="#ppt_w"/>
                                          </p:val>
                                        </p:tav>
                                      </p:tavLst>
                                    </p:anim>
                                    <p:anim calcmode="lin" valueType="num">
                                      <p:cBhvr>
                                        <p:cTn id="11" dur="3000" fill="hold"/>
                                        <p:tgtEl>
                                          <p:spTgt spid="14"/>
                                        </p:tgtEl>
                                        <p:attrNameLst>
                                          <p:attrName>ppt_h</p:attrName>
                                        </p:attrNameLst>
                                      </p:cBhvr>
                                      <p:tavLst>
                                        <p:tav tm="0">
                                          <p:val>
                                            <p:fltVal val="0"/>
                                          </p:val>
                                        </p:tav>
                                        <p:tav tm="100000">
                                          <p:val>
                                            <p:strVal val="#ppt_h"/>
                                          </p:val>
                                        </p:tav>
                                      </p:tavLst>
                                    </p:anim>
                                    <p:animEffect transition="in" filter="fade">
                                      <p:cBhvr>
                                        <p:cTn id="12" dur="3000"/>
                                        <p:tgtEl>
                                          <p:spTgt spid="14"/>
                                        </p:tgtEl>
                                      </p:cBhvr>
                                    </p:animEffect>
                                  </p:childTnLst>
                                </p:cTn>
                              </p:par>
                              <p:par>
                                <p:cTn id="13" presetID="53" presetClass="exit" presetSubtype="32" fill="hold" grpId="0" nodeType="withEffect">
                                  <p:stCondLst>
                                    <p:cond delay="0"/>
                                  </p:stCondLst>
                                  <p:childTnLst>
                                    <p:anim calcmode="lin" valueType="num">
                                      <p:cBhvr>
                                        <p:cTn id="14" dur="3000"/>
                                        <p:tgtEl>
                                          <p:spTgt spid="20"/>
                                        </p:tgtEl>
                                        <p:attrNameLst>
                                          <p:attrName>ppt_w</p:attrName>
                                        </p:attrNameLst>
                                      </p:cBhvr>
                                      <p:tavLst>
                                        <p:tav tm="0">
                                          <p:val>
                                            <p:strVal val="ppt_w"/>
                                          </p:val>
                                        </p:tav>
                                        <p:tav tm="100000">
                                          <p:val>
                                            <p:fltVal val="0"/>
                                          </p:val>
                                        </p:tav>
                                      </p:tavLst>
                                    </p:anim>
                                    <p:anim calcmode="lin" valueType="num">
                                      <p:cBhvr>
                                        <p:cTn id="15" dur="3000"/>
                                        <p:tgtEl>
                                          <p:spTgt spid="20"/>
                                        </p:tgtEl>
                                        <p:attrNameLst>
                                          <p:attrName>ppt_h</p:attrName>
                                        </p:attrNameLst>
                                      </p:cBhvr>
                                      <p:tavLst>
                                        <p:tav tm="0">
                                          <p:val>
                                            <p:strVal val="ppt_h"/>
                                          </p:val>
                                        </p:tav>
                                        <p:tav tm="100000">
                                          <p:val>
                                            <p:fltVal val="0"/>
                                          </p:val>
                                        </p:tav>
                                      </p:tavLst>
                                    </p:anim>
                                    <p:animEffect transition="out" filter="fade">
                                      <p:cBhvr>
                                        <p:cTn id="16" dur="3000"/>
                                        <p:tgtEl>
                                          <p:spTgt spid="20"/>
                                        </p:tgtEl>
                                      </p:cBhvr>
                                    </p:animEffect>
                                    <p:set>
                                      <p:cBhvr>
                                        <p:cTn id="17" dur="1" fill="hold">
                                          <p:stCondLst>
                                            <p:cond delay="2999"/>
                                          </p:stCondLst>
                                        </p:cTn>
                                        <p:tgtEl>
                                          <p:spTgt spid="20"/>
                                        </p:tgtEl>
                                        <p:attrNameLst>
                                          <p:attrName>style.visibility</p:attrName>
                                        </p:attrNameLst>
                                      </p:cBhvr>
                                      <p:to>
                                        <p:strVal val="hidden"/>
                                      </p:to>
                                    </p:set>
                                  </p:childTnLst>
                                </p:cTn>
                              </p:par>
                            </p:childTnLst>
                          </p:cTn>
                        </p:par>
                        <p:par>
                          <p:cTn id="18" fill="hold">
                            <p:stCondLst>
                              <p:cond delay="50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838200"/>
          </a:xfrm>
        </p:spPr>
        <p:txBody>
          <a:bodyPr/>
          <a:lstStyle/>
          <a:p>
            <a:r>
              <a:rPr lang="en-US" kern="1200" dirty="0" smtClean="0"/>
              <a:t>THE NEW APPROACH WILL ENABLE GROWTH &amp; DEVELOPMENT</a:t>
            </a:r>
            <a:endParaRPr lang="en-ZA" kern="1200" dirty="0"/>
          </a:p>
        </p:txBody>
      </p:sp>
      <p:sp>
        <p:nvSpPr>
          <p:cNvPr id="3" name="Content Placeholder 2"/>
          <p:cNvSpPr>
            <a:spLocks noGrp="1"/>
          </p:cNvSpPr>
          <p:nvPr>
            <p:ph idx="1"/>
          </p:nvPr>
        </p:nvSpPr>
        <p:spPr>
          <a:xfrm>
            <a:off x="152400" y="1449288"/>
            <a:ext cx="8991600" cy="4572000"/>
          </a:xfrm>
        </p:spPr>
        <p:txBody>
          <a:bodyPr/>
          <a:lstStyle/>
          <a:p>
            <a:r>
              <a:rPr lang="en-ZA" sz="2800" dirty="0" smtClean="0"/>
              <a:t>Transit-orientated</a:t>
            </a:r>
          </a:p>
          <a:p>
            <a:r>
              <a:rPr lang="en-ZA" sz="2800" dirty="0" smtClean="0"/>
              <a:t>Partnership-based </a:t>
            </a:r>
          </a:p>
          <a:p>
            <a:r>
              <a:rPr lang="en-ZA" sz="2800" dirty="0" smtClean="0"/>
              <a:t>Targeted (precinct) </a:t>
            </a:r>
            <a:r>
              <a:rPr lang="en-ZA" sz="2800" dirty="0"/>
              <a:t>investment </a:t>
            </a:r>
            <a:endParaRPr lang="en-ZA" sz="2800" dirty="0" smtClean="0"/>
          </a:p>
          <a:p>
            <a:r>
              <a:rPr lang="en-ZA" sz="2800" dirty="0" smtClean="0"/>
              <a:t>Aimed </a:t>
            </a:r>
            <a:r>
              <a:rPr lang="en-ZA" sz="2800" dirty="0"/>
              <a:t>at strategic spatial transformation </a:t>
            </a:r>
          </a:p>
          <a:p>
            <a:r>
              <a:rPr lang="en-ZA" sz="2800" dirty="0" smtClean="0"/>
              <a:t>Optimise </a:t>
            </a:r>
            <a:r>
              <a:rPr lang="en-ZA" sz="2800" dirty="0"/>
              <a:t>access to social </a:t>
            </a:r>
            <a:r>
              <a:rPr lang="en-ZA" sz="2800" dirty="0" smtClean="0"/>
              <a:t>&amp; </a:t>
            </a:r>
            <a:r>
              <a:rPr lang="en-ZA" sz="2800" dirty="0"/>
              <a:t>economic </a:t>
            </a:r>
            <a:r>
              <a:rPr lang="en-ZA" sz="2800" dirty="0" smtClean="0"/>
              <a:t>opportunities, especially for the </a:t>
            </a:r>
            <a:r>
              <a:rPr lang="en-ZA" sz="2800" dirty="0"/>
              <a:t>poor </a:t>
            </a:r>
            <a:endParaRPr lang="en-ZA" sz="2800" dirty="0" smtClean="0"/>
          </a:p>
          <a:p>
            <a:r>
              <a:rPr lang="en-ZA" sz="2800" dirty="0" smtClean="0"/>
              <a:t>Minimise </a:t>
            </a:r>
            <a:r>
              <a:rPr lang="en-ZA" sz="2800" dirty="0"/>
              <a:t>transaction costs to </a:t>
            </a:r>
            <a:r>
              <a:rPr lang="en-ZA" sz="2800" dirty="0" smtClean="0"/>
              <a:t>participate </a:t>
            </a:r>
            <a:r>
              <a:rPr lang="en-ZA" sz="2800" dirty="0"/>
              <a:t>in the urban </a:t>
            </a:r>
            <a:r>
              <a:rPr lang="en-ZA" sz="2800" dirty="0" smtClean="0"/>
              <a:t>economy</a:t>
            </a:r>
          </a:p>
          <a:p>
            <a:r>
              <a:rPr lang="en-ZA" sz="2800" dirty="0" smtClean="0"/>
              <a:t>Replicable model </a:t>
            </a:r>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14</a:t>
            </a:fld>
            <a:endParaRPr lang="en-US" sz="1400" b="0" dirty="0">
              <a:solidFill>
                <a:schemeClr val="tx1"/>
              </a:solidFill>
              <a:latin typeface="+mn-lt"/>
            </a:endParaRPr>
          </a:p>
        </p:txBody>
      </p:sp>
    </p:spTree>
    <p:extLst>
      <p:ext uri="{BB962C8B-B14F-4D97-AF65-F5344CB8AC3E}">
        <p14:creationId xmlns:p14="http://schemas.microsoft.com/office/powerpoint/2010/main" val="2642772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528"/>
            <a:ext cx="8452048" cy="838200"/>
          </a:xfrm>
        </p:spPr>
        <p:txBody>
          <a:bodyPr/>
          <a:lstStyle/>
          <a:p>
            <a:r>
              <a:rPr lang="en-ZA" cap="all" dirty="0" smtClean="0"/>
              <a:t>TAKING THE NEW NDP strategy Into action …</a:t>
            </a:r>
            <a:endParaRPr lang="en-ZA" cap="all"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15</a:t>
            </a:fld>
            <a:endParaRPr lang="en-US" sz="1400" b="0" dirty="0">
              <a:solidFill>
                <a:schemeClr val="tx1"/>
              </a:solidFill>
              <a:latin typeface="+mn-lt"/>
            </a:endParaRPr>
          </a:p>
        </p:txBody>
      </p:sp>
      <p:graphicFrame>
        <p:nvGraphicFramePr>
          <p:cNvPr id="20" name="Content Placeholder 19"/>
          <p:cNvGraphicFramePr>
            <a:graphicFrameLocks noGrp="1"/>
          </p:cNvGraphicFramePr>
          <p:nvPr>
            <p:ph idx="1"/>
            <p:extLst>
              <p:ext uri="{D42A27DB-BD31-4B8C-83A1-F6EECF244321}">
                <p14:modId xmlns:p14="http://schemas.microsoft.com/office/powerpoint/2010/main" val="508144431"/>
              </p:ext>
            </p:extLst>
          </p:nvPr>
        </p:nvGraphicFramePr>
        <p:xfrm>
          <a:off x="152400" y="1295400"/>
          <a:ext cx="8763000" cy="5373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3542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488" y="1484784"/>
            <a:ext cx="8763000" cy="4572000"/>
          </a:xfrm>
        </p:spPr>
        <p:txBody>
          <a:bodyPr/>
          <a:lstStyle/>
          <a:p>
            <a:pPr marL="571500" indent="-571500">
              <a:buFont typeface="+mj-lt"/>
              <a:buAutoNum type="romanUcPeriod"/>
            </a:pPr>
            <a:r>
              <a:rPr lang="en-US" sz="3200" dirty="0" smtClean="0"/>
              <a:t>Primary Network</a:t>
            </a:r>
          </a:p>
          <a:p>
            <a:pPr marL="571500" indent="-571500">
              <a:buFont typeface="+mj-lt"/>
              <a:buAutoNum type="romanUcPeriod"/>
            </a:pPr>
            <a:endParaRPr lang="en-US" sz="3200" dirty="0" smtClean="0"/>
          </a:p>
          <a:p>
            <a:pPr marL="571500" indent="-571500">
              <a:buFont typeface="+mj-lt"/>
              <a:buAutoNum type="romanUcPeriod"/>
            </a:pPr>
            <a:endParaRPr lang="en-US" sz="3200" dirty="0"/>
          </a:p>
          <a:p>
            <a:pPr marL="571500" indent="-571500">
              <a:buFont typeface="+mj-lt"/>
              <a:buAutoNum type="romanUcPeriod"/>
            </a:pPr>
            <a:endParaRPr lang="en-US" sz="3200" dirty="0" smtClean="0"/>
          </a:p>
          <a:p>
            <a:pPr marL="571500" indent="-571500">
              <a:buFont typeface="+mj-lt"/>
              <a:buAutoNum type="romanUcPeriod"/>
            </a:pPr>
            <a:r>
              <a:rPr lang="en-US" sz="3200" dirty="0" smtClean="0"/>
              <a:t>Secondary Network</a:t>
            </a:r>
            <a:endParaRPr lang="en-ZA" sz="32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16</a:t>
            </a:fld>
            <a:endParaRPr lang="en-US" sz="1400" b="0" dirty="0">
              <a:solidFill>
                <a:schemeClr val="tx1"/>
              </a:solidFill>
              <a:latin typeface="+mn-lt"/>
            </a:endParaRPr>
          </a:p>
        </p:txBody>
      </p:sp>
      <p:sp>
        <p:nvSpPr>
          <p:cNvPr id="7" name="Title 1"/>
          <p:cNvSpPr>
            <a:spLocks noGrp="1"/>
          </p:cNvSpPr>
          <p:nvPr>
            <p:ph type="title"/>
          </p:nvPr>
        </p:nvSpPr>
        <p:spPr>
          <a:xfrm>
            <a:off x="152400" y="142528"/>
            <a:ext cx="8740080" cy="838200"/>
          </a:xfrm>
        </p:spPr>
        <p:txBody>
          <a:bodyPr/>
          <a:lstStyle/>
          <a:p>
            <a:pPr lvl="0"/>
            <a:r>
              <a:rPr lang="en-ZA" dirty="0" smtClean="0"/>
              <a:t>THE TWO SPATIAL PRINCIPLES UNDERPIN THE </a:t>
            </a:r>
            <a:r>
              <a:rPr lang="en-US" dirty="0" smtClean="0"/>
              <a:t>URBAN NETWORKS STRATEGY</a:t>
            </a:r>
            <a:endParaRPr lang="en-ZA" dirty="0"/>
          </a:p>
        </p:txBody>
      </p:sp>
      <p:sp>
        <p:nvSpPr>
          <p:cNvPr id="9" name="Rounded Rectangular Callout 8"/>
          <p:cNvSpPr/>
          <p:nvPr/>
        </p:nvSpPr>
        <p:spPr bwMode="auto">
          <a:xfrm>
            <a:off x="179512" y="2276872"/>
            <a:ext cx="8712968" cy="1368152"/>
          </a:xfrm>
          <a:prstGeom prst="wedgeRoundRectCallout">
            <a:avLst>
              <a:gd name="adj1" fmla="val -28125"/>
              <a:gd name="adj2" fmla="val -65600"/>
              <a:gd name="adj3" fmla="val 16667"/>
            </a:avLst>
          </a:prstGeom>
          <a:solidFill>
            <a:srgbClr val="E0AE9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ZA" dirty="0"/>
              <a:t>The primary network is at city-wide scale and consists of anchor nodes, i.e. the CBD and a number of Urban Hubs, as well as Activity Corridors between these anchor nodes . </a:t>
            </a:r>
          </a:p>
        </p:txBody>
      </p:sp>
      <p:sp>
        <p:nvSpPr>
          <p:cNvPr id="10" name="Rounded Rectangular Callout 9"/>
          <p:cNvSpPr/>
          <p:nvPr/>
        </p:nvSpPr>
        <p:spPr bwMode="auto">
          <a:xfrm>
            <a:off x="179512" y="4653136"/>
            <a:ext cx="8712968" cy="1296144"/>
          </a:xfrm>
          <a:prstGeom prst="wedgeRoundRectCallout">
            <a:avLst>
              <a:gd name="adj1" fmla="val -21882"/>
              <a:gd name="adj2" fmla="val -72128"/>
              <a:gd name="adj3" fmla="val 16667"/>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GB" dirty="0"/>
              <a:t>Secondary Nodes are smaller nodes within township areas connected to the Urban Hub and serving as “neighbourhood” or lower order nodes. </a:t>
            </a:r>
            <a:endParaRPr lang="en-ZA" dirty="0">
              <a:latin typeface="Arial" charset="0"/>
              <a:ea typeface="ＭＳ Ｐゴシック" pitchFamily="1" charset="-128"/>
            </a:endParaRPr>
          </a:p>
        </p:txBody>
      </p:sp>
    </p:spTree>
    <p:extLst>
      <p:ext uri="{BB962C8B-B14F-4D97-AF65-F5344CB8AC3E}">
        <p14:creationId xmlns:p14="http://schemas.microsoft.com/office/powerpoint/2010/main" val="63867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smtClean="0"/>
              <a:t>PRIMARY NETWORK LEVEL</a:t>
            </a:r>
            <a:endParaRPr lang="en-ZA" kern="1200" dirty="0"/>
          </a:p>
        </p:txBody>
      </p:sp>
      <p:sp>
        <p:nvSpPr>
          <p:cNvPr id="3" name="Content Placeholder 2"/>
          <p:cNvSpPr>
            <a:spLocks noGrp="1"/>
          </p:cNvSpPr>
          <p:nvPr>
            <p:ph idx="1"/>
          </p:nvPr>
        </p:nvSpPr>
        <p:spPr>
          <a:xfrm>
            <a:off x="1763688" y="6425952"/>
            <a:ext cx="6264696" cy="432048"/>
          </a:xfrm>
        </p:spPr>
        <p:txBody>
          <a:bodyPr/>
          <a:lstStyle/>
          <a:p>
            <a:r>
              <a:rPr lang="en-US" sz="1600" i="1" dirty="0" smtClean="0"/>
              <a:t>Scale</a:t>
            </a:r>
            <a:r>
              <a:rPr lang="en-US" sz="1600" i="1" dirty="0"/>
              <a:t>: Entire urban area - one or more adjacent municipalities</a:t>
            </a:r>
          </a:p>
          <a:p>
            <a:pPr lvl="1"/>
            <a:endParaRPr lang="en-ZA" sz="16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17</a:t>
            </a:fld>
            <a:endParaRPr lang="en-US" sz="1400" b="0" dirty="0">
              <a:solidFill>
                <a:schemeClr val="tx1"/>
              </a:solidFill>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3992055245"/>
              </p:ext>
            </p:extLst>
          </p:nvPr>
        </p:nvGraphicFramePr>
        <p:xfrm>
          <a:off x="323528" y="1268760"/>
          <a:ext cx="8568952" cy="4815840"/>
        </p:xfrm>
        <a:graphic>
          <a:graphicData uri="http://schemas.openxmlformats.org/drawingml/2006/table">
            <a:tbl>
              <a:tblPr firstRow="1" bandRow="1">
                <a:tableStyleId>{00A15C55-8517-42AA-B614-E9B94910E393}</a:tableStyleId>
              </a:tblPr>
              <a:tblGrid>
                <a:gridCol w="2304256"/>
                <a:gridCol w="6264696"/>
              </a:tblGrid>
              <a:tr h="156342">
                <a:tc>
                  <a:txBody>
                    <a:bodyPr/>
                    <a:lstStyle/>
                    <a:p>
                      <a:r>
                        <a:rPr lang="en-ZA" sz="2000" cap="all" baseline="0" dirty="0" smtClean="0"/>
                        <a:t>Key Element</a:t>
                      </a:r>
                      <a:endParaRPr lang="en-ZA" sz="2000" cap="all" baseline="0" dirty="0">
                        <a:solidFill>
                          <a:schemeClr val="bg1"/>
                        </a:solidFill>
                      </a:endParaRPr>
                    </a:p>
                  </a:txBody>
                  <a:tcPr/>
                </a:tc>
                <a:tc>
                  <a:txBody>
                    <a:bodyPr/>
                    <a:lstStyle/>
                    <a:p>
                      <a:r>
                        <a:rPr lang="en-ZA" sz="2000" cap="all" baseline="0" dirty="0" smtClean="0"/>
                        <a:t>Description</a:t>
                      </a:r>
                      <a:endParaRPr lang="en-ZA" sz="2000" cap="all" baseline="0" dirty="0">
                        <a:solidFill>
                          <a:schemeClr val="bg1"/>
                        </a:solidFill>
                      </a:endParaRPr>
                    </a:p>
                  </a:txBody>
                  <a:tcPr/>
                </a:tc>
              </a:tr>
              <a:tr h="390854">
                <a:tc>
                  <a:txBody>
                    <a:bodyPr/>
                    <a:lstStyle/>
                    <a:p>
                      <a:r>
                        <a:rPr lang="en-US" sz="2000" dirty="0" smtClean="0"/>
                        <a:t>CBD</a:t>
                      </a:r>
                      <a:endParaRPr lang="en-ZA" sz="20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t>Central business district of the city region.  Focus on public transport modal facilities.</a:t>
                      </a:r>
                      <a:endParaRPr lang="en-US" sz="2000" kern="1200" dirty="0" smtClean="0">
                        <a:solidFill>
                          <a:schemeClr val="dk1"/>
                        </a:solidFill>
                        <a:latin typeface="+mn-lt"/>
                        <a:ea typeface="+mn-ea"/>
                        <a:cs typeface="+mn-cs"/>
                      </a:endParaRPr>
                    </a:p>
                  </a:txBody>
                  <a:tcPr/>
                </a:tc>
              </a:tr>
              <a:tr h="3908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Urban Hubs</a:t>
                      </a:r>
                    </a:p>
                    <a:p>
                      <a:endParaRPr lang="en-ZA" sz="20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t>Function as “town </a:t>
                      </a:r>
                      <a:r>
                        <a:rPr lang="en-US" sz="2000" kern="1200" dirty="0" err="1" smtClean="0"/>
                        <a:t>centres</a:t>
                      </a:r>
                      <a:r>
                        <a:rPr lang="en-US" sz="2000" kern="1200" dirty="0" smtClean="0"/>
                        <a:t>” for the surrounding township or cluster of townships and will provide access to the rest of the wider urban area.</a:t>
                      </a:r>
                      <a:endParaRPr lang="en-US" sz="2000" kern="1200" dirty="0" smtClean="0">
                        <a:solidFill>
                          <a:schemeClr val="dk1"/>
                        </a:solidFill>
                        <a:latin typeface="+mn-lt"/>
                        <a:ea typeface="+mn-ea"/>
                        <a:cs typeface="+mn-cs"/>
                      </a:endParaRPr>
                    </a:p>
                  </a:txBody>
                  <a:tcPr/>
                </a:tc>
              </a:tr>
              <a:tr h="3908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 limited number of established nodes</a:t>
                      </a:r>
                      <a:endParaRPr lang="en-US" sz="2000" b="1" dirty="0" smtClean="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t>Established corridor nodes outside townships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t>New “Urban Hubs” located within each township or cluster of townships</a:t>
                      </a:r>
                      <a:endParaRPr lang="en-US" sz="2000" kern="1200" dirty="0" smtClean="0">
                        <a:solidFill>
                          <a:schemeClr val="dk1"/>
                        </a:solidFill>
                        <a:latin typeface="+mn-lt"/>
                        <a:ea typeface="+mn-ea"/>
                        <a:cs typeface="+mn-cs"/>
                      </a:endParaRPr>
                    </a:p>
                  </a:txBody>
                  <a:tcPr/>
                </a:tc>
              </a:tr>
              <a:tr h="3952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Emerging corridor nodes</a:t>
                      </a:r>
                      <a:endParaRPr lang="en-US" sz="2000" b="1" dirty="0" smtClean="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t>Secondary nodes located on the Activity Corridor between the CBD and the Urban Hub</a:t>
                      </a:r>
                      <a:endParaRPr lang="en-US" sz="2000" kern="1200" dirty="0" smtClean="0">
                        <a:solidFill>
                          <a:schemeClr val="dk1"/>
                        </a:solidFill>
                        <a:latin typeface="+mn-lt"/>
                        <a:ea typeface="+mn-ea"/>
                        <a:cs typeface="+mn-cs"/>
                      </a:endParaRPr>
                    </a:p>
                  </a:txBody>
                  <a:tcPr/>
                </a:tc>
              </a:tr>
              <a:tr h="5081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Activity corridor</a:t>
                      </a:r>
                    </a:p>
                    <a:p>
                      <a:endParaRPr lang="en-ZA" sz="20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t>Primary public transport link supporting a belt of land approximately 2km wide with a number of corridor nodes along the corridor.</a:t>
                      </a:r>
                      <a:endParaRPr lang="en-US" sz="2000" kern="1200" dirty="0" smtClean="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241564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4"/>
          <p:cNvSpPr>
            <a:spLocks noChangeAspect="1"/>
          </p:cNvSpPr>
          <p:nvPr/>
        </p:nvSpPr>
        <p:spPr>
          <a:xfrm>
            <a:off x="2930349" y="2614290"/>
            <a:ext cx="2799183" cy="2126065"/>
          </a:xfrm>
          <a:custGeom>
            <a:avLst/>
            <a:gdLst>
              <a:gd name="connsiteX0" fmla="*/ 0 w 1501140"/>
              <a:gd name="connsiteY0" fmla="*/ 750570 h 1501140"/>
              <a:gd name="connsiteX1" fmla="*/ 750570 w 1501140"/>
              <a:gd name="connsiteY1" fmla="*/ 0 h 1501140"/>
              <a:gd name="connsiteX2" fmla="*/ 1501140 w 1501140"/>
              <a:gd name="connsiteY2" fmla="*/ 750570 h 1501140"/>
              <a:gd name="connsiteX3" fmla="*/ 750570 w 1501140"/>
              <a:gd name="connsiteY3" fmla="*/ 1501140 h 1501140"/>
              <a:gd name="connsiteX4" fmla="*/ 0 w 1501140"/>
              <a:gd name="connsiteY4" fmla="*/ 750570 h 1501140"/>
              <a:gd name="connsiteX0" fmla="*/ 0 w 1844040"/>
              <a:gd name="connsiteY0" fmla="*/ 467467 h 1517569"/>
              <a:gd name="connsiteX1" fmla="*/ 1093470 w 1844040"/>
              <a:gd name="connsiteY1" fmla="*/ 12172 h 1517569"/>
              <a:gd name="connsiteX2" fmla="*/ 1844040 w 1844040"/>
              <a:gd name="connsiteY2" fmla="*/ 762742 h 1517569"/>
              <a:gd name="connsiteX3" fmla="*/ 1093470 w 1844040"/>
              <a:gd name="connsiteY3" fmla="*/ 1513312 h 1517569"/>
              <a:gd name="connsiteX4" fmla="*/ 0 w 1844040"/>
              <a:gd name="connsiteY4" fmla="*/ 467467 h 1517569"/>
              <a:gd name="connsiteX0" fmla="*/ 0 w 2186940"/>
              <a:gd name="connsiteY0" fmla="*/ 457065 h 1502983"/>
              <a:gd name="connsiteX1" fmla="*/ 1093470 w 2186940"/>
              <a:gd name="connsiteY1" fmla="*/ 1770 h 1502983"/>
              <a:gd name="connsiteX2" fmla="*/ 2186940 w 2186940"/>
              <a:gd name="connsiteY2" fmla="*/ 409440 h 1502983"/>
              <a:gd name="connsiteX3" fmla="*/ 1093470 w 2186940"/>
              <a:gd name="connsiteY3" fmla="*/ 1502910 h 1502983"/>
              <a:gd name="connsiteX4" fmla="*/ 0 w 2186940"/>
              <a:gd name="connsiteY4" fmla="*/ 457065 h 1502983"/>
              <a:gd name="connsiteX0" fmla="*/ 0 w 2187041"/>
              <a:gd name="connsiteY0" fmla="*/ 455570 h 1601981"/>
              <a:gd name="connsiteX1" fmla="*/ 1093470 w 2187041"/>
              <a:gd name="connsiteY1" fmla="*/ 275 h 1601981"/>
              <a:gd name="connsiteX2" fmla="*/ 2186940 w 2187041"/>
              <a:gd name="connsiteY2" fmla="*/ 407945 h 1601981"/>
              <a:gd name="connsiteX3" fmla="*/ 1845945 w 2187041"/>
              <a:gd name="connsiteY3" fmla="*/ 1436645 h 1601981"/>
              <a:gd name="connsiteX4" fmla="*/ 1093470 w 2187041"/>
              <a:gd name="connsiteY4" fmla="*/ 1501415 h 1601981"/>
              <a:gd name="connsiteX5" fmla="*/ 0 w 2187041"/>
              <a:gd name="connsiteY5" fmla="*/ 455570 h 1601981"/>
              <a:gd name="connsiteX0" fmla="*/ 25048 w 2212089"/>
              <a:gd name="connsiteY0" fmla="*/ 455570 h 1540743"/>
              <a:gd name="connsiteX1" fmla="*/ 1118518 w 2212089"/>
              <a:gd name="connsiteY1" fmla="*/ 275 h 1540743"/>
              <a:gd name="connsiteX2" fmla="*/ 2211988 w 2212089"/>
              <a:gd name="connsiteY2" fmla="*/ 407945 h 1540743"/>
              <a:gd name="connsiteX3" fmla="*/ 1870993 w 2212089"/>
              <a:gd name="connsiteY3" fmla="*/ 1436645 h 1540743"/>
              <a:gd name="connsiteX4" fmla="*/ 1118518 w 2212089"/>
              <a:gd name="connsiteY4" fmla="*/ 1501415 h 1540743"/>
              <a:gd name="connsiteX5" fmla="*/ 413668 w 2212089"/>
              <a:gd name="connsiteY5" fmla="*/ 1398544 h 1540743"/>
              <a:gd name="connsiteX6" fmla="*/ 25048 w 2212089"/>
              <a:gd name="connsiteY6" fmla="*/ 455570 h 1540743"/>
              <a:gd name="connsiteX0" fmla="*/ 25048 w 2371518"/>
              <a:gd name="connsiteY0" fmla="*/ 455570 h 1625417"/>
              <a:gd name="connsiteX1" fmla="*/ 1118518 w 2371518"/>
              <a:gd name="connsiteY1" fmla="*/ 275 h 1625417"/>
              <a:gd name="connsiteX2" fmla="*/ 2211988 w 2371518"/>
              <a:gd name="connsiteY2" fmla="*/ 407945 h 1625417"/>
              <a:gd name="connsiteX3" fmla="*/ 2309143 w 2371518"/>
              <a:gd name="connsiteY3" fmla="*/ 1550945 h 1625417"/>
              <a:gd name="connsiteX4" fmla="*/ 1118518 w 2371518"/>
              <a:gd name="connsiteY4" fmla="*/ 1501415 h 1625417"/>
              <a:gd name="connsiteX5" fmla="*/ 413668 w 2371518"/>
              <a:gd name="connsiteY5" fmla="*/ 1398544 h 1625417"/>
              <a:gd name="connsiteX6" fmla="*/ 25048 w 2371518"/>
              <a:gd name="connsiteY6" fmla="*/ 455570 h 1625417"/>
              <a:gd name="connsiteX0" fmla="*/ 19039 w 2498859"/>
              <a:gd name="connsiteY0" fmla="*/ 105551 h 1789748"/>
              <a:gd name="connsiteX1" fmla="*/ 1245859 w 2498859"/>
              <a:gd name="connsiteY1" fmla="*/ 164606 h 1789748"/>
              <a:gd name="connsiteX2" fmla="*/ 2339329 w 2498859"/>
              <a:gd name="connsiteY2" fmla="*/ 572276 h 1789748"/>
              <a:gd name="connsiteX3" fmla="*/ 2436484 w 2498859"/>
              <a:gd name="connsiteY3" fmla="*/ 1715276 h 1789748"/>
              <a:gd name="connsiteX4" fmla="*/ 1245859 w 2498859"/>
              <a:gd name="connsiteY4" fmla="*/ 1665746 h 1789748"/>
              <a:gd name="connsiteX5" fmla="*/ 541009 w 2498859"/>
              <a:gd name="connsiteY5" fmla="*/ 1562875 h 1789748"/>
              <a:gd name="connsiteX6" fmla="*/ 19039 w 2498859"/>
              <a:gd name="connsiteY6" fmla="*/ 105551 h 1789748"/>
              <a:gd name="connsiteX0" fmla="*/ 19039 w 2796620"/>
              <a:gd name="connsiteY0" fmla="*/ 137940 h 1822137"/>
              <a:gd name="connsiteX1" fmla="*/ 1245859 w 2796620"/>
              <a:gd name="connsiteY1" fmla="*/ 196995 h 1822137"/>
              <a:gd name="connsiteX2" fmla="*/ 2796529 w 2796620"/>
              <a:gd name="connsiteY2" fmla="*/ 90315 h 1822137"/>
              <a:gd name="connsiteX3" fmla="*/ 2436484 w 2796620"/>
              <a:gd name="connsiteY3" fmla="*/ 1747665 h 1822137"/>
              <a:gd name="connsiteX4" fmla="*/ 1245859 w 2796620"/>
              <a:gd name="connsiteY4" fmla="*/ 1698135 h 1822137"/>
              <a:gd name="connsiteX5" fmla="*/ 541009 w 2796620"/>
              <a:gd name="connsiteY5" fmla="*/ 1595264 h 1822137"/>
              <a:gd name="connsiteX6" fmla="*/ 19039 w 2796620"/>
              <a:gd name="connsiteY6" fmla="*/ 137940 h 1822137"/>
              <a:gd name="connsiteX0" fmla="*/ 19039 w 2796620"/>
              <a:gd name="connsiteY0" fmla="*/ 137940 h 1783632"/>
              <a:gd name="connsiteX1" fmla="*/ 1245859 w 2796620"/>
              <a:gd name="connsiteY1" fmla="*/ 196995 h 1783632"/>
              <a:gd name="connsiteX2" fmla="*/ 2796529 w 2796620"/>
              <a:gd name="connsiteY2" fmla="*/ 90315 h 1783632"/>
              <a:gd name="connsiteX3" fmla="*/ 2436484 w 2796620"/>
              <a:gd name="connsiteY3" fmla="*/ 1747665 h 1783632"/>
              <a:gd name="connsiteX4" fmla="*/ 1388734 w 2796620"/>
              <a:gd name="connsiteY4" fmla="*/ 1336185 h 1783632"/>
              <a:gd name="connsiteX5" fmla="*/ 541009 w 2796620"/>
              <a:gd name="connsiteY5" fmla="*/ 1595264 h 1783632"/>
              <a:gd name="connsiteX6" fmla="*/ 19039 w 2796620"/>
              <a:gd name="connsiteY6" fmla="*/ 137940 h 1783632"/>
              <a:gd name="connsiteX0" fmla="*/ 19039 w 2796620"/>
              <a:gd name="connsiteY0" fmla="*/ 137940 h 1980992"/>
              <a:gd name="connsiteX1" fmla="*/ 1245859 w 2796620"/>
              <a:gd name="connsiteY1" fmla="*/ 196995 h 1980992"/>
              <a:gd name="connsiteX2" fmla="*/ 2796529 w 2796620"/>
              <a:gd name="connsiteY2" fmla="*/ 90315 h 1980992"/>
              <a:gd name="connsiteX3" fmla="*/ 2436484 w 2796620"/>
              <a:gd name="connsiteY3" fmla="*/ 1747665 h 1980992"/>
              <a:gd name="connsiteX4" fmla="*/ 1388734 w 2796620"/>
              <a:gd name="connsiteY4" fmla="*/ 1336185 h 1980992"/>
              <a:gd name="connsiteX5" fmla="*/ 541009 w 2796620"/>
              <a:gd name="connsiteY5" fmla="*/ 1595264 h 1980992"/>
              <a:gd name="connsiteX6" fmla="*/ 19039 w 2796620"/>
              <a:gd name="connsiteY6" fmla="*/ 137940 h 1980992"/>
              <a:gd name="connsiteX0" fmla="*/ 19039 w 2796620"/>
              <a:gd name="connsiteY0" fmla="*/ 137940 h 2022438"/>
              <a:gd name="connsiteX1" fmla="*/ 1245859 w 2796620"/>
              <a:gd name="connsiteY1" fmla="*/ 196995 h 2022438"/>
              <a:gd name="connsiteX2" fmla="*/ 2796529 w 2796620"/>
              <a:gd name="connsiteY2" fmla="*/ 90315 h 2022438"/>
              <a:gd name="connsiteX3" fmla="*/ 2436484 w 2796620"/>
              <a:gd name="connsiteY3" fmla="*/ 1747665 h 2022438"/>
              <a:gd name="connsiteX4" fmla="*/ 1131559 w 2796620"/>
              <a:gd name="connsiteY4" fmla="*/ 1574310 h 2022438"/>
              <a:gd name="connsiteX5" fmla="*/ 541009 w 2796620"/>
              <a:gd name="connsiteY5" fmla="*/ 1595264 h 2022438"/>
              <a:gd name="connsiteX6" fmla="*/ 19039 w 2796620"/>
              <a:gd name="connsiteY6" fmla="*/ 137940 h 2022438"/>
              <a:gd name="connsiteX0" fmla="*/ 37134 w 2814715"/>
              <a:gd name="connsiteY0" fmla="*/ 112181 h 1996679"/>
              <a:gd name="connsiteX1" fmla="*/ 1635429 w 2814715"/>
              <a:gd name="connsiteY1" fmla="*/ 380786 h 1996679"/>
              <a:gd name="connsiteX2" fmla="*/ 2814624 w 2814715"/>
              <a:gd name="connsiteY2" fmla="*/ 64556 h 1996679"/>
              <a:gd name="connsiteX3" fmla="*/ 2454579 w 2814715"/>
              <a:gd name="connsiteY3" fmla="*/ 1721906 h 1996679"/>
              <a:gd name="connsiteX4" fmla="*/ 1149654 w 2814715"/>
              <a:gd name="connsiteY4" fmla="*/ 1548551 h 1996679"/>
              <a:gd name="connsiteX5" fmla="*/ 559104 w 2814715"/>
              <a:gd name="connsiteY5" fmla="*/ 1569505 h 1996679"/>
              <a:gd name="connsiteX6" fmla="*/ 37134 w 2814715"/>
              <a:gd name="connsiteY6" fmla="*/ 112181 h 1996679"/>
              <a:gd name="connsiteX0" fmla="*/ 21602 w 2799183"/>
              <a:gd name="connsiteY0" fmla="*/ 133293 h 2017791"/>
              <a:gd name="connsiteX1" fmla="*/ 1305572 w 2799183"/>
              <a:gd name="connsiteY1" fmla="*/ 220923 h 2017791"/>
              <a:gd name="connsiteX2" fmla="*/ 2799092 w 2799183"/>
              <a:gd name="connsiteY2" fmla="*/ 85668 h 2017791"/>
              <a:gd name="connsiteX3" fmla="*/ 2439047 w 2799183"/>
              <a:gd name="connsiteY3" fmla="*/ 1743018 h 2017791"/>
              <a:gd name="connsiteX4" fmla="*/ 1134122 w 2799183"/>
              <a:gd name="connsiteY4" fmla="*/ 1569663 h 2017791"/>
              <a:gd name="connsiteX5" fmla="*/ 543572 w 2799183"/>
              <a:gd name="connsiteY5" fmla="*/ 1590617 h 2017791"/>
              <a:gd name="connsiteX6" fmla="*/ 21602 w 2799183"/>
              <a:gd name="connsiteY6" fmla="*/ 133293 h 2017791"/>
              <a:gd name="connsiteX0" fmla="*/ 21602 w 2799183"/>
              <a:gd name="connsiteY0" fmla="*/ 232022 h 2116520"/>
              <a:gd name="connsiteX1" fmla="*/ 1305572 w 2799183"/>
              <a:gd name="connsiteY1" fmla="*/ 319652 h 2116520"/>
              <a:gd name="connsiteX2" fmla="*/ 2799092 w 2799183"/>
              <a:gd name="connsiteY2" fmla="*/ 184397 h 2116520"/>
              <a:gd name="connsiteX3" fmla="*/ 2439047 w 2799183"/>
              <a:gd name="connsiteY3" fmla="*/ 1841747 h 2116520"/>
              <a:gd name="connsiteX4" fmla="*/ 1134122 w 2799183"/>
              <a:gd name="connsiteY4" fmla="*/ 1668392 h 2116520"/>
              <a:gd name="connsiteX5" fmla="*/ 543572 w 2799183"/>
              <a:gd name="connsiteY5" fmla="*/ 1689346 h 2116520"/>
              <a:gd name="connsiteX6" fmla="*/ 21602 w 2799183"/>
              <a:gd name="connsiteY6" fmla="*/ 232022 h 2116520"/>
              <a:gd name="connsiteX0" fmla="*/ 21602 w 2799183"/>
              <a:gd name="connsiteY0" fmla="*/ 232022 h 2126065"/>
              <a:gd name="connsiteX1" fmla="*/ 1305572 w 2799183"/>
              <a:gd name="connsiteY1" fmla="*/ 319652 h 2126065"/>
              <a:gd name="connsiteX2" fmla="*/ 2799092 w 2799183"/>
              <a:gd name="connsiteY2" fmla="*/ 184397 h 2126065"/>
              <a:gd name="connsiteX3" fmla="*/ 2439047 w 2799183"/>
              <a:gd name="connsiteY3" fmla="*/ 1841747 h 2126065"/>
              <a:gd name="connsiteX4" fmla="*/ 1142588 w 2799183"/>
              <a:gd name="connsiteY4" fmla="*/ 1713548 h 2126065"/>
              <a:gd name="connsiteX5" fmla="*/ 543572 w 2799183"/>
              <a:gd name="connsiteY5" fmla="*/ 1689346 h 2126065"/>
              <a:gd name="connsiteX6" fmla="*/ 21602 w 2799183"/>
              <a:gd name="connsiteY6" fmla="*/ 232022 h 2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9183" h="2126065">
                <a:moveTo>
                  <a:pt x="21602" y="232022"/>
                </a:moveTo>
                <a:cubicBezTo>
                  <a:pt x="148602" y="3740"/>
                  <a:pt x="995057" y="737165"/>
                  <a:pt x="1305572" y="319652"/>
                </a:cubicBezTo>
                <a:cubicBezTo>
                  <a:pt x="1616087" y="-97861"/>
                  <a:pt x="2794330" y="-66110"/>
                  <a:pt x="2799092" y="184397"/>
                </a:cubicBezTo>
                <a:cubicBezTo>
                  <a:pt x="2803854" y="434904"/>
                  <a:pt x="2621292" y="1659502"/>
                  <a:pt x="2439047" y="1841747"/>
                </a:cubicBezTo>
                <a:cubicBezTo>
                  <a:pt x="1170952" y="2538342"/>
                  <a:pt x="1458501" y="1738948"/>
                  <a:pt x="1142588" y="1713548"/>
                </a:cubicBezTo>
                <a:cubicBezTo>
                  <a:pt x="826675" y="1688148"/>
                  <a:pt x="725817" y="1863653"/>
                  <a:pt x="543572" y="1689346"/>
                </a:cubicBezTo>
                <a:cubicBezTo>
                  <a:pt x="361327" y="1515039"/>
                  <a:pt x="-105398" y="460304"/>
                  <a:pt x="21602" y="232022"/>
                </a:cubicBezTo>
                <a:close/>
              </a:path>
            </a:pathLst>
          </a:cu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Oval 36"/>
          <p:cNvSpPr>
            <a:spLocks noChangeAspect="1"/>
          </p:cNvSpPr>
          <p:nvPr/>
        </p:nvSpPr>
        <p:spPr>
          <a:xfrm>
            <a:off x="1284150" y="869776"/>
            <a:ext cx="5943600" cy="5943600"/>
          </a:xfrm>
          <a:prstGeom prst="ellipse">
            <a:avLst/>
          </a:prstGeom>
          <a:noFill/>
          <a:ln w="19050">
            <a:noFill/>
            <a:prstDash val="sysDot"/>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US" dirty="0" smtClean="0"/>
              <a:t> . . . IDENTIFY &amp; STRENGTHEN HUBS . . . </a:t>
            </a:r>
            <a:endParaRPr lang="en-ZA"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18</a:t>
            </a:fld>
            <a:endParaRPr lang="en-US" sz="1400" b="0" dirty="0">
              <a:solidFill>
                <a:schemeClr val="tx1"/>
              </a:solidFill>
              <a:latin typeface="+mn-lt"/>
            </a:endParaRPr>
          </a:p>
        </p:txBody>
      </p:sp>
      <p:sp>
        <p:nvSpPr>
          <p:cNvPr id="31" name="Oval 30"/>
          <p:cNvSpPr>
            <a:spLocks noChangeAspect="1"/>
          </p:cNvSpPr>
          <p:nvPr/>
        </p:nvSpPr>
        <p:spPr>
          <a:xfrm rot="20064395">
            <a:off x="5011718" y="4365104"/>
            <a:ext cx="2368594" cy="236859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Oval 31"/>
          <p:cNvSpPr>
            <a:spLocks noChangeAspect="1"/>
          </p:cNvSpPr>
          <p:nvPr/>
        </p:nvSpPr>
        <p:spPr>
          <a:xfrm>
            <a:off x="3085323" y="1108966"/>
            <a:ext cx="1019175" cy="10191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Oval 32"/>
          <p:cNvSpPr>
            <a:spLocks noChangeAspect="1"/>
          </p:cNvSpPr>
          <p:nvPr/>
        </p:nvSpPr>
        <p:spPr>
          <a:xfrm>
            <a:off x="1579425" y="4460701"/>
            <a:ext cx="1009650" cy="10096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Oval 34"/>
          <p:cNvSpPr>
            <a:spLocks noChangeAspect="1"/>
          </p:cNvSpPr>
          <p:nvPr/>
        </p:nvSpPr>
        <p:spPr>
          <a:xfrm>
            <a:off x="4125453" y="1823341"/>
            <a:ext cx="701040" cy="7010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Oval 35"/>
          <p:cNvSpPr>
            <a:spLocks noChangeAspect="1"/>
          </p:cNvSpPr>
          <p:nvPr/>
        </p:nvSpPr>
        <p:spPr>
          <a:xfrm>
            <a:off x="4265558" y="1051816"/>
            <a:ext cx="762000" cy="76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Oval 37"/>
          <p:cNvSpPr>
            <a:spLocks noChangeAspect="1"/>
          </p:cNvSpPr>
          <p:nvPr/>
        </p:nvSpPr>
        <p:spPr>
          <a:xfrm>
            <a:off x="4426535" y="3567255"/>
            <a:ext cx="365760" cy="3657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Oval 38"/>
          <p:cNvSpPr>
            <a:spLocks noChangeAspect="1"/>
          </p:cNvSpPr>
          <p:nvPr/>
        </p:nvSpPr>
        <p:spPr>
          <a:xfrm>
            <a:off x="3592057" y="396252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Oval 39"/>
          <p:cNvSpPr>
            <a:spLocks noChangeAspect="1"/>
          </p:cNvSpPr>
          <p:nvPr/>
        </p:nvSpPr>
        <p:spPr>
          <a:xfrm>
            <a:off x="5231485" y="3475815"/>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Oval 40"/>
          <p:cNvSpPr>
            <a:spLocks noChangeAspect="1"/>
          </p:cNvSpPr>
          <p:nvPr/>
        </p:nvSpPr>
        <p:spPr>
          <a:xfrm>
            <a:off x="4820005" y="4188422"/>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Oval 41"/>
          <p:cNvSpPr>
            <a:spLocks noChangeAspect="1"/>
          </p:cNvSpPr>
          <p:nvPr/>
        </p:nvSpPr>
        <p:spPr>
          <a:xfrm>
            <a:off x="2009955" y="4676212"/>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Oval 42"/>
          <p:cNvSpPr>
            <a:spLocks noChangeAspect="1"/>
          </p:cNvSpPr>
          <p:nvPr/>
        </p:nvSpPr>
        <p:spPr>
          <a:xfrm>
            <a:off x="3633010" y="1792861"/>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Oval 43"/>
          <p:cNvSpPr>
            <a:spLocks noChangeAspect="1"/>
          </p:cNvSpPr>
          <p:nvPr/>
        </p:nvSpPr>
        <p:spPr>
          <a:xfrm>
            <a:off x="5796136" y="4965526"/>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5" name="Oval 44"/>
          <p:cNvSpPr>
            <a:spLocks noChangeAspect="1"/>
          </p:cNvSpPr>
          <p:nvPr/>
        </p:nvSpPr>
        <p:spPr>
          <a:xfrm>
            <a:off x="6300192" y="6032857"/>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46" name="Curved Connector 45"/>
          <p:cNvCxnSpPr/>
          <p:nvPr/>
        </p:nvCxnSpPr>
        <p:spPr>
          <a:xfrm flipV="1">
            <a:off x="3793987" y="3750135"/>
            <a:ext cx="651598" cy="303834"/>
          </a:xfrm>
          <a:prstGeom prst="curvedConnector3">
            <a:avLst>
              <a:gd name="adj1" fmla="val 50000"/>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6200000" flipH="1">
            <a:off x="4619448" y="3942032"/>
            <a:ext cx="255409" cy="237374"/>
          </a:xfrm>
          <a:prstGeom prst="curvedConnector3">
            <a:avLst>
              <a:gd name="adj1" fmla="val 8786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flipV="1">
            <a:off x="4811345" y="3567255"/>
            <a:ext cx="439190" cy="182880"/>
          </a:xfrm>
          <a:prstGeom prst="curvedConnector3">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6200000" flipH="1">
            <a:off x="4381554" y="3320344"/>
            <a:ext cx="461646" cy="32176"/>
          </a:xfrm>
          <a:prstGeom prst="curvedConnector3">
            <a:avLst>
              <a:gd name="adj1" fmla="val 28188"/>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p:cNvSpPr>
            <a:spLocks noChangeAspect="1"/>
          </p:cNvSpPr>
          <p:nvPr/>
        </p:nvSpPr>
        <p:spPr>
          <a:xfrm>
            <a:off x="4488087" y="292501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Title 1"/>
          <p:cNvSpPr txBox="1">
            <a:spLocks/>
          </p:cNvSpPr>
          <p:nvPr/>
        </p:nvSpPr>
        <p:spPr bwMode="auto">
          <a:xfrm>
            <a:off x="107504" y="44624"/>
            <a:ext cx="880370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bg1"/>
                </a:solidFill>
                <a:latin typeface="+mj-lt"/>
                <a:ea typeface="+mj-ea"/>
                <a:cs typeface="Osaka"/>
              </a:defRPr>
            </a:lvl1pPr>
            <a:lvl2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2pPr>
            <a:lvl3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3pPr>
            <a:lvl4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4pPr>
            <a:lvl5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5pPr>
            <a:lvl6pPr marL="457200" algn="l" rtl="0" fontAlgn="base">
              <a:spcBef>
                <a:spcPct val="0"/>
              </a:spcBef>
              <a:spcAft>
                <a:spcPct val="0"/>
              </a:spcAft>
              <a:defRPr sz="3000">
                <a:solidFill>
                  <a:schemeClr val="bg1"/>
                </a:solidFill>
                <a:latin typeface="Arial Bold" pitchFamily="1" charset="0"/>
                <a:ea typeface="Osaka" pitchFamily="1" charset="-128"/>
              </a:defRPr>
            </a:lvl6pPr>
            <a:lvl7pPr marL="914400" algn="l" rtl="0" fontAlgn="base">
              <a:spcBef>
                <a:spcPct val="0"/>
              </a:spcBef>
              <a:spcAft>
                <a:spcPct val="0"/>
              </a:spcAft>
              <a:defRPr sz="3000">
                <a:solidFill>
                  <a:schemeClr val="bg1"/>
                </a:solidFill>
                <a:latin typeface="Arial Bold" pitchFamily="1" charset="0"/>
                <a:ea typeface="Osaka" pitchFamily="1" charset="-128"/>
              </a:defRPr>
            </a:lvl7pPr>
            <a:lvl8pPr marL="1371600" algn="l" rtl="0" fontAlgn="base">
              <a:spcBef>
                <a:spcPct val="0"/>
              </a:spcBef>
              <a:spcAft>
                <a:spcPct val="0"/>
              </a:spcAft>
              <a:defRPr sz="3000">
                <a:solidFill>
                  <a:schemeClr val="bg1"/>
                </a:solidFill>
                <a:latin typeface="Arial Bold" pitchFamily="1" charset="0"/>
                <a:ea typeface="Osaka" pitchFamily="1" charset="-128"/>
              </a:defRPr>
            </a:lvl8pPr>
            <a:lvl9pPr marL="1828800" algn="l" rtl="0" fontAlgn="base">
              <a:spcBef>
                <a:spcPct val="0"/>
              </a:spcBef>
              <a:spcAft>
                <a:spcPct val="0"/>
              </a:spcAft>
              <a:defRPr sz="3000">
                <a:solidFill>
                  <a:schemeClr val="bg1"/>
                </a:solidFill>
                <a:latin typeface="Arial Bold" pitchFamily="1" charset="0"/>
                <a:ea typeface="Osaka" pitchFamily="1" charset="-128"/>
              </a:defRPr>
            </a:lvl9pPr>
          </a:lstStyle>
          <a:p>
            <a:r>
              <a:rPr lang="en-US" kern="1200" dirty="0" smtClean="0"/>
              <a:t>PRIMARY NETWORK LEVEL</a:t>
            </a:r>
            <a:endParaRPr lang="en-ZA" kern="1200" dirty="0"/>
          </a:p>
        </p:txBody>
      </p:sp>
      <p:cxnSp>
        <p:nvCxnSpPr>
          <p:cNvPr id="51" name="Curved Connector 50"/>
          <p:cNvCxnSpPr/>
          <p:nvPr/>
        </p:nvCxnSpPr>
        <p:spPr>
          <a:xfrm>
            <a:off x="3798861" y="4116922"/>
            <a:ext cx="1056472" cy="209933"/>
          </a:xfrm>
          <a:prstGeom prst="curvedConnector4">
            <a:avLst>
              <a:gd name="adj1" fmla="val 48732"/>
              <a:gd name="adj2" fmla="val 20889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a:off x="4664546" y="2998794"/>
            <a:ext cx="666925" cy="459356"/>
          </a:xfrm>
          <a:prstGeom prst="curvedConnector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5400000" flipH="1" flipV="1">
            <a:off x="3622170" y="3116233"/>
            <a:ext cx="972852" cy="737974"/>
          </a:xfrm>
          <a:prstGeom prst="curvedConnector3">
            <a:avLst>
              <a:gd name="adj1" fmla="val 7175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urved Connector 55"/>
          <p:cNvCxnSpPr/>
          <p:nvPr/>
        </p:nvCxnSpPr>
        <p:spPr>
          <a:xfrm rot="5400000">
            <a:off x="4862714" y="3745873"/>
            <a:ext cx="556509" cy="346822"/>
          </a:xfrm>
          <a:prstGeom prst="curvedConnector3">
            <a:avLst>
              <a:gd name="adj1" fmla="val 87274"/>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20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500"/>
                                        <p:tgtEl>
                                          <p:spTgt spid="27"/>
                                        </p:tgtEl>
                                      </p:cBhvr>
                                    </p:animEffect>
                                    <p:set>
                                      <p:cBhvr>
                                        <p:cTn id="7" dur="1" fill="hold">
                                          <p:stCondLst>
                                            <p:cond delay="1499"/>
                                          </p:stCondLst>
                                        </p:cTn>
                                        <p:tgtEl>
                                          <p:spTgt spid="2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500"/>
                                        <p:tgtEl>
                                          <p:spTgt spid="2"/>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2000" fill="hold"/>
                                        <p:tgtEl>
                                          <p:spTgt spid="43"/>
                                        </p:tgtEl>
                                        <p:attrNameLst>
                                          <p:attrName>ppt_w</p:attrName>
                                        </p:attrNameLst>
                                      </p:cBhvr>
                                      <p:tavLst>
                                        <p:tav tm="0">
                                          <p:val>
                                            <p:fltVal val="0"/>
                                          </p:val>
                                        </p:tav>
                                        <p:tav tm="100000">
                                          <p:val>
                                            <p:strVal val="#ppt_w"/>
                                          </p:val>
                                        </p:tav>
                                      </p:tavLst>
                                    </p:anim>
                                    <p:anim calcmode="lin" valueType="num">
                                      <p:cBhvr>
                                        <p:cTn id="15" dur="2000" fill="hold"/>
                                        <p:tgtEl>
                                          <p:spTgt spid="43"/>
                                        </p:tgtEl>
                                        <p:attrNameLst>
                                          <p:attrName>ppt_h</p:attrName>
                                        </p:attrNameLst>
                                      </p:cBhvr>
                                      <p:tavLst>
                                        <p:tav tm="0">
                                          <p:val>
                                            <p:fltVal val="0"/>
                                          </p:val>
                                        </p:tav>
                                        <p:tav tm="100000">
                                          <p:val>
                                            <p:strVal val="#ppt_h"/>
                                          </p:val>
                                        </p:tav>
                                      </p:tavLst>
                                    </p:anim>
                                    <p:animEffect transition="in" filter="fade">
                                      <p:cBhvr>
                                        <p:cTn id="16" dur="2000"/>
                                        <p:tgtEl>
                                          <p:spTgt spid="43"/>
                                        </p:tgtEl>
                                      </p:cBhvr>
                                    </p:animEffect>
                                  </p:childTnLst>
                                </p:cTn>
                              </p:par>
                            </p:childTnLst>
                          </p:cTn>
                        </p:par>
                        <p:par>
                          <p:cTn id="17" fill="hold">
                            <p:stCondLst>
                              <p:cond delay="3500"/>
                            </p:stCondLst>
                            <p:childTnLst>
                              <p:par>
                                <p:cTn id="18" presetID="53" presetClass="entr" presetSubtype="16"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p:cTn id="20" dur="2000" fill="hold"/>
                                        <p:tgtEl>
                                          <p:spTgt spid="42"/>
                                        </p:tgtEl>
                                        <p:attrNameLst>
                                          <p:attrName>ppt_w</p:attrName>
                                        </p:attrNameLst>
                                      </p:cBhvr>
                                      <p:tavLst>
                                        <p:tav tm="0">
                                          <p:val>
                                            <p:fltVal val="0"/>
                                          </p:val>
                                        </p:tav>
                                        <p:tav tm="100000">
                                          <p:val>
                                            <p:strVal val="#ppt_w"/>
                                          </p:val>
                                        </p:tav>
                                      </p:tavLst>
                                    </p:anim>
                                    <p:anim calcmode="lin" valueType="num">
                                      <p:cBhvr>
                                        <p:cTn id="21" dur="2000" fill="hold"/>
                                        <p:tgtEl>
                                          <p:spTgt spid="42"/>
                                        </p:tgtEl>
                                        <p:attrNameLst>
                                          <p:attrName>ppt_h</p:attrName>
                                        </p:attrNameLst>
                                      </p:cBhvr>
                                      <p:tavLst>
                                        <p:tav tm="0">
                                          <p:val>
                                            <p:fltVal val="0"/>
                                          </p:val>
                                        </p:tav>
                                        <p:tav tm="100000">
                                          <p:val>
                                            <p:strVal val="#ppt_h"/>
                                          </p:val>
                                        </p:tav>
                                      </p:tavLst>
                                    </p:anim>
                                    <p:animEffect transition="in" filter="fade">
                                      <p:cBhvr>
                                        <p:cTn id="22" dur="2000"/>
                                        <p:tgtEl>
                                          <p:spTgt spid="42"/>
                                        </p:tgtEl>
                                      </p:cBhvr>
                                    </p:animEffect>
                                  </p:childTnLst>
                                </p:cTn>
                              </p:par>
                            </p:childTnLst>
                          </p:cTn>
                        </p:par>
                        <p:par>
                          <p:cTn id="23" fill="hold">
                            <p:stCondLst>
                              <p:cond delay="5500"/>
                            </p:stCondLst>
                            <p:childTnLst>
                              <p:par>
                                <p:cTn id="24" presetID="53" presetClass="entr" presetSubtype="16"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2000" fill="hold"/>
                                        <p:tgtEl>
                                          <p:spTgt spid="44"/>
                                        </p:tgtEl>
                                        <p:attrNameLst>
                                          <p:attrName>ppt_w</p:attrName>
                                        </p:attrNameLst>
                                      </p:cBhvr>
                                      <p:tavLst>
                                        <p:tav tm="0">
                                          <p:val>
                                            <p:fltVal val="0"/>
                                          </p:val>
                                        </p:tav>
                                        <p:tav tm="100000">
                                          <p:val>
                                            <p:strVal val="#ppt_w"/>
                                          </p:val>
                                        </p:tav>
                                      </p:tavLst>
                                    </p:anim>
                                    <p:anim calcmode="lin" valueType="num">
                                      <p:cBhvr>
                                        <p:cTn id="27" dur="2000" fill="hold"/>
                                        <p:tgtEl>
                                          <p:spTgt spid="44"/>
                                        </p:tgtEl>
                                        <p:attrNameLst>
                                          <p:attrName>ppt_h</p:attrName>
                                        </p:attrNameLst>
                                      </p:cBhvr>
                                      <p:tavLst>
                                        <p:tav tm="0">
                                          <p:val>
                                            <p:fltVal val="0"/>
                                          </p:val>
                                        </p:tav>
                                        <p:tav tm="100000">
                                          <p:val>
                                            <p:strVal val="#ppt_h"/>
                                          </p:val>
                                        </p:tav>
                                      </p:tavLst>
                                    </p:anim>
                                    <p:animEffect transition="in" filter="fade">
                                      <p:cBhvr>
                                        <p:cTn id="28" dur="2000"/>
                                        <p:tgtEl>
                                          <p:spTgt spid="44"/>
                                        </p:tgtEl>
                                      </p:cBhvr>
                                    </p:animEffect>
                                  </p:childTnLst>
                                </p:cTn>
                              </p:par>
                            </p:childTnLst>
                          </p:cTn>
                        </p:par>
                        <p:par>
                          <p:cTn id="29" fill="hold">
                            <p:stCondLst>
                              <p:cond delay="7500"/>
                            </p:stCondLst>
                            <p:childTnLst>
                              <p:par>
                                <p:cTn id="30" presetID="53" presetClass="entr" presetSubtype="16"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2000" fill="hold"/>
                                        <p:tgtEl>
                                          <p:spTgt spid="45"/>
                                        </p:tgtEl>
                                        <p:attrNameLst>
                                          <p:attrName>ppt_w</p:attrName>
                                        </p:attrNameLst>
                                      </p:cBhvr>
                                      <p:tavLst>
                                        <p:tav tm="0">
                                          <p:val>
                                            <p:fltVal val="0"/>
                                          </p:val>
                                        </p:tav>
                                        <p:tav tm="100000">
                                          <p:val>
                                            <p:strVal val="#ppt_w"/>
                                          </p:val>
                                        </p:tav>
                                      </p:tavLst>
                                    </p:anim>
                                    <p:anim calcmode="lin" valueType="num">
                                      <p:cBhvr>
                                        <p:cTn id="33" dur="2000" fill="hold"/>
                                        <p:tgtEl>
                                          <p:spTgt spid="45"/>
                                        </p:tgtEl>
                                        <p:attrNameLst>
                                          <p:attrName>ppt_h</p:attrName>
                                        </p:attrNameLst>
                                      </p:cBhvr>
                                      <p:tavLst>
                                        <p:tav tm="0">
                                          <p:val>
                                            <p:fltVal val="0"/>
                                          </p:val>
                                        </p:tav>
                                        <p:tav tm="100000">
                                          <p:val>
                                            <p:strVal val="#ppt_h"/>
                                          </p:val>
                                        </p:tav>
                                      </p:tavLst>
                                    </p:anim>
                                    <p:animEffect transition="in" filter="fade">
                                      <p:cBhvr>
                                        <p:cTn id="34"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animBg="1"/>
      <p:bldP spid="43" grpId="0" animBg="1"/>
      <p:bldP spid="44" grpId="0" animBg="1"/>
      <p:bldP spid="45"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a:spLocks noChangeAspect="1"/>
          </p:cNvSpPr>
          <p:nvPr/>
        </p:nvSpPr>
        <p:spPr>
          <a:xfrm>
            <a:off x="1292696" y="852111"/>
            <a:ext cx="5943600" cy="5943600"/>
          </a:xfrm>
          <a:prstGeom prst="ellipse">
            <a:avLst/>
          </a:prstGeom>
          <a:noFill/>
          <a:ln w="19050">
            <a:noFill/>
            <a:prstDash val="sysDot"/>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19</a:t>
            </a:fld>
            <a:endParaRPr lang="en-US" sz="1400" b="0" dirty="0">
              <a:solidFill>
                <a:schemeClr val="tx1"/>
              </a:solidFill>
              <a:latin typeface="+mn-lt"/>
            </a:endParaRPr>
          </a:p>
        </p:txBody>
      </p:sp>
      <p:sp>
        <p:nvSpPr>
          <p:cNvPr id="7" name="Oval 4"/>
          <p:cNvSpPr>
            <a:spLocks noChangeAspect="1"/>
          </p:cNvSpPr>
          <p:nvPr/>
        </p:nvSpPr>
        <p:spPr>
          <a:xfrm>
            <a:off x="2930349" y="2614290"/>
            <a:ext cx="2799183" cy="2126065"/>
          </a:xfrm>
          <a:custGeom>
            <a:avLst/>
            <a:gdLst>
              <a:gd name="connsiteX0" fmla="*/ 0 w 1501140"/>
              <a:gd name="connsiteY0" fmla="*/ 750570 h 1501140"/>
              <a:gd name="connsiteX1" fmla="*/ 750570 w 1501140"/>
              <a:gd name="connsiteY1" fmla="*/ 0 h 1501140"/>
              <a:gd name="connsiteX2" fmla="*/ 1501140 w 1501140"/>
              <a:gd name="connsiteY2" fmla="*/ 750570 h 1501140"/>
              <a:gd name="connsiteX3" fmla="*/ 750570 w 1501140"/>
              <a:gd name="connsiteY3" fmla="*/ 1501140 h 1501140"/>
              <a:gd name="connsiteX4" fmla="*/ 0 w 1501140"/>
              <a:gd name="connsiteY4" fmla="*/ 750570 h 1501140"/>
              <a:gd name="connsiteX0" fmla="*/ 0 w 1844040"/>
              <a:gd name="connsiteY0" fmla="*/ 467467 h 1517569"/>
              <a:gd name="connsiteX1" fmla="*/ 1093470 w 1844040"/>
              <a:gd name="connsiteY1" fmla="*/ 12172 h 1517569"/>
              <a:gd name="connsiteX2" fmla="*/ 1844040 w 1844040"/>
              <a:gd name="connsiteY2" fmla="*/ 762742 h 1517569"/>
              <a:gd name="connsiteX3" fmla="*/ 1093470 w 1844040"/>
              <a:gd name="connsiteY3" fmla="*/ 1513312 h 1517569"/>
              <a:gd name="connsiteX4" fmla="*/ 0 w 1844040"/>
              <a:gd name="connsiteY4" fmla="*/ 467467 h 1517569"/>
              <a:gd name="connsiteX0" fmla="*/ 0 w 2186940"/>
              <a:gd name="connsiteY0" fmla="*/ 457065 h 1502983"/>
              <a:gd name="connsiteX1" fmla="*/ 1093470 w 2186940"/>
              <a:gd name="connsiteY1" fmla="*/ 1770 h 1502983"/>
              <a:gd name="connsiteX2" fmla="*/ 2186940 w 2186940"/>
              <a:gd name="connsiteY2" fmla="*/ 409440 h 1502983"/>
              <a:gd name="connsiteX3" fmla="*/ 1093470 w 2186940"/>
              <a:gd name="connsiteY3" fmla="*/ 1502910 h 1502983"/>
              <a:gd name="connsiteX4" fmla="*/ 0 w 2186940"/>
              <a:gd name="connsiteY4" fmla="*/ 457065 h 1502983"/>
              <a:gd name="connsiteX0" fmla="*/ 0 w 2187041"/>
              <a:gd name="connsiteY0" fmla="*/ 455570 h 1601981"/>
              <a:gd name="connsiteX1" fmla="*/ 1093470 w 2187041"/>
              <a:gd name="connsiteY1" fmla="*/ 275 h 1601981"/>
              <a:gd name="connsiteX2" fmla="*/ 2186940 w 2187041"/>
              <a:gd name="connsiteY2" fmla="*/ 407945 h 1601981"/>
              <a:gd name="connsiteX3" fmla="*/ 1845945 w 2187041"/>
              <a:gd name="connsiteY3" fmla="*/ 1436645 h 1601981"/>
              <a:gd name="connsiteX4" fmla="*/ 1093470 w 2187041"/>
              <a:gd name="connsiteY4" fmla="*/ 1501415 h 1601981"/>
              <a:gd name="connsiteX5" fmla="*/ 0 w 2187041"/>
              <a:gd name="connsiteY5" fmla="*/ 455570 h 1601981"/>
              <a:gd name="connsiteX0" fmla="*/ 25048 w 2212089"/>
              <a:gd name="connsiteY0" fmla="*/ 455570 h 1540743"/>
              <a:gd name="connsiteX1" fmla="*/ 1118518 w 2212089"/>
              <a:gd name="connsiteY1" fmla="*/ 275 h 1540743"/>
              <a:gd name="connsiteX2" fmla="*/ 2211988 w 2212089"/>
              <a:gd name="connsiteY2" fmla="*/ 407945 h 1540743"/>
              <a:gd name="connsiteX3" fmla="*/ 1870993 w 2212089"/>
              <a:gd name="connsiteY3" fmla="*/ 1436645 h 1540743"/>
              <a:gd name="connsiteX4" fmla="*/ 1118518 w 2212089"/>
              <a:gd name="connsiteY4" fmla="*/ 1501415 h 1540743"/>
              <a:gd name="connsiteX5" fmla="*/ 413668 w 2212089"/>
              <a:gd name="connsiteY5" fmla="*/ 1398544 h 1540743"/>
              <a:gd name="connsiteX6" fmla="*/ 25048 w 2212089"/>
              <a:gd name="connsiteY6" fmla="*/ 455570 h 1540743"/>
              <a:gd name="connsiteX0" fmla="*/ 25048 w 2371518"/>
              <a:gd name="connsiteY0" fmla="*/ 455570 h 1625417"/>
              <a:gd name="connsiteX1" fmla="*/ 1118518 w 2371518"/>
              <a:gd name="connsiteY1" fmla="*/ 275 h 1625417"/>
              <a:gd name="connsiteX2" fmla="*/ 2211988 w 2371518"/>
              <a:gd name="connsiteY2" fmla="*/ 407945 h 1625417"/>
              <a:gd name="connsiteX3" fmla="*/ 2309143 w 2371518"/>
              <a:gd name="connsiteY3" fmla="*/ 1550945 h 1625417"/>
              <a:gd name="connsiteX4" fmla="*/ 1118518 w 2371518"/>
              <a:gd name="connsiteY4" fmla="*/ 1501415 h 1625417"/>
              <a:gd name="connsiteX5" fmla="*/ 413668 w 2371518"/>
              <a:gd name="connsiteY5" fmla="*/ 1398544 h 1625417"/>
              <a:gd name="connsiteX6" fmla="*/ 25048 w 2371518"/>
              <a:gd name="connsiteY6" fmla="*/ 455570 h 1625417"/>
              <a:gd name="connsiteX0" fmla="*/ 19039 w 2498859"/>
              <a:gd name="connsiteY0" fmla="*/ 105551 h 1789748"/>
              <a:gd name="connsiteX1" fmla="*/ 1245859 w 2498859"/>
              <a:gd name="connsiteY1" fmla="*/ 164606 h 1789748"/>
              <a:gd name="connsiteX2" fmla="*/ 2339329 w 2498859"/>
              <a:gd name="connsiteY2" fmla="*/ 572276 h 1789748"/>
              <a:gd name="connsiteX3" fmla="*/ 2436484 w 2498859"/>
              <a:gd name="connsiteY3" fmla="*/ 1715276 h 1789748"/>
              <a:gd name="connsiteX4" fmla="*/ 1245859 w 2498859"/>
              <a:gd name="connsiteY4" fmla="*/ 1665746 h 1789748"/>
              <a:gd name="connsiteX5" fmla="*/ 541009 w 2498859"/>
              <a:gd name="connsiteY5" fmla="*/ 1562875 h 1789748"/>
              <a:gd name="connsiteX6" fmla="*/ 19039 w 2498859"/>
              <a:gd name="connsiteY6" fmla="*/ 105551 h 1789748"/>
              <a:gd name="connsiteX0" fmla="*/ 19039 w 2796620"/>
              <a:gd name="connsiteY0" fmla="*/ 137940 h 1822137"/>
              <a:gd name="connsiteX1" fmla="*/ 1245859 w 2796620"/>
              <a:gd name="connsiteY1" fmla="*/ 196995 h 1822137"/>
              <a:gd name="connsiteX2" fmla="*/ 2796529 w 2796620"/>
              <a:gd name="connsiteY2" fmla="*/ 90315 h 1822137"/>
              <a:gd name="connsiteX3" fmla="*/ 2436484 w 2796620"/>
              <a:gd name="connsiteY3" fmla="*/ 1747665 h 1822137"/>
              <a:gd name="connsiteX4" fmla="*/ 1245859 w 2796620"/>
              <a:gd name="connsiteY4" fmla="*/ 1698135 h 1822137"/>
              <a:gd name="connsiteX5" fmla="*/ 541009 w 2796620"/>
              <a:gd name="connsiteY5" fmla="*/ 1595264 h 1822137"/>
              <a:gd name="connsiteX6" fmla="*/ 19039 w 2796620"/>
              <a:gd name="connsiteY6" fmla="*/ 137940 h 1822137"/>
              <a:gd name="connsiteX0" fmla="*/ 19039 w 2796620"/>
              <a:gd name="connsiteY0" fmla="*/ 137940 h 1783632"/>
              <a:gd name="connsiteX1" fmla="*/ 1245859 w 2796620"/>
              <a:gd name="connsiteY1" fmla="*/ 196995 h 1783632"/>
              <a:gd name="connsiteX2" fmla="*/ 2796529 w 2796620"/>
              <a:gd name="connsiteY2" fmla="*/ 90315 h 1783632"/>
              <a:gd name="connsiteX3" fmla="*/ 2436484 w 2796620"/>
              <a:gd name="connsiteY3" fmla="*/ 1747665 h 1783632"/>
              <a:gd name="connsiteX4" fmla="*/ 1388734 w 2796620"/>
              <a:gd name="connsiteY4" fmla="*/ 1336185 h 1783632"/>
              <a:gd name="connsiteX5" fmla="*/ 541009 w 2796620"/>
              <a:gd name="connsiteY5" fmla="*/ 1595264 h 1783632"/>
              <a:gd name="connsiteX6" fmla="*/ 19039 w 2796620"/>
              <a:gd name="connsiteY6" fmla="*/ 137940 h 1783632"/>
              <a:gd name="connsiteX0" fmla="*/ 19039 w 2796620"/>
              <a:gd name="connsiteY0" fmla="*/ 137940 h 1980992"/>
              <a:gd name="connsiteX1" fmla="*/ 1245859 w 2796620"/>
              <a:gd name="connsiteY1" fmla="*/ 196995 h 1980992"/>
              <a:gd name="connsiteX2" fmla="*/ 2796529 w 2796620"/>
              <a:gd name="connsiteY2" fmla="*/ 90315 h 1980992"/>
              <a:gd name="connsiteX3" fmla="*/ 2436484 w 2796620"/>
              <a:gd name="connsiteY3" fmla="*/ 1747665 h 1980992"/>
              <a:gd name="connsiteX4" fmla="*/ 1388734 w 2796620"/>
              <a:gd name="connsiteY4" fmla="*/ 1336185 h 1980992"/>
              <a:gd name="connsiteX5" fmla="*/ 541009 w 2796620"/>
              <a:gd name="connsiteY5" fmla="*/ 1595264 h 1980992"/>
              <a:gd name="connsiteX6" fmla="*/ 19039 w 2796620"/>
              <a:gd name="connsiteY6" fmla="*/ 137940 h 1980992"/>
              <a:gd name="connsiteX0" fmla="*/ 19039 w 2796620"/>
              <a:gd name="connsiteY0" fmla="*/ 137940 h 2022438"/>
              <a:gd name="connsiteX1" fmla="*/ 1245859 w 2796620"/>
              <a:gd name="connsiteY1" fmla="*/ 196995 h 2022438"/>
              <a:gd name="connsiteX2" fmla="*/ 2796529 w 2796620"/>
              <a:gd name="connsiteY2" fmla="*/ 90315 h 2022438"/>
              <a:gd name="connsiteX3" fmla="*/ 2436484 w 2796620"/>
              <a:gd name="connsiteY3" fmla="*/ 1747665 h 2022438"/>
              <a:gd name="connsiteX4" fmla="*/ 1131559 w 2796620"/>
              <a:gd name="connsiteY4" fmla="*/ 1574310 h 2022438"/>
              <a:gd name="connsiteX5" fmla="*/ 541009 w 2796620"/>
              <a:gd name="connsiteY5" fmla="*/ 1595264 h 2022438"/>
              <a:gd name="connsiteX6" fmla="*/ 19039 w 2796620"/>
              <a:gd name="connsiteY6" fmla="*/ 137940 h 2022438"/>
              <a:gd name="connsiteX0" fmla="*/ 37134 w 2814715"/>
              <a:gd name="connsiteY0" fmla="*/ 112181 h 1996679"/>
              <a:gd name="connsiteX1" fmla="*/ 1635429 w 2814715"/>
              <a:gd name="connsiteY1" fmla="*/ 380786 h 1996679"/>
              <a:gd name="connsiteX2" fmla="*/ 2814624 w 2814715"/>
              <a:gd name="connsiteY2" fmla="*/ 64556 h 1996679"/>
              <a:gd name="connsiteX3" fmla="*/ 2454579 w 2814715"/>
              <a:gd name="connsiteY3" fmla="*/ 1721906 h 1996679"/>
              <a:gd name="connsiteX4" fmla="*/ 1149654 w 2814715"/>
              <a:gd name="connsiteY4" fmla="*/ 1548551 h 1996679"/>
              <a:gd name="connsiteX5" fmla="*/ 559104 w 2814715"/>
              <a:gd name="connsiteY5" fmla="*/ 1569505 h 1996679"/>
              <a:gd name="connsiteX6" fmla="*/ 37134 w 2814715"/>
              <a:gd name="connsiteY6" fmla="*/ 112181 h 1996679"/>
              <a:gd name="connsiteX0" fmla="*/ 21602 w 2799183"/>
              <a:gd name="connsiteY0" fmla="*/ 133293 h 2017791"/>
              <a:gd name="connsiteX1" fmla="*/ 1305572 w 2799183"/>
              <a:gd name="connsiteY1" fmla="*/ 220923 h 2017791"/>
              <a:gd name="connsiteX2" fmla="*/ 2799092 w 2799183"/>
              <a:gd name="connsiteY2" fmla="*/ 85668 h 2017791"/>
              <a:gd name="connsiteX3" fmla="*/ 2439047 w 2799183"/>
              <a:gd name="connsiteY3" fmla="*/ 1743018 h 2017791"/>
              <a:gd name="connsiteX4" fmla="*/ 1134122 w 2799183"/>
              <a:gd name="connsiteY4" fmla="*/ 1569663 h 2017791"/>
              <a:gd name="connsiteX5" fmla="*/ 543572 w 2799183"/>
              <a:gd name="connsiteY5" fmla="*/ 1590617 h 2017791"/>
              <a:gd name="connsiteX6" fmla="*/ 21602 w 2799183"/>
              <a:gd name="connsiteY6" fmla="*/ 133293 h 2017791"/>
              <a:gd name="connsiteX0" fmla="*/ 21602 w 2799183"/>
              <a:gd name="connsiteY0" fmla="*/ 232022 h 2116520"/>
              <a:gd name="connsiteX1" fmla="*/ 1305572 w 2799183"/>
              <a:gd name="connsiteY1" fmla="*/ 319652 h 2116520"/>
              <a:gd name="connsiteX2" fmla="*/ 2799092 w 2799183"/>
              <a:gd name="connsiteY2" fmla="*/ 184397 h 2116520"/>
              <a:gd name="connsiteX3" fmla="*/ 2439047 w 2799183"/>
              <a:gd name="connsiteY3" fmla="*/ 1841747 h 2116520"/>
              <a:gd name="connsiteX4" fmla="*/ 1134122 w 2799183"/>
              <a:gd name="connsiteY4" fmla="*/ 1668392 h 2116520"/>
              <a:gd name="connsiteX5" fmla="*/ 543572 w 2799183"/>
              <a:gd name="connsiteY5" fmla="*/ 1689346 h 2116520"/>
              <a:gd name="connsiteX6" fmla="*/ 21602 w 2799183"/>
              <a:gd name="connsiteY6" fmla="*/ 232022 h 2116520"/>
              <a:gd name="connsiteX0" fmla="*/ 21602 w 2799183"/>
              <a:gd name="connsiteY0" fmla="*/ 232022 h 2126065"/>
              <a:gd name="connsiteX1" fmla="*/ 1305572 w 2799183"/>
              <a:gd name="connsiteY1" fmla="*/ 319652 h 2126065"/>
              <a:gd name="connsiteX2" fmla="*/ 2799092 w 2799183"/>
              <a:gd name="connsiteY2" fmla="*/ 184397 h 2126065"/>
              <a:gd name="connsiteX3" fmla="*/ 2439047 w 2799183"/>
              <a:gd name="connsiteY3" fmla="*/ 1841747 h 2126065"/>
              <a:gd name="connsiteX4" fmla="*/ 1142588 w 2799183"/>
              <a:gd name="connsiteY4" fmla="*/ 1713548 h 2126065"/>
              <a:gd name="connsiteX5" fmla="*/ 543572 w 2799183"/>
              <a:gd name="connsiteY5" fmla="*/ 1689346 h 2126065"/>
              <a:gd name="connsiteX6" fmla="*/ 21602 w 2799183"/>
              <a:gd name="connsiteY6" fmla="*/ 232022 h 2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9183" h="2126065">
                <a:moveTo>
                  <a:pt x="21602" y="232022"/>
                </a:moveTo>
                <a:cubicBezTo>
                  <a:pt x="148602" y="3740"/>
                  <a:pt x="995057" y="737165"/>
                  <a:pt x="1305572" y="319652"/>
                </a:cubicBezTo>
                <a:cubicBezTo>
                  <a:pt x="1616087" y="-97861"/>
                  <a:pt x="2794330" y="-66110"/>
                  <a:pt x="2799092" y="184397"/>
                </a:cubicBezTo>
                <a:cubicBezTo>
                  <a:pt x="2803854" y="434904"/>
                  <a:pt x="2621292" y="1659502"/>
                  <a:pt x="2439047" y="1841747"/>
                </a:cubicBezTo>
                <a:cubicBezTo>
                  <a:pt x="1170952" y="2538342"/>
                  <a:pt x="1458501" y="1738948"/>
                  <a:pt x="1142588" y="1713548"/>
                </a:cubicBezTo>
                <a:cubicBezTo>
                  <a:pt x="826675" y="1688148"/>
                  <a:pt x="725817" y="1863653"/>
                  <a:pt x="543572" y="1689346"/>
                </a:cubicBezTo>
                <a:cubicBezTo>
                  <a:pt x="361327" y="1515039"/>
                  <a:pt x="-105398" y="460304"/>
                  <a:pt x="21602" y="232022"/>
                </a:cubicBezTo>
                <a:close/>
              </a:path>
            </a:pathLst>
          </a:cu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p:cNvSpPr>
            <a:spLocks noChangeAspect="1"/>
          </p:cNvSpPr>
          <p:nvPr/>
        </p:nvSpPr>
        <p:spPr>
          <a:xfrm>
            <a:off x="3273896" y="966534"/>
            <a:ext cx="1019175" cy="10191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p:cNvSpPr>
            <a:spLocks noChangeAspect="1"/>
          </p:cNvSpPr>
          <p:nvPr/>
        </p:nvSpPr>
        <p:spPr>
          <a:xfrm>
            <a:off x="1587971" y="4443036"/>
            <a:ext cx="1009650" cy="10096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Oval 10"/>
          <p:cNvSpPr>
            <a:spLocks noChangeAspect="1"/>
          </p:cNvSpPr>
          <p:nvPr/>
        </p:nvSpPr>
        <p:spPr>
          <a:xfrm>
            <a:off x="2018501" y="4658547"/>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Oval 11"/>
          <p:cNvSpPr>
            <a:spLocks noChangeAspect="1"/>
          </p:cNvSpPr>
          <p:nvPr/>
        </p:nvSpPr>
        <p:spPr>
          <a:xfrm>
            <a:off x="3821583" y="1650429"/>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Oval 14"/>
          <p:cNvSpPr>
            <a:spLocks noChangeAspect="1"/>
          </p:cNvSpPr>
          <p:nvPr/>
        </p:nvSpPr>
        <p:spPr>
          <a:xfrm>
            <a:off x="4314026" y="1680909"/>
            <a:ext cx="701040" cy="7010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Oval 15"/>
          <p:cNvSpPr>
            <a:spLocks noChangeAspect="1"/>
          </p:cNvSpPr>
          <p:nvPr/>
        </p:nvSpPr>
        <p:spPr>
          <a:xfrm>
            <a:off x="4454131" y="909384"/>
            <a:ext cx="762000" cy="76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Oval 18"/>
          <p:cNvSpPr>
            <a:spLocks noChangeAspect="1"/>
          </p:cNvSpPr>
          <p:nvPr/>
        </p:nvSpPr>
        <p:spPr>
          <a:xfrm>
            <a:off x="4435081" y="3549590"/>
            <a:ext cx="365760" cy="365760"/>
          </a:xfrm>
          <a:prstGeom prst="ellipse">
            <a:avLst/>
          </a:prstGeom>
          <a:solidFill>
            <a:schemeClr val="tx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Oval 19"/>
          <p:cNvSpPr>
            <a:spLocks noChangeAspect="1"/>
          </p:cNvSpPr>
          <p:nvPr/>
        </p:nvSpPr>
        <p:spPr>
          <a:xfrm>
            <a:off x="3600603" y="3944864"/>
            <a:ext cx="182880" cy="182880"/>
          </a:xfrm>
          <a:prstGeom prst="ellipse">
            <a:avLst/>
          </a:prstGeom>
          <a:solidFill>
            <a:schemeClr val="tx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Oval 20"/>
          <p:cNvSpPr>
            <a:spLocks noChangeAspect="1"/>
          </p:cNvSpPr>
          <p:nvPr/>
        </p:nvSpPr>
        <p:spPr>
          <a:xfrm>
            <a:off x="5240031" y="3458150"/>
            <a:ext cx="182880" cy="182880"/>
          </a:xfrm>
          <a:prstGeom prst="ellipse">
            <a:avLst/>
          </a:prstGeom>
          <a:solidFill>
            <a:schemeClr val="tx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Oval 21"/>
          <p:cNvSpPr>
            <a:spLocks noChangeAspect="1"/>
          </p:cNvSpPr>
          <p:nvPr/>
        </p:nvSpPr>
        <p:spPr>
          <a:xfrm>
            <a:off x="4828551" y="4170757"/>
            <a:ext cx="182880" cy="182880"/>
          </a:xfrm>
          <a:prstGeom prst="ellipse">
            <a:avLst/>
          </a:prstGeom>
          <a:solidFill>
            <a:schemeClr val="tx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3" name="Curved Connector 22"/>
          <p:cNvCxnSpPr>
            <a:stCxn id="11" idx="6"/>
            <a:endCxn id="20" idx="2"/>
          </p:cNvCxnSpPr>
          <p:nvPr/>
        </p:nvCxnSpPr>
        <p:spPr>
          <a:xfrm flipV="1">
            <a:off x="2201381" y="4036304"/>
            <a:ext cx="1399222" cy="71368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urved Connector 23"/>
          <p:cNvCxnSpPr>
            <a:endCxn id="19" idx="2"/>
          </p:cNvCxnSpPr>
          <p:nvPr/>
        </p:nvCxnSpPr>
        <p:spPr>
          <a:xfrm flipV="1">
            <a:off x="3783483" y="3732470"/>
            <a:ext cx="651598" cy="303834"/>
          </a:xfrm>
          <a:prstGeom prst="curvedConnector3">
            <a:avLst>
              <a:gd name="adj1" fmla="val 50000"/>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rot="16200000" flipH="1">
            <a:off x="3675253" y="2085972"/>
            <a:ext cx="1098884" cy="59286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19" idx="4"/>
          </p:cNvCxnSpPr>
          <p:nvPr/>
        </p:nvCxnSpPr>
        <p:spPr>
          <a:xfrm rot="16200000" flipH="1">
            <a:off x="4608944" y="3924367"/>
            <a:ext cx="255409" cy="237374"/>
          </a:xfrm>
          <a:prstGeom prst="curvedConnector3">
            <a:avLst>
              <a:gd name="adj1" fmla="val 8786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19" idx="6"/>
            <a:endCxn id="21" idx="2"/>
          </p:cNvCxnSpPr>
          <p:nvPr/>
        </p:nvCxnSpPr>
        <p:spPr>
          <a:xfrm flipV="1">
            <a:off x="4800841" y="3549590"/>
            <a:ext cx="439190" cy="182880"/>
          </a:xfrm>
          <a:prstGeom prst="curvedConnector3">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4371050" y="3302679"/>
            <a:ext cx="461646" cy="32176"/>
          </a:xfrm>
          <a:prstGeom prst="curvedConnector3">
            <a:avLst>
              <a:gd name="adj1" fmla="val 28188"/>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Oval 43"/>
          <p:cNvSpPr>
            <a:spLocks noChangeAspect="1"/>
          </p:cNvSpPr>
          <p:nvPr/>
        </p:nvSpPr>
        <p:spPr>
          <a:xfrm>
            <a:off x="4477583" y="2907354"/>
            <a:ext cx="182880" cy="182880"/>
          </a:xfrm>
          <a:prstGeom prst="ellipse">
            <a:avLst/>
          </a:prstGeom>
          <a:solidFill>
            <a:schemeClr val="tx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9" name="Title 1"/>
          <p:cNvSpPr>
            <a:spLocks noGrp="1"/>
          </p:cNvSpPr>
          <p:nvPr>
            <p:ph type="title"/>
          </p:nvPr>
        </p:nvSpPr>
        <p:spPr>
          <a:xfrm>
            <a:off x="152400" y="76200"/>
            <a:ext cx="8991600" cy="838200"/>
          </a:xfrm>
        </p:spPr>
        <p:txBody>
          <a:bodyPr/>
          <a:lstStyle/>
          <a:p>
            <a:r>
              <a:rPr lang="en-US" dirty="0" smtClean="0"/>
              <a:t>. . . CONNECT . . . PRIMARY NETWORK</a:t>
            </a:r>
            <a:endParaRPr lang="en-ZA" dirty="0"/>
          </a:p>
        </p:txBody>
      </p:sp>
      <p:cxnSp>
        <p:nvCxnSpPr>
          <p:cNvPr id="50" name="Curved Connector 49"/>
          <p:cNvCxnSpPr>
            <a:endCxn id="22" idx="3"/>
          </p:cNvCxnSpPr>
          <p:nvPr/>
        </p:nvCxnSpPr>
        <p:spPr>
          <a:xfrm>
            <a:off x="3798861" y="4116922"/>
            <a:ext cx="1056472" cy="209933"/>
          </a:xfrm>
          <a:prstGeom prst="curvedConnector4">
            <a:avLst>
              <a:gd name="adj1" fmla="val 48732"/>
              <a:gd name="adj2" fmla="val 20889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Curved Connector 50"/>
          <p:cNvCxnSpPr>
            <a:endCxn id="21" idx="0"/>
          </p:cNvCxnSpPr>
          <p:nvPr/>
        </p:nvCxnSpPr>
        <p:spPr>
          <a:xfrm>
            <a:off x="4664546" y="2998794"/>
            <a:ext cx="666925" cy="459356"/>
          </a:xfrm>
          <a:prstGeom prst="curvedConnector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5400000" flipH="1" flipV="1">
            <a:off x="3622170" y="3116233"/>
            <a:ext cx="972852" cy="737974"/>
          </a:xfrm>
          <a:prstGeom prst="curvedConnector3">
            <a:avLst>
              <a:gd name="adj1" fmla="val 7175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rot="5400000">
            <a:off x="4862714" y="3745873"/>
            <a:ext cx="556509" cy="346822"/>
          </a:xfrm>
          <a:prstGeom prst="curvedConnector3">
            <a:avLst>
              <a:gd name="adj1" fmla="val 87274"/>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p:cNvSpPr>
            <a:spLocks noChangeAspect="1"/>
          </p:cNvSpPr>
          <p:nvPr/>
        </p:nvSpPr>
        <p:spPr>
          <a:xfrm rot="20064395">
            <a:off x="5011718" y="4365104"/>
            <a:ext cx="2368594" cy="236859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Oval 38"/>
          <p:cNvSpPr>
            <a:spLocks noChangeAspect="1"/>
          </p:cNvSpPr>
          <p:nvPr/>
        </p:nvSpPr>
        <p:spPr>
          <a:xfrm>
            <a:off x="5796136" y="4965526"/>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Oval 39"/>
          <p:cNvSpPr>
            <a:spLocks noChangeAspect="1"/>
          </p:cNvSpPr>
          <p:nvPr/>
        </p:nvSpPr>
        <p:spPr>
          <a:xfrm>
            <a:off x="6300192" y="6032857"/>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8" name="Curved Connector 37"/>
          <p:cNvCxnSpPr>
            <a:stCxn id="40" idx="0"/>
            <a:endCxn id="39" idx="4"/>
          </p:cNvCxnSpPr>
          <p:nvPr/>
        </p:nvCxnSpPr>
        <p:spPr>
          <a:xfrm rot="16200000" flipV="1">
            <a:off x="5697379" y="5338604"/>
            <a:ext cx="884451" cy="504056"/>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39" idx="0"/>
            <a:endCxn id="22" idx="4"/>
          </p:cNvCxnSpPr>
          <p:nvPr/>
        </p:nvCxnSpPr>
        <p:spPr>
          <a:xfrm rot="16200000" flipV="1">
            <a:off x="5097840" y="4175789"/>
            <a:ext cx="611889" cy="967585"/>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85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0" fill="hold"/>
                                        <p:tgtEl>
                                          <p:spTgt spid="25"/>
                                        </p:tgtEl>
                                        <p:attrNameLst>
                                          <p:attrName>ppt_w</p:attrName>
                                        </p:attrNameLst>
                                      </p:cBhvr>
                                      <p:tavLst>
                                        <p:tav tm="0">
                                          <p:val>
                                            <p:fltVal val="0"/>
                                          </p:val>
                                        </p:tav>
                                        <p:tav tm="100000">
                                          <p:val>
                                            <p:strVal val="#ppt_w"/>
                                          </p:val>
                                        </p:tav>
                                      </p:tavLst>
                                    </p:anim>
                                    <p:anim calcmode="lin" valueType="num">
                                      <p:cBhvr>
                                        <p:cTn id="8" dur="2000" fill="hold"/>
                                        <p:tgtEl>
                                          <p:spTgt spid="25"/>
                                        </p:tgtEl>
                                        <p:attrNameLst>
                                          <p:attrName>ppt_h</p:attrName>
                                        </p:attrNameLst>
                                      </p:cBhvr>
                                      <p:tavLst>
                                        <p:tav tm="0">
                                          <p:val>
                                            <p:fltVal val="0"/>
                                          </p:val>
                                        </p:tav>
                                        <p:tav tm="100000">
                                          <p:val>
                                            <p:strVal val="#ppt_h"/>
                                          </p:val>
                                        </p:tav>
                                      </p:tavLst>
                                    </p:anim>
                                    <p:animEffect transition="in" filter="fade">
                                      <p:cBhvr>
                                        <p:cTn id="9" dur="20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000" fill="hold"/>
                                        <p:tgtEl>
                                          <p:spTgt spid="23"/>
                                        </p:tgtEl>
                                        <p:attrNameLst>
                                          <p:attrName>ppt_w</p:attrName>
                                        </p:attrNameLst>
                                      </p:cBhvr>
                                      <p:tavLst>
                                        <p:tav tm="0">
                                          <p:val>
                                            <p:fltVal val="0"/>
                                          </p:val>
                                        </p:tav>
                                        <p:tav tm="100000">
                                          <p:val>
                                            <p:strVal val="#ppt_w"/>
                                          </p:val>
                                        </p:tav>
                                      </p:tavLst>
                                    </p:anim>
                                    <p:anim calcmode="lin" valueType="num">
                                      <p:cBhvr>
                                        <p:cTn id="13" dur="2000" fill="hold"/>
                                        <p:tgtEl>
                                          <p:spTgt spid="23"/>
                                        </p:tgtEl>
                                        <p:attrNameLst>
                                          <p:attrName>ppt_h</p:attrName>
                                        </p:attrNameLst>
                                      </p:cBhvr>
                                      <p:tavLst>
                                        <p:tav tm="0">
                                          <p:val>
                                            <p:fltVal val="0"/>
                                          </p:val>
                                        </p:tav>
                                        <p:tav tm="100000">
                                          <p:val>
                                            <p:strVal val="#ppt_h"/>
                                          </p:val>
                                        </p:tav>
                                      </p:tavLst>
                                    </p:anim>
                                    <p:animEffect transition="in" filter="fade">
                                      <p:cBhvr>
                                        <p:cTn id="14" dur="20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0" fill="hold"/>
                                        <p:tgtEl>
                                          <p:spTgt spid="26"/>
                                        </p:tgtEl>
                                        <p:attrNameLst>
                                          <p:attrName>ppt_w</p:attrName>
                                        </p:attrNameLst>
                                      </p:cBhvr>
                                      <p:tavLst>
                                        <p:tav tm="0">
                                          <p:val>
                                            <p:fltVal val="0"/>
                                          </p:val>
                                        </p:tav>
                                        <p:tav tm="100000">
                                          <p:val>
                                            <p:strVal val="#ppt_w"/>
                                          </p:val>
                                        </p:tav>
                                      </p:tavLst>
                                    </p:anim>
                                    <p:anim calcmode="lin" valueType="num">
                                      <p:cBhvr>
                                        <p:cTn id="18" dur="2000" fill="hold"/>
                                        <p:tgtEl>
                                          <p:spTgt spid="26"/>
                                        </p:tgtEl>
                                        <p:attrNameLst>
                                          <p:attrName>ppt_h</p:attrName>
                                        </p:attrNameLst>
                                      </p:cBhvr>
                                      <p:tavLst>
                                        <p:tav tm="0">
                                          <p:val>
                                            <p:fltVal val="0"/>
                                          </p:val>
                                        </p:tav>
                                        <p:tav tm="100000">
                                          <p:val>
                                            <p:strVal val="#ppt_h"/>
                                          </p:val>
                                        </p:tav>
                                      </p:tavLst>
                                    </p:anim>
                                    <p:animEffect transition="in" filter="fade">
                                      <p:cBhvr>
                                        <p:cTn id="19" dur="20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2000" fill="hold"/>
                                        <p:tgtEl>
                                          <p:spTgt spid="38"/>
                                        </p:tgtEl>
                                        <p:attrNameLst>
                                          <p:attrName>ppt_w</p:attrName>
                                        </p:attrNameLst>
                                      </p:cBhvr>
                                      <p:tavLst>
                                        <p:tav tm="0">
                                          <p:val>
                                            <p:fltVal val="0"/>
                                          </p:val>
                                        </p:tav>
                                        <p:tav tm="100000">
                                          <p:val>
                                            <p:strVal val="#ppt_w"/>
                                          </p:val>
                                        </p:tav>
                                      </p:tavLst>
                                    </p:anim>
                                    <p:anim calcmode="lin" valueType="num">
                                      <p:cBhvr>
                                        <p:cTn id="23" dur="2000" fill="hold"/>
                                        <p:tgtEl>
                                          <p:spTgt spid="38"/>
                                        </p:tgtEl>
                                        <p:attrNameLst>
                                          <p:attrName>ppt_h</p:attrName>
                                        </p:attrNameLst>
                                      </p:cBhvr>
                                      <p:tavLst>
                                        <p:tav tm="0">
                                          <p:val>
                                            <p:fltVal val="0"/>
                                          </p:val>
                                        </p:tav>
                                        <p:tav tm="100000">
                                          <p:val>
                                            <p:strVal val="#ppt_h"/>
                                          </p:val>
                                        </p:tav>
                                      </p:tavLst>
                                    </p:anim>
                                    <p:animEffect transition="in" filter="fade">
                                      <p:cBhvr>
                                        <p:cTn id="2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124744"/>
            <a:ext cx="915670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116632"/>
            <a:ext cx="8123202" cy="1261884"/>
          </a:xfrm>
          <a:prstGeom prst="rect">
            <a:avLst/>
          </a:prstGeom>
          <a:noFill/>
        </p:spPr>
        <p:txBody>
          <a:bodyPr wrap="square" rtlCol="0">
            <a:spAutoFit/>
          </a:bodyPr>
          <a:lstStyle/>
          <a:p>
            <a:pPr algn="r"/>
            <a:r>
              <a:rPr lang="en-ZA" sz="2800" dirty="0" smtClean="0">
                <a:solidFill>
                  <a:schemeClr val="bg1"/>
                </a:solidFill>
                <a:latin typeface="Calibri" pitchFamily="34" charset="0"/>
                <a:cs typeface="Calibri" pitchFamily="34" charset="0"/>
              </a:rPr>
              <a:t>National Treasury</a:t>
            </a:r>
          </a:p>
          <a:p>
            <a:pPr algn="r"/>
            <a:r>
              <a:rPr lang="en-ZA" dirty="0">
                <a:solidFill>
                  <a:schemeClr val="bg1"/>
                </a:solidFill>
              </a:rPr>
              <a:t>Neighbourhood Development Partnership Grant</a:t>
            </a:r>
          </a:p>
          <a:p>
            <a:pPr algn="r"/>
            <a:endParaRPr lang="en-ZA"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43423139"/>
              </p:ext>
            </p:extLst>
          </p:nvPr>
        </p:nvGraphicFramePr>
        <p:xfrm>
          <a:off x="179512" y="1124744"/>
          <a:ext cx="8771274" cy="5485786"/>
        </p:xfrm>
        <a:graphic>
          <a:graphicData uri="http://schemas.openxmlformats.org/drawingml/2006/table">
            <a:tbl>
              <a:tblPr firstRow="1" bandRow="1">
                <a:tableStyleId>{5A111915-BE36-4E01-A7E5-04B1672EAD32}</a:tableStyleId>
              </a:tblPr>
              <a:tblGrid>
                <a:gridCol w="1080120"/>
                <a:gridCol w="7691154"/>
              </a:tblGrid>
              <a:tr h="330575">
                <a:tc>
                  <a:txBody>
                    <a:bodyPr/>
                    <a:lstStyle/>
                    <a:p>
                      <a:r>
                        <a:rPr lang="en-ZA" sz="2000" b="1" dirty="0" smtClean="0">
                          <a:solidFill>
                            <a:schemeClr val="bg1"/>
                          </a:solidFill>
                        </a:rPr>
                        <a:t>PART</a:t>
                      </a:r>
                      <a:r>
                        <a:rPr lang="en-ZA" sz="2000" b="1" baseline="0" dirty="0" smtClean="0">
                          <a:solidFill>
                            <a:schemeClr val="bg1"/>
                          </a:solidFill>
                        </a:rPr>
                        <a:t> </a:t>
                      </a:r>
                      <a:endParaRPr lang="en-ZA" sz="2000" b="1" dirty="0">
                        <a:solidFill>
                          <a:schemeClr val="bg1"/>
                        </a:solidFill>
                      </a:endParaRPr>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ZA" sz="2000" b="1" dirty="0" smtClean="0">
                          <a:solidFill>
                            <a:schemeClr val="bg1"/>
                          </a:solidFill>
                        </a:rPr>
                        <a:t>TOPICS</a:t>
                      </a:r>
                      <a:endParaRPr lang="en-ZA" sz="2000" b="1"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88579">
                <a:tc>
                  <a:txBody>
                    <a:bodyPr/>
                    <a:lstStyle/>
                    <a:p>
                      <a:r>
                        <a:rPr lang="en-ZA" sz="2000" b="1" dirty="0" smtClean="0"/>
                        <a:t>One</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AE98">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Background to the NDP &amp; Context of New</a:t>
                      </a:r>
                      <a:r>
                        <a:rPr lang="en-ZA" sz="2000" b="1" kern="1200" baseline="0" dirty="0" smtClean="0"/>
                        <a:t> Strategy</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AE98">
                        <a:alpha val="50196"/>
                      </a:srgbClr>
                    </a:solidFill>
                  </a:tcPr>
                </a:tc>
              </a:tr>
              <a:tr h="330575">
                <a:tc>
                  <a:txBody>
                    <a:bodyPr/>
                    <a:lstStyle/>
                    <a:p>
                      <a:r>
                        <a:rPr lang="en-ZA" sz="2000" b="1" dirty="0" smtClean="0"/>
                        <a:t>Two</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Urban Networks Strategy</a:t>
                      </a:r>
                      <a:endParaRPr lang="en-ZA" sz="2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214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b="1" dirty="0" smtClean="0"/>
                        <a:t>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Towards Vibrant Urban hubs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Four</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Explaining the Urban Network Strategy (UNS)</a:t>
                      </a:r>
                    </a:p>
                    <a:p>
                      <a:pPr marL="342900" indent="-342900" algn="l" defTabSz="914400" rtl="0" eaLnBrk="1" latinLnBrk="0" hangingPunct="1">
                        <a:buFont typeface="Arial" pitchFamily="34" charset="0"/>
                        <a:buChar char="•"/>
                      </a:pPr>
                      <a:r>
                        <a:rPr lang="en-ZA" sz="2000" b="1" kern="1200" dirty="0" smtClean="0"/>
                        <a:t>Identification of Primary Network</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Five</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Application of UNS – </a:t>
                      </a:r>
                      <a:r>
                        <a:rPr lang="en-ZA" sz="2000" b="1" kern="1200" dirty="0" err="1" smtClean="0">
                          <a:solidFill>
                            <a:schemeClr val="dk1"/>
                          </a:solidFill>
                          <a:latin typeface="+mn-lt"/>
                          <a:ea typeface="+mn-ea"/>
                          <a:cs typeface="+mn-cs"/>
                        </a:rPr>
                        <a:t>Akanya</a:t>
                      </a:r>
                      <a:r>
                        <a:rPr lang="en-ZA" sz="2000" b="1" kern="1200" dirty="0" smtClean="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Six</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Setting up a Management Structure</a:t>
                      </a:r>
                    </a:p>
                    <a:p>
                      <a:pPr marL="342900" indent="-342900" algn="l" defTabSz="914400" rtl="0" eaLnBrk="1" latinLnBrk="0" hangingPunct="1">
                        <a:buFont typeface="Arial" pitchFamily="34" charset="0"/>
                        <a:buChar char="•"/>
                      </a:pPr>
                      <a:r>
                        <a:rPr lang="en-ZA" sz="2000" b="1" kern="1200" dirty="0" smtClean="0"/>
                        <a:t>New NDP Road Map and NDP Key Outputs</a:t>
                      </a:r>
                    </a:p>
                    <a:p>
                      <a:pPr marL="342900" indent="-342900" algn="l" defTabSz="914400" rtl="0" eaLnBrk="1" latinLnBrk="0" hangingPunct="1">
                        <a:buFont typeface="Arial" pitchFamily="34" charset="0"/>
                        <a:buChar char="•"/>
                      </a:pPr>
                      <a:r>
                        <a:rPr lang="en-ZA" sz="2000" b="1" kern="1200" dirty="0" smtClean="0"/>
                        <a:t>Council Resolution</a:t>
                      </a:r>
                      <a:r>
                        <a:rPr lang="en-ZA" sz="2000" b="1" kern="1200" baseline="0" dirty="0" smtClean="0"/>
                        <a:t> / </a:t>
                      </a:r>
                      <a:r>
                        <a:rPr lang="en-ZA" sz="2000" b="1" kern="1200" dirty="0" smtClean="0"/>
                        <a:t>Memorandum of Agreement</a:t>
                      </a:r>
                    </a:p>
                    <a:p>
                      <a:pPr marL="342900" indent="-342900" algn="l" defTabSz="914400" rtl="0" eaLnBrk="1" latinLnBrk="0" hangingPunct="1">
                        <a:buFont typeface="Arial" pitchFamily="34" charset="0"/>
                        <a:buChar char="•"/>
                      </a:pPr>
                      <a:r>
                        <a:rPr lang="en-ZA" sz="2000" b="1" kern="1200" baseline="0" dirty="0" smtClean="0"/>
                        <a:t>Support, Governance &amp; Coordination</a:t>
                      </a:r>
                    </a:p>
                    <a:p>
                      <a:pPr marL="342900" indent="-342900" algn="l" defTabSz="914400" rtl="0" eaLnBrk="1" latinLnBrk="0" hangingPunct="1">
                        <a:buFont typeface="Arial" pitchFamily="34" charset="0"/>
                        <a:buChar char="•"/>
                      </a:pPr>
                      <a:r>
                        <a:rPr lang="en-ZA" sz="2000" b="1" kern="1200" dirty="0" smtClean="0"/>
                        <a:t>Procurement of Service Providers</a:t>
                      </a:r>
                    </a:p>
                    <a:p>
                      <a:pPr marL="342900" indent="-342900" algn="l" defTabSz="914400" rtl="0" eaLnBrk="1" latinLnBrk="0" hangingPunct="1">
                        <a:buFont typeface="Arial" pitchFamily="34" charset="0"/>
                        <a:buChar char="•"/>
                      </a:pPr>
                      <a:r>
                        <a:rPr lang="en-ZA" sz="2000" b="1" kern="1200" dirty="0" smtClean="0"/>
                        <a:t>Reporting:  NDP </a:t>
                      </a:r>
                      <a:r>
                        <a:rPr lang="en-ZA" sz="2000" b="1" kern="1200" dirty="0" err="1" smtClean="0"/>
                        <a:t>Mgmt</a:t>
                      </a:r>
                      <a:r>
                        <a:rPr lang="en-ZA" sz="2000" b="1" kern="1200" dirty="0" smtClean="0"/>
                        <a:t> Information System (MIS)</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Seven</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Timelines:</a:t>
                      </a:r>
                      <a:r>
                        <a:rPr lang="en-ZA" sz="2000" b="1" kern="1200" baseline="0" dirty="0" smtClean="0">
                          <a:solidFill>
                            <a:schemeClr val="dk1"/>
                          </a:solidFill>
                          <a:latin typeface="+mn-lt"/>
                          <a:ea typeface="+mn-ea"/>
                          <a:cs typeface="+mn-cs"/>
                        </a:rPr>
                        <a:t> Planning Stage</a:t>
                      </a:r>
                    </a:p>
                    <a:p>
                      <a:pPr marL="342900" indent="-342900" algn="l" defTabSz="914400" rtl="0" eaLnBrk="1" latinLnBrk="0" hangingPunct="1">
                        <a:buFont typeface="Arial" pitchFamily="34" charset="0"/>
                        <a:buChar char="•"/>
                      </a:pPr>
                      <a:r>
                        <a:rPr lang="en-ZA" sz="2000" b="1" kern="1200" baseline="0" dirty="0" smtClean="0">
                          <a:solidFill>
                            <a:schemeClr val="dk1"/>
                          </a:solidFill>
                          <a:latin typeface="+mn-lt"/>
                          <a:ea typeface="+mn-ea"/>
                          <a:cs typeface="+mn-cs"/>
                        </a:rPr>
                        <a:t>Questions &amp; Discussion</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bl>
          </a:graphicData>
        </a:graphic>
      </p:graphicFrame>
      <p:sp>
        <p:nvSpPr>
          <p:cNvPr id="8" name="Right Arrow 7"/>
          <p:cNvSpPr/>
          <p:nvPr/>
        </p:nvSpPr>
        <p:spPr bwMode="auto">
          <a:xfrm rot="10800000">
            <a:off x="8247032" y="1484783"/>
            <a:ext cx="648072" cy="504056"/>
          </a:xfrm>
          <a:prstGeom prst="rightArrow">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449092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56104" cy="838200"/>
          </a:xfrm>
        </p:spPr>
        <p:txBody>
          <a:bodyPr/>
          <a:lstStyle/>
          <a:p>
            <a:r>
              <a:rPr lang="en-US" kern="1200" dirty="0" smtClean="0"/>
              <a:t>SECONDARY NETWORK LEVEL</a:t>
            </a:r>
            <a:endParaRPr lang="en-ZA" kern="1200" dirty="0"/>
          </a:p>
        </p:txBody>
      </p:sp>
      <p:sp>
        <p:nvSpPr>
          <p:cNvPr id="3" name="Content Placeholder 2"/>
          <p:cNvSpPr>
            <a:spLocks noGrp="1"/>
          </p:cNvSpPr>
          <p:nvPr>
            <p:ph idx="1"/>
          </p:nvPr>
        </p:nvSpPr>
        <p:spPr>
          <a:xfrm>
            <a:off x="152400" y="1223392"/>
            <a:ext cx="8763000" cy="5373960"/>
          </a:xfrm>
        </p:spPr>
        <p:txBody>
          <a:bodyPr/>
          <a:lstStyle/>
          <a:p>
            <a:r>
              <a:rPr lang="en-US" sz="2800" dirty="0" smtClean="0"/>
              <a:t>Connect secondary township nodes with Urban H</a:t>
            </a:r>
            <a:r>
              <a:rPr lang="en-ZA" sz="2800" dirty="0" err="1" smtClean="0"/>
              <a:t>ub</a:t>
            </a:r>
            <a:endParaRPr lang="en-US" sz="2800" dirty="0" smtClean="0"/>
          </a:p>
          <a:p>
            <a:pPr lvl="1"/>
            <a:r>
              <a:rPr lang="en-ZA" sz="2400" dirty="0"/>
              <a:t>Improved street and pavement </a:t>
            </a:r>
            <a:r>
              <a:rPr lang="en-ZA" sz="2400" dirty="0" smtClean="0"/>
              <a:t>infrastructure + open </a:t>
            </a:r>
            <a:r>
              <a:rPr lang="en-ZA" sz="2400" dirty="0"/>
              <a:t>space </a:t>
            </a:r>
            <a:r>
              <a:rPr lang="en-ZA" sz="2400" dirty="0" smtClean="0"/>
              <a:t>systems</a:t>
            </a:r>
          </a:p>
          <a:p>
            <a:pPr lvl="1"/>
            <a:r>
              <a:rPr lang="en-ZA" sz="2400" dirty="0" smtClean="0"/>
              <a:t>Enable efficient </a:t>
            </a:r>
            <a:r>
              <a:rPr lang="en-ZA" sz="2400" dirty="0"/>
              <a:t>movement of </a:t>
            </a:r>
            <a:r>
              <a:rPr lang="en-ZA" sz="2400" dirty="0" smtClean="0"/>
              <a:t>pedestrians, bicycles &amp; taxis</a:t>
            </a:r>
            <a:endParaRPr lang="en-US" sz="2400" dirty="0"/>
          </a:p>
          <a:p>
            <a:pPr lvl="1"/>
            <a:r>
              <a:rPr lang="en-US" sz="2400" dirty="0"/>
              <a:t>Lower order nodes </a:t>
            </a:r>
            <a:r>
              <a:rPr lang="en-US" sz="2400" dirty="0" smtClean="0"/>
              <a:t>to transform </a:t>
            </a:r>
            <a:r>
              <a:rPr lang="en-US" sz="2400" dirty="0"/>
              <a:t>into secondary nodes over time</a:t>
            </a:r>
          </a:p>
          <a:p>
            <a:r>
              <a:rPr lang="en-US" sz="2800" dirty="0" smtClean="0"/>
              <a:t>People </a:t>
            </a:r>
            <a:r>
              <a:rPr lang="en-US" sz="2800" dirty="0"/>
              <a:t>from all locations within each township will have easy access to the </a:t>
            </a:r>
            <a:r>
              <a:rPr lang="en-US" sz="2800" dirty="0" smtClean="0"/>
              <a:t>Urban Hub</a:t>
            </a:r>
          </a:p>
          <a:p>
            <a:r>
              <a:rPr lang="en-US" sz="2800" i="1" dirty="0" smtClean="0"/>
              <a:t>Scale</a:t>
            </a:r>
            <a:r>
              <a:rPr lang="en-US" sz="2800" i="1" dirty="0"/>
              <a:t>: Individual township or cluster of townships</a:t>
            </a:r>
          </a:p>
          <a:p>
            <a:endParaRPr lang="en-US" sz="2800" dirty="0" smtClean="0"/>
          </a:p>
          <a:p>
            <a:endParaRPr lang="en-ZA" sz="28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20</a:t>
            </a:fld>
            <a:endParaRPr lang="en-US" sz="1400" b="0" dirty="0">
              <a:solidFill>
                <a:schemeClr val="tx1"/>
              </a:solidFill>
              <a:latin typeface="+mn-lt"/>
            </a:endParaRPr>
          </a:p>
        </p:txBody>
      </p:sp>
    </p:spTree>
    <p:extLst>
      <p:ext uri="{BB962C8B-B14F-4D97-AF65-F5344CB8AC3E}">
        <p14:creationId xmlns:p14="http://schemas.microsoft.com/office/powerpoint/2010/main" val="151432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a:spLocks noChangeAspect="1"/>
          </p:cNvSpPr>
          <p:nvPr/>
        </p:nvSpPr>
        <p:spPr>
          <a:xfrm>
            <a:off x="1275604" y="869776"/>
            <a:ext cx="5943600" cy="5943600"/>
          </a:xfrm>
          <a:prstGeom prst="ellipse">
            <a:avLst/>
          </a:prstGeom>
          <a:noFill/>
          <a:ln w="19050">
            <a:noFill/>
            <a:prstDash val="sysDot"/>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152400" y="76200"/>
            <a:ext cx="8991600" cy="838200"/>
          </a:xfrm>
        </p:spPr>
        <p:txBody>
          <a:bodyPr/>
          <a:lstStyle/>
          <a:p>
            <a:r>
              <a:rPr lang="en-US" dirty="0" smtClean="0"/>
              <a:t>. . . CONNECT . . . SECONDARY NETWORK</a:t>
            </a:r>
            <a:endParaRPr lang="en-ZA"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21</a:t>
            </a:fld>
            <a:endParaRPr lang="en-US" sz="1400" b="0" dirty="0">
              <a:solidFill>
                <a:schemeClr val="tx1"/>
              </a:solidFill>
              <a:latin typeface="+mn-lt"/>
            </a:endParaRPr>
          </a:p>
        </p:txBody>
      </p:sp>
      <p:sp>
        <p:nvSpPr>
          <p:cNvPr id="7" name="Oval 4"/>
          <p:cNvSpPr>
            <a:spLocks noChangeAspect="1"/>
          </p:cNvSpPr>
          <p:nvPr/>
        </p:nvSpPr>
        <p:spPr>
          <a:xfrm>
            <a:off x="2913257" y="2631955"/>
            <a:ext cx="2799183" cy="2126065"/>
          </a:xfrm>
          <a:custGeom>
            <a:avLst/>
            <a:gdLst>
              <a:gd name="connsiteX0" fmla="*/ 0 w 1501140"/>
              <a:gd name="connsiteY0" fmla="*/ 750570 h 1501140"/>
              <a:gd name="connsiteX1" fmla="*/ 750570 w 1501140"/>
              <a:gd name="connsiteY1" fmla="*/ 0 h 1501140"/>
              <a:gd name="connsiteX2" fmla="*/ 1501140 w 1501140"/>
              <a:gd name="connsiteY2" fmla="*/ 750570 h 1501140"/>
              <a:gd name="connsiteX3" fmla="*/ 750570 w 1501140"/>
              <a:gd name="connsiteY3" fmla="*/ 1501140 h 1501140"/>
              <a:gd name="connsiteX4" fmla="*/ 0 w 1501140"/>
              <a:gd name="connsiteY4" fmla="*/ 750570 h 1501140"/>
              <a:gd name="connsiteX0" fmla="*/ 0 w 1844040"/>
              <a:gd name="connsiteY0" fmla="*/ 467467 h 1517569"/>
              <a:gd name="connsiteX1" fmla="*/ 1093470 w 1844040"/>
              <a:gd name="connsiteY1" fmla="*/ 12172 h 1517569"/>
              <a:gd name="connsiteX2" fmla="*/ 1844040 w 1844040"/>
              <a:gd name="connsiteY2" fmla="*/ 762742 h 1517569"/>
              <a:gd name="connsiteX3" fmla="*/ 1093470 w 1844040"/>
              <a:gd name="connsiteY3" fmla="*/ 1513312 h 1517569"/>
              <a:gd name="connsiteX4" fmla="*/ 0 w 1844040"/>
              <a:gd name="connsiteY4" fmla="*/ 467467 h 1517569"/>
              <a:gd name="connsiteX0" fmla="*/ 0 w 2186940"/>
              <a:gd name="connsiteY0" fmla="*/ 457065 h 1502983"/>
              <a:gd name="connsiteX1" fmla="*/ 1093470 w 2186940"/>
              <a:gd name="connsiteY1" fmla="*/ 1770 h 1502983"/>
              <a:gd name="connsiteX2" fmla="*/ 2186940 w 2186940"/>
              <a:gd name="connsiteY2" fmla="*/ 409440 h 1502983"/>
              <a:gd name="connsiteX3" fmla="*/ 1093470 w 2186940"/>
              <a:gd name="connsiteY3" fmla="*/ 1502910 h 1502983"/>
              <a:gd name="connsiteX4" fmla="*/ 0 w 2186940"/>
              <a:gd name="connsiteY4" fmla="*/ 457065 h 1502983"/>
              <a:gd name="connsiteX0" fmla="*/ 0 w 2187041"/>
              <a:gd name="connsiteY0" fmla="*/ 455570 h 1601981"/>
              <a:gd name="connsiteX1" fmla="*/ 1093470 w 2187041"/>
              <a:gd name="connsiteY1" fmla="*/ 275 h 1601981"/>
              <a:gd name="connsiteX2" fmla="*/ 2186940 w 2187041"/>
              <a:gd name="connsiteY2" fmla="*/ 407945 h 1601981"/>
              <a:gd name="connsiteX3" fmla="*/ 1845945 w 2187041"/>
              <a:gd name="connsiteY3" fmla="*/ 1436645 h 1601981"/>
              <a:gd name="connsiteX4" fmla="*/ 1093470 w 2187041"/>
              <a:gd name="connsiteY4" fmla="*/ 1501415 h 1601981"/>
              <a:gd name="connsiteX5" fmla="*/ 0 w 2187041"/>
              <a:gd name="connsiteY5" fmla="*/ 455570 h 1601981"/>
              <a:gd name="connsiteX0" fmla="*/ 25048 w 2212089"/>
              <a:gd name="connsiteY0" fmla="*/ 455570 h 1540743"/>
              <a:gd name="connsiteX1" fmla="*/ 1118518 w 2212089"/>
              <a:gd name="connsiteY1" fmla="*/ 275 h 1540743"/>
              <a:gd name="connsiteX2" fmla="*/ 2211988 w 2212089"/>
              <a:gd name="connsiteY2" fmla="*/ 407945 h 1540743"/>
              <a:gd name="connsiteX3" fmla="*/ 1870993 w 2212089"/>
              <a:gd name="connsiteY3" fmla="*/ 1436645 h 1540743"/>
              <a:gd name="connsiteX4" fmla="*/ 1118518 w 2212089"/>
              <a:gd name="connsiteY4" fmla="*/ 1501415 h 1540743"/>
              <a:gd name="connsiteX5" fmla="*/ 413668 w 2212089"/>
              <a:gd name="connsiteY5" fmla="*/ 1398544 h 1540743"/>
              <a:gd name="connsiteX6" fmla="*/ 25048 w 2212089"/>
              <a:gd name="connsiteY6" fmla="*/ 455570 h 1540743"/>
              <a:gd name="connsiteX0" fmla="*/ 25048 w 2371518"/>
              <a:gd name="connsiteY0" fmla="*/ 455570 h 1625417"/>
              <a:gd name="connsiteX1" fmla="*/ 1118518 w 2371518"/>
              <a:gd name="connsiteY1" fmla="*/ 275 h 1625417"/>
              <a:gd name="connsiteX2" fmla="*/ 2211988 w 2371518"/>
              <a:gd name="connsiteY2" fmla="*/ 407945 h 1625417"/>
              <a:gd name="connsiteX3" fmla="*/ 2309143 w 2371518"/>
              <a:gd name="connsiteY3" fmla="*/ 1550945 h 1625417"/>
              <a:gd name="connsiteX4" fmla="*/ 1118518 w 2371518"/>
              <a:gd name="connsiteY4" fmla="*/ 1501415 h 1625417"/>
              <a:gd name="connsiteX5" fmla="*/ 413668 w 2371518"/>
              <a:gd name="connsiteY5" fmla="*/ 1398544 h 1625417"/>
              <a:gd name="connsiteX6" fmla="*/ 25048 w 2371518"/>
              <a:gd name="connsiteY6" fmla="*/ 455570 h 1625417"/>
              <a:gd name="connsiteX0" fmla="*/ 19039 w 2498859"/>
              <a:gd name="connsiteY0" fmla="*/ 105551 h 1789748"/>
              <a:gd name="connsiteX1" fmla="*/ 1245859 w 2498859"/>
              <a:gd name="connsiteY1" fmla="*/ 164606 h 1789748"/>
              <a:gd name="connsiteX2" fmla="*/ 2339329 w 2498859"/>
              <a:gd name="connsiteY2" fmla="*/ 572276 h 1789748"/>
              <a:gd name="connsiteX3" fmla="*/ 2436484 w 2498859"/>
              <a:gd name="connsiteY3" fmla="*/ 1715276 h 1789748"/>
              <a:gd name="connsiteX4" fmla="*/ 1245859 w 2498859"/>
              <a:gd name="connsiteY4" fmla="*/ 1665746 h 1789748"/>
              <a:gd name="connsiteX5" fmla="*/ 541009 w 2498859"/>
              <a:gd name="connsiteY5" fmla="*/ 1562875 h 1789748"/>
              <a:gd name="connsiteX6" fmla="*/ 19039 w 2498859"/>
              <a:gd name="connsiteY6" fmla="*/ 105551 h 1789748"/>
              <a:gd name="connsiteX0" fmla="*/ 19039 w 2796620"/>
              <a:gd name="connsiteY0" fmla="*/ 137940 h 1822137"/>
              <a:gd name="connsiteX1" fmla="*/ 1245859 w 2796620"/>
              <a:gd name="connsiteY1" fmla="*/ 196995 h 1822137"/>
              <a:gd name="connsiteX2" fmla="*/ 2796529 w 2796620"/>
              <a:gd name="connsiteY2" fmla="*/ 90315 h 1822137"/>
              <a:gd name="connsiteX3" fmla="*/ 2436484 w 2796620"/>
              <a:gd name="connsiteY3" fmla="*/ 1747665 h 1822137"/>
              <a:gd name="connsiteX4" fmla="*/ 1245859 w 2796620"/>
              <a:gd name="connsiteY4" fmla="*/ 1698135 h 1822137"/>
              <a:gd name="connsiteX5" fmla="*/ 541009 w 2796620"/>
              <a:gd name="connsiteY5" fmla="*/ 1595264 h 1822137"/>
              <a:gd name="connsiteX6" fmla="*/ 19039 w 2796620"/>
              <a:gd name="connsiteY6" fmla="*/ 137940 h 1822137"/>
              <a:gd name="connsiteX0" fmla="*/ 19039 w 2796620"/>
              <a:gd name="connsiteY0" fmla="*/ 137940 h 1783632"/>
              <a:gd name="connsiteX1" fmla="*/ 1245859 w 2796620"/>
              <a:gd name="connsiteY1" fmla="*/ 196995 h 1783632"/>
              <a:gd name="connsiteX2" fmla="*/ 2796529 w 2796620"/>
              <a:gd name="connsiteY2" fmla="*/ 90315 h 1783632"/>
              <a:gd name="connsiteX3" fmla="*/ 2436484 w 2796620"/>
              <a:gd name="connsiteY3" fmla="*/ 1747665 h 1783632"/>
              <a:gd name="connsiteX4" fmla="*/ 1388734 w 2796620"/>
              <a:gd name="connsiteY4" fmla="*/ 1336185 h 1783632"/>
              <a:gd name="connsiteX5" fmla="*/ 541009 w 2796620"/>
              <a:gd name="connsiteY5" fmla="*/ 1595264 h 1783632"/>
              <a:gd name="connsiteX6" fmla="*/ 19039 w 2796620"/>
              <a:gd name="connsiteY6" fmla="*/ 137940 h 1783632"/>
              <a:gd name="connsiteX0" fmla="*/ 19039 w 2796620"/>
              <a:gd name="connsiteY0" fmla="*/ 137940 h 1980992"/>
              <a:gd name="connsiteX1" fmla="*/ 1245859 w 2796620"/>
              <a:gd name="connsiteY1" fmla="*/ 196995 h 1980992"/>
              <a:gd name="connsiteX2" fmla="*/ 2796529 w 2796620"/>
              <a:gd name="connsiteY2" fmla="*/ 90315 h 1980992"/>
              <a:gd name="connsiteX3" fmla="*/ 2436484 w 2796620"/>
              <a:gd name="connsiteY3" fmla="*/ 1747665 h 1980992"/>
              <a:gd name="connsiteX4" fmla="*/ 1388734 w 2796620"/>
              <a:gd name="connsiteY4" fmla="*/ 1336185 h 1980992"/>
              <a:gd name="connsiteX5" fmla="*/ 541009 w 2796620"/>
              <a:gd name="connsiteY5" fmla="*/ 1595264 h 1980992"/>
              <a:gd name="connsiteX6" fmla="*/ 19039 w 2796620"/>
              <a:gd name="connsiteY6" fmla="*/ 137940 h 1980992"/>
              <a:gd name="connsiteX0" fmla="*/ 19039 w 2796620"/>
              <a:gd name="connsiteY0" fmla="*/ 137940 h 2022438"/>
              <a:gd name="connsiteX1" fmla="*/ 1245859 w 2796620"/>
              <a:gd name="connsiteY1" fmla="*/ 196995 h 2022438"/>
              <a:gd name="connsiteX2" fmla="*/ 2796529 w 2796620"/>
              <a:gd name="connsiteY2" fmla="*/ 90315 h 2022438"/>
              <a:gd name="connsiteX3" fmla="*/ 2436484 w 2796620"/>
              <a:gd name="connsiteY3" fmla="*/ 1747665 h 2022438"/>
              <a:gd name="connsiteX4" fmla="*/ 1131559 w 2796620"/>
              <a:gd name="connsiteY4" fmla="*/ 1574310 h 2022438"/>
              <a:gd name="connsiteX5" fmla="*/ 541009 w 2796620"/>
              <a:gd name="connsiteY5" fmla="*/ 1595264 h 2022438"/>
              <a:gd name="connsiteX6" fmla="*/ 19039 w 2796620"/>
              <a:gd name="connsiteY6" fmla="*/ 137940 h 2022438"/>
              <a:gd name="connsiteX0" fmla="*/ 37134 w 2814715"/>
              <a:gd name="connsiteY0" fmla="*/ 112181 h 1996679"/>
              <a:gd name="connsiteX1" fmla="*/ 1635429 w 2814715"/>
              <a:gd name="connsiteY1" fmla="*/ 380786 h 1996679"/>
              <a:gd name="connsiteX2" fmla="*/ 2814624 w 2814715"/>
              <a:gd name="connsiteY2" fmla="*/ 64556 h 1996679"/>
              <a:gd name="connsiteX3" fmla="*/ 2454579 w 2814715"/>
              <a:gd name="connsiteY3" fmla="*/ 1721906 h 1996679"/>
              <a:gd name="connsiteX4" fmla="*/ 1149654 w 2814715"/>
              <a:gd name="connsiteY4" fmla="*/ 1548551 h 1996679"/>
              <a:gd name="connsiteX5" fmla="*/ 559104 w 2814715"/>
              <a:gd name="connsiteY5" fmla="*/ 1569505 h 1996679"/>
              <a:gd name="connsiteX6" fmla="*/ 37134 w 2814715"/>
              <a:gd name="connsiteY6" fmla="*/ 112181 h 1996679"/>
              <a:gd name="connsiteX0" fmla="*/ 21602 w 2799183"/>
              <a:gd name="connsiteY0" fmla="*/ 133293 h 2017791"/>
              <a:gd name="connsiteX1" fmla="*/ 1305572 w 2799183"/>
              <a:gd name="connsiteY1" fmla="*/ 220923 h 2017791"/>
              <a:gd name="connsiteX2" fmla="*/ 2799092 w 2799183"/>
              <a:gd name="connsiteY2" fmla="*/ 85668 h 2017791"/>
              <a:gd name="connsiteX3" fmla="*/ 2439047 w 2799183"/>
              <a:gd name="connsiteY3" fmla="*/ 1743018 h 2017791"/>
              <a:gd name="connsiteX4" fmla="*/ 1134122 w 2799183"/>
              <a:gd name="connsiteY4" fmla="*/ 1569663 h 2017791"/>
              <a:gd name="connsiteX5" fmla="*/ 543572 w 2799183"/>
              <a:gd name="connsiteY5" fmla="*/ 1590617 h 2017791"/>
              <a:gd name="connsiteX6" fmla="*/ 21602 w 2799183"/>
              <a:gd name="connsiteY6" fmla="*/ 133293 h 2017791"/>
              <a:gd name="connsiteX0" fmla="*/ 21602 w 2799183"/>
              <a:gd name="connsiteY0" fmla="*/ 232022 h 2116520"/>
              <a:gd name="connsiteX1" fmla="*/ 1305572 w 2799183"/>
              <a:gd name="connsiteY1" fmla="*/ 319652 h 2116520"/>
              <a:gd name="connsiteX2" fmla="*/ 2799092 w 2799183"/>
              <a:gd name="connsiteY2" fmla="*/ 184397 h 2116520"/>
              <a:gd name="connsiteX3" fmla="*/ 2439047 w 2799183"/>
              <a:gd name="connsiteY3" fmla="*/ 1841747 h 2116520"/>
              <a:gd name="connsiteX4" fmla="*/ 1134122 w 2799183"/>
              <a:gd name="connsiteY4" fmla="*/ 1668392 h 2116520"/>
              <a:gd name="connsiteX5" fmla="*/ 543572 w 2799183"/>
              <a:gd name="connsiteY5" fmla="*/ 1689346 h 2116520"/>
              <a:gd name="connsiteX6" fmla="*/ 21602 w 2799183"/>
              <a:gd name="connsiteY6" fmla="*/ 232022 h 2116520"/>
              <a:gd name="connsiteX0" fmla="*/ 21602 w 2799183"/>
              <a:gd name="connsiteY0" fmla="*/ 232022 h 2126065"/>
              <a:gd name="connsiteX1" fmla="*/ 1305572 w 2799183"/>
              <a:gd name="connsiteY1" fmla="*/ 319652 h 2126065"/>
              <a:gd name="connsiteX2" fmla="*/ 2799092 w 2799183"/>
              <a:gd name="connsiteY2" fmla="*/ 184397 h 2126065"/>
              <a:gd name="connsiteX3" fmla="*/ 2439047 w 2799183"/>
              <a:gd name="connsiteY3" fmla="*/ 1841747 h 2126065"/>
              <a:gd name="connsiteX4" fmla="*/ 1142588 w 2799183"/>
              <a:gd name="connsiteY4" fmla="*/ 1713548 h 2126065"/>
              <a:gd name="connsiteX5" fmla="*/ 543572 w 2799183"/>
              <a:gd name="connsiteY5" fmla="*/ 1689346 h 2126065"/>
              <a:gd name="connsiteX6" fmla="*/ 21602 w 2799183"/>
              <a:gd name="connsiteY6" fmla="*/ 232022 h 2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9183" h="2126065">
                <a:moveTo>
                  <a:pt x="21602" y="232022"/>
                </a:moveTo>
                <a:cubicBezTo>
                  <a:pt x="148602" y="3740"/>
                  <a:pt x="995057" y="737165"/>
                  <a:pt x="1305572" y="319652"/>
                </a:cubicBezTo>
                <a:cubicBezTo>
                  <a:pt x="1616087" y="-97861"/>
                  <a:pt x="2794330" y="-66110"/>
                  <a:pt x="2799092" y="184397"/>
                </a:cubicBezTo>
                <a:cubicBezTo>
                  <a:pt x="2803854" y="434904"/>
                  <a:pt x="2621292" y="1659502"/>
                  <a:pt x="2439047" y="1841747"/>
                </a:cubicBezTo>
                <a:cubicBezTo>
                  <a:pt x="1170952" y="2538342"/>
                  <a:pt x="1458501" y="1738948"/>
                  <a:pt x="1142588" y="1713548"/>
                </a:cubicBezTo>
                <a:cubicBezTo>
                  <a:pt x="826675" y="1688148"/>
                  <a:pt x="725817" y="1863653"/>
                  <a:pt x="543572" y="1689346"/>
                </a:cubicBezTo>
                <a:cubicBezTo>
                  <a:pt x="361327" y="1515039"/>
                  <a:pt x="-105398" y="460304"/>
                  <a:pt x="21602" y="232022"/>
                </a:cubicBezTo>
                <a:close/>
              </a:path>
            </a:pathLst>
          </a:cu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p:cNvSpPr>
            <a:spLocks noChangeAspect="1"/>
          </p:cNvSpPr>
          <p:nvPr/>
        </p:nvSpPr>
        <p:spPr>
          <a:xfrm>
            <a:off x="3256804" y="984199"/>
            <a:ext cx="1019175" cy="10191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p:cNvSpPr>
            <a:spLocks noChangeAspect="1"/>
          </p:cNvSpPr>
          <p:nvPr/>
        </p:nvSpPr>
        <p:spPr>
          <a:xfrm>
            <a:off x="1570879" y="4460701"/>
            <a:ext cx="1009650" cy="10096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Oval 10"/>
          <p:cNvSpPr>
            <a:spLocks noChangeAspect="1"/>
          </p:cNvSpPr>
          <p:nvPr/>
        </p:nvSpPr>
        <p:spPr>
          <a:xfrm>
            <a:off x="2001409" y="4676212"/>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Oval 11"/>
          <p:cNvSpPr>
            <a:spLocks noChangeAspect="1"/>
          </p:cNvSpPr>
          <p:nvPr/>
        </p:nvSpPr>
        <p:spPr>
          <a:xfrm>
            <a:off x="3804491" y="1668094"/>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Oval 14"/>
          <p:cNvSpPr>
            <a:spLocks noChangeAspect="1"/>
          </p:cNvSpPr>
          <p:nvPr/>
        </p:nvSpPr>
        <p:spPr>
          <a:xfrm>
            <a:off x="4296934" y="1698574"/>
            <a:ext cx="701040" cy="7010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Oval 15"/>
          <p:cNvSpPr>
            <a:spLocks noChangeAspect="1"/>
          </p:cNvSpPr>
          <p:nvPr/>
        </p:nvSpPr>
        <p:spPr>
          <a:xfrm>
            <a:off x="4437039" y="927049"/>
            <a:ext cx="762000" cy="76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Oval 18"/>
          <p:cNvSpPr>
            <a:spLocks noChangeAspect="1"/>
          </p:cNvSpPr>
          <p:nvPr/>
        </p:nvSpPr>
        <p:spPr>
          <a:xfrm>
            <a:off x="4417989" y="3567255"/>
            <a:ext cx="365760" cy="3657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Oval 19"/>
          <p:cNvSpPr>
            <a:spLocks noChangeAspect="1"/>
          </p:cNvSpPr>
          <p:nvPr/>
        </p:nvSpPr>
        <p:spPr>
          <a:xfrm>
            <a:off x="3583511" y="396252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Oval 20"/>
          <p:cNvSpPr>
            <a:spLocks noChangeAspect="1"/>
          </p:cNvSpPr>
          <p:nvPr/>
        </p:nvSpPr>
        <p:spPr>
          <a:xfrm>
            <a:off x="5222939" y="3475815"/>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Oval 21"/>
          <p:cNvSpPr>
            <a:spLocks noChangeAspect="1"/>
          </p:cNvSpPr>
          <p:nvPr/>
        </p:nvSpPr>
        <p:spPr>
          <a:xfrm>
            <a:off x="4811459" y="4188422"/>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4" name="Straight Arrow Connector 23"/>
          <p:cNvCxnSpPr/>
          <p:nvPr/>
        </p:nvCxnSpPr>
        <p:spPr>
          <a:xfrm flipH="1" flipV="1">
            <a:off x="2184290" y="4832871"/>
            <a:ext cx="234314" cy="197160"/>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1" idx="3"/>
          </p:cNvCxnSpPr>
          <p:nvPr/>
        </p:nvCxnSpPr>
        <p:spPr>
          <a:xfrm flipV="1">
            <a:off x="1973394" y="4832310"/>
            <a:ext cx="54797" cy="430396"/>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2" idx="0"/>
          </p:cNvCxnSpPr>
          <p:nvPr/>
        </p:nvCxnSpPr>
        <p:spPr>
          <a:xfrm>
            <a:off x="3693145" y="1308049"/>
            <a:ext cx="202786" cy="360045"/>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2" idx="6"/>
          </p:cNvCxnSpPr>
          <p:nvPr/>
        </p:nvCxnSpPr>
        <p:spPr>
          <a:xfrm flipH="1" flipV="1">
            <a:off x="3987371" y="1759534"/>
            <a:ext cx="660083" cy="32944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2" idx="2"/>
          </p:cNvCxnSpPr>
          <p:nvPr/>
        </p:nvCxnSpPr>
        <p:spPr>
          <a:xfrm flipV="1">
            <a:off x="3561604" y="1759534"/>
            <a:ext cx="242887" cy="9109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987372" y="1308049"/>
            <a:ext cx="751522" cy="360045"/>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16200000" flipV="1">
            <a:off x="4734540" y="5649965"/>
            <a:ext cx="678180" cy="269421"/>
          </a:xfrm>
          <a:prstGeom prst="curvedConnector3">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flipV="1">
            <a:off x="3775916" y="3750135"/>
            <a:ext cx="651598" cy="303834"/>
          </a:xfrm>
          <a:prstGeom prst="curvedConnector3">
            <a:avLst>
              <a:gd name="adj1" fmla="val 50000"/>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rot="16200000" flipH="1">
            <a:off x="4601377" y="3942032"/>
            <a:ext cx="255409" cy="237374"/>
          </a:xfrm>
          <a:prstGeom prst="curvedConnector3">
            <a:avLst>
              <a:gd name="adj1" fmla="val 8786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flipV="1">
            <a:off x="4793274" y="3567255"/>
            <a:ext cx="439190" cy="182880"/>
          </a:xfrm>
          <a:prstGeom prst="curvedConnector3">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rot="16200000" flipH="1">
            <a:off x="4363483" y="3320344"/>
            <a:ext cx="461646" cy="32176"/>
          </a:xfrm>
          <a:prstGeom prst="curvedConnector3">
            <a:avLst>
              <a:gd name="adj1" fmla="val 28188"/>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p:cNvSpPr>
            <a:spLocks noChangeAspect="1"/>
          </p:cNvSpPr>
          <p:nvPr/>
        </p:nvSpPr>
        <p:spPr>
          <a:xfrm>
            <a:off x="4470016" y="292501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42" name="Curved Connector 41"/>
          <p:cNvCxnSpPr/>
          <p:nvPr/>
        </p:nvCxnSpPr>
        <p:spPr>
          <a:xfrm flipV="1">
            <a:off x="2201381" y="4036304"/>
            <a:ext cx="1399222" cy="71368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6200000" flipH="1">
            <a:off x="3675253" y="2085972"/>
            <a:ext cx="1098884" cy="59286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a:off x="3798861" y="4116922"/>
            <a:ext cx="1056472" cy="209933"/>
          </a:xfrm>
          <a:prstGeom prst="curvedConnector4">
            <a:avLst>
              <a:gd name="adj1" fmla="val 48732"/>
              <a:gd name="adj2" fmla="val 20889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a:off x="4664546" y="2998794"/>
            <a:ext cx="666925" cy="459356"/>
          </a:xfrm>
          <a:prstGeom prst="curvedConnector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rot="5400000" flipH="1" flipV="1">
            <a:off x="3622170" y="3116233"/>
            <a:ext cx="972852" cy="737974"/>
          </a:xfrm>
          <a:prstGeom prst="curvedConnector3">
            <a:avLst>
              <a:gd name="adj1" fmla="val 7175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5400000">
            <a:off x="4862714" y="3745873"/>
            <a:ext cx="556509" cy="346822"/>
          </a:xfrm>
          <a:prstGeom prst="curvedConnector3">
            <a:avLst>
              <a:gd name="adj1" fmla="val 87274"/>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Oval 73"/>
          <p:cNvSpPr>
            <a:spLocks noChangeAspect="1"/>
          </p:cNvSpPr>
          <p:nvPr/>
        </p:nvSpPr>
        <p:spPr>
          <a:xfrm rot="20064395">
            <a:off x="5011718" y="4365104"/>
            <a:ext cx="2368594" cy="236859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5" name="Oval 74"/>
          <p:cNvSpPr>
            <a:spLocks noChangeAspect="1"/>
          </p:cNvSpPr>
          <p:nvPr/>
        </p:nvSpPr>
        <p:spPr>
          <a:xfrm>
            <a:off x="5796136" y="4965526"/>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6" name="Oval 75"/>
          <p:cNvSpPr>
            <a:spLocks noChangeAspect="1"/>
          </p:cNvSpPr>
          <p:nvPr/>
        </p:nvSpPr>
        <p:spPr>
          <a:xfrm>
            <a:off x="6300192" y="6032857"/>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79" name="Curved Connector 78"/>
          <p:cNvCxnSpPr>
            <a:stCxn id="76" idx="0"/>
            <a:endCxn id="75" idx="4"/>
          </p:cNvCxnSpPr>
          <p:nvPr/>
        </p:nvCxnSpPr>
        <p:spPr>
          <a:xfrm rot="16200000" flipV="1">
            <a:off x="5697379" y="5338604"/>
            <a:ext cx="884451" cy="504056"/>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Curved Connector 79"/>
          <p:cNvCxnSpPr>
            <a:stCxn id="75" idx="0"/>
          </p:cNvCxnSpPr>
          <p:nvPr/>
        </p:nvCxnSpPr>
        <p:spPr>
          <a:xfrm rot="16200000" flipV="1">
            <a:off x="5097840" y="4175789"/>
            <a:ext cx="611889" cy="967585"/>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951042" y="4656887"/>
            <a:ext cx="372052" cy="32396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360060" y="5110277"/>
            <a:ext cx="434884" cy="125729"/>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994314" y="5136949"/>
            <a:ext cx="358970" cy="195488"/>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39804" y="6124297"/>
            <a:ext cx="358374" cy="0"/>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454276" y="5823307"/>
            <a:ext cx="187842" cy="23633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6488968" y="6215737"/>
            <a:ext cx="302605" cy="171450"/>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03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000" fill="hold"/>
                                        <p:tgtEl>
                                          <p:spTgt spid="27"/>
                                        </p:tgtEl>
                                        <p:attrNameLst>
                                          <p:attrName>ppt_w</p:attrName>
                                        </p:attrNameLst>
                                      </p:cBhvr>
                                      <p:tavLst>
                                        <p:tav tm="0">
                                          <p:val>
                                            <p:fltVal val="0"/>
                                          </p:val>
                                        </p:tav>
                                        <p:tav tm="100000">
                                          <p:val>
                                            <p:strVal val="#ppt_w"/>
                                          </p:val>
                                        </p:tav>
                                      </p:tavLst>
                                    </p:anim>
                                    <p:anim calcmode="lin" valueType="num">
                                      <p:cBhvr>
                                        <p:cTn id="8" dur="2000" fill="hold"/>
                                        <p:tgtEl>
                                          <p:spTgt spid="27"/>
                                        </p:tgtEl>
                                        <p:attrNameLst>
                                          <p:attrName>ppt_h</p:attrName>
                                        </p:attrNameLst>
                                      </p:cBhvr>
                                      <p:tavLst>
                                        <p:tav tm="0">
                                          <p:val>
                                            <p:fltVal val="0"/>
                                          </p:val>
                                        </p:tav>
                                        <p:tav tm="100000">
                                          <p:val>
                                            <p:strVal val="#ppt_h"/>
                                          </p:val>
                                        </p:tav>
                                      </p:tavLst>
                                    </p:anim>
                                    <p:animEffect transition="in" filter="fade">
                                      <p:cBhvr>
                                        <p:cTn id="9" dur="20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2000" fill="hold"/>
                                        <p:tgtEl>
                                          <p:spTgt spid="29"/>
                                        </p:tgtEl>
                                        <p:attrNameLst>
                                          <p:attrName>ppt_w</p:attrName>
                                        </p:attrNameLst>
                                      </p:cBhvr>
                                      <p:tavLst>
                                        <p:tav tm="0">
                                          <p:val>
                                            <p:fltVal val="0"/>
                                          </p:val>
                                        </p:tav>
                                        <p:tav tm="100000">
                                          <p:val>
                                            <p:strVal val="#ppt_w"/>
                                          </p:val>
                                        </p:tav>
                                      </p:tavLst>
                                    </p:anim>
                                    <p:anim calcmode="lin" valueType="num">
                                      <p:cBhvr>
                                        <p:cTn id="13" dur="2000" fill="hold"/>
                                        <p:tgtEl>
                                          <p:spTgt spid="29"/>
                                        </p:tgtEl>
                                        <p:attrNameLst>
                                          <p:attrName>ppt_h</p:attrName>
                                        </p:attrNameLst>
                                      </p:cBhvr>
                                      <p:tavLst>
                                        <p:tav tm="0">
                                          <p:val>
                                            <p:fltVal val="0"/>
                                          </p:val>
                                        </p:tav>
                                        <p:tav tm="100000">
                                          <p:val>
                                            <p:strVal val="#ppt_h"/>
                                          </p:val>
                                        </p:tav>
                                      </p:tavLst>
                                    </p:anim>
                                    <p:animEffect transition="in" filter="fade">
                                      <p:cBhvr>
                                        <p:cTn id="14" dur="20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2000" fill="hold"/>
                                        <p:tgtEl>
                                          <p:spTgt spid="28"/>
                                        </p:tgtEl>
                                        <p:attrNameLst>
                                          <p:attrName>ppt_w</p:attrName>
                                        </p:attrNameLst>
                                      </p:cBhvr>
                                      <p:tavLst>
                                        <p:tav tm="0">
                                          <p:val>
                                            <p:fltVal val="0"/>
                                          </p:val>
                                        </p:tav>
                                        <p:tav tm="100000">
                                          <p:val>
                                            <p:strVal val="#ppt_w"/>
                                          </p:val>
                                        </p:tav>
                                      </p:tavLst>
                                    </p:anim>
                                    <p:anim calcmode="lin" valueType="num">
                                      <p:cBhvr>
                                        <p:cTn id="18" dur="2000" fill="hold"/>
                                        <p:tgtEl>
                                          <p:spTgt spid="28"/>
                                        </p:tgtEl>
                                        <p:attrNameLst>
                                          <p:attrName>ppt_h</p:attrName>
                                        </p:attrNameLst>
                                      </p:cBhvr>
                                      <p:tavLst>
                                        <p:tav tm="0">
                                          <p:val>
                                            <p:fltVal val="0"/>
                                          </p:val>
                                        </p:tav>
                                        <p:tav tm="100000">
                                          <p:val>
                                            <p:strVal val="#ppt_h"/>
                                          </p:val>
                                        </p:tav>
                                      </p:tavLst>
                                    </p:anim>
                                    <p:animEffect transition="in" filter="fade">
                                      <p:cBhvr>
                                        <p:cTn id="19" dur="20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2000" fill="hold"/>
                                        <p:tgtEl>
                                          <p:spTgt spid="31"/>
                                        </p:tgtEl>
                                        <p:attrNameLst>
                                          <p:attrName>ppt_w</p:attrName>
                                        </p:attrNameLst>
                                      </p:cBhvr>
                                      <p:tavLst>
                                        <p:tav tm="0">
                                          <p:val>
                                            <p:fltVal val="0"/>
                                          </p:val>
                                        </p:tav>
                                        <p:tav tm="100000">
                                          <p:val>
                                            <p:strVal val="#ppt_w"/>
                                          </p:val>
                                        </p:tav>
                                      </p:tavLst>
                                    </p:anim>
                                    <p:anim calcmode="lin" valueType="num">
                                      <p:cBhvr>
                                        <p:cTn id="23" dur="2000" fill="hold"/>
                                        <p:tgtEl>
                                          <p:spTgt spid="31"/>
                                        </p:tgtEl>
                                        <p:attrNameLst>
                                          <p:attrName>ppt_h</p:attrName>
                                        </p:attrNameLst>
                                      </p:cBhvr>
                                      <p:tavLst>
                                        <p:tav tm="0">
                                          <p:val>
                                            <p:fltVal val="0"/>
                                          </p:val>
                                        </p:tav>
                                        <p:tav tm="100000">
                                          <p:val>
                                            <p:strVal val="#ppt_h"/>
                                          </p:val>
                                        </p:tav>
                                      </p:tavLst>
                                    </p:anim>
                                    <p:animEffect transition="in" filter="fade">
                                      <p:cBhvr>
                                        <p:cTn id="24" dur="2000"/>
                                        <p:tgtEl>
                                          <p:spTgt spid="31"/>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0" fill="hold"/>
                                        <p:tgtEl>
                                          <p:spTgt spid="25"/>
                                        </p:tgtEl>
                                        <p:attrNameLst>
                                          <p:attrName>ppt_w</p:attrName>
                                        </p:attrNameLst>
                                      </p:cBhvr>
                                      <p:tavLst>
                                        <p:tav tm="0">
                                          <p:val>
                                            <p:fltVal val="0"/>
                                          </p:val>
                                        </p:tav>
                                        <p:tav tm="100000">
                                          <p:val>
                                            <p:strVal val="#ppt_w"/>
                                          </p:val>
                                        </p:tav>
                                      </p:tavLst>
                                    </p:anim>
                                    <p:anim calcmode="lin" valueType="num">
                                      <p:cBhvr>
                                        <p:cTn id="28" dur="2000" fill="hold"/>
                                        <p:tgtEl>
                                          <p:spTgt spid="25"/>
                                        </p:tgtEl>
                                        <p:attrNameLst>
                                          <p:attrName>ppt_h</p:attrName>
                                        </p:attrNameLst>
                                      </p:cBhvr>
                                      <p:tavLst>
                                        <p:tav tm="0">
                                          <p:val>
                                            <p:fltVal val="0"/>
                                          </p:val>
                                        </p:tav>
                                        <p:tav tm="100000">
                                          <p:val>
                                            <p:strVal val="#ppt_h"/>
                                          </p:val>
                                        </p:tav>
                                      </p:tavLst>
                                    </p:anim>
                                    <p:animEffect transition="in" filter="fade">
                                      <p:cBhvr>
                                        <p:cTn id="29" dur="20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2000" fill="hold"/>
                                        <p:tgtEl>
                                          <p:spTgt spid="24"/>
                                        </p:tgtEl>
                                        <p:attrNameLst>
                                          <p:attrName>ppt_w</p:attrName>
                                        </p:attrNameLst>
                                      </p:cBhvr>
                                      <p:tavLst>
                                        <p:tav tm="0">
                                          <p:val>
                                            <p:fltVal val="0"/>
                                          </p:val>
                                        </p:tav>
                                        <p:tav tm="100000">
                                          <p:val>
                                            <p:strVal val="#ppt_w"/>
                                          </p:val>
                                        </p:tav>
                                      </p:tavLst>
                                    </p:anim>
                                    <p:anim calcmode="lin" valueType="num">
                                      <p:cBhvr>
                                        <p:cTn id="33" dur="2000" fill="hold"/>
                                        <p:tgtEl>
                                          <p:spTgt spid="24"/>
                                        </p:tgtEl>
                                        <p:attrNameLst>
                                          <p:attrName>ppt_h</p:attrName>
                                        </p:attrNameLst>
                                      </p:cBhvr>
                                      <p:tavLst>
                                        <p:tav tm="0">
                                          <p:val>
                                            <p:fltVal val="0"/>
                                          </p:val>
                                        </p:tav>
                                        <p:tav tm="100000">
                                          <p:val>
                                            <p:strVal val="#ppt_h"/>
                                          </p:val>
                                        </p:tav>
                                      </p:tavLst>
                                    </p:anim>
                                    <p:animEffect transition="in" filter="fade">
                                      <p:cBhvr>
                                        <p:cTn id="34" dur="2000"/>
                                        <p:tgtEl>
                                          <p:spTgt spid="24"/>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2000" fill="hold"/>
                                        <p:tgtEl>
                                          <p:spTgt spid="33"/>
                                        </p:tgtEl>
                                        <p:attrNameLst>
                                          <p:attrName>ppt_w</p:attrName>
                                        </p:attrNameLst>
                                      </p:cBhvr>
                                      <p:tavLst>
                                        <p:tav tm="0">
                                          <p:val>
                                            <p:fltVal val="0"/>
                                          </p:val>
                                        </p:tav>
                                        <p:tav tm="100000">
                                          <p:val>
                                            <p:strVal val="#ppt_w"/>
                                          </p:val>
                                        </p:tav>
                                      </p:tavLst>
                                    </p:anim>
                                    <p:anim calcmode="lin" valueType="num">
                                      <p:cBhvr>
                                        <p:cTn id="39" dur="2000" fill="hold"/>
                                        <p:tgtEl>
                                          <p:spTgt spid="33"/>
                                        </p:tgtEl>
                                        <p:attrNameLst>
                                          <p:attrName>ppt_h</p:attrName>
                                        </p:attrNameLst>
                                      </p:cBhvr>
                                      <p:tavLst>
                                        <p:tav tm="0">
                                          <p:val>
                                            <p:fltVal val="0"/>
                                          </p:val>
                                        </p:tav>
                                        <p:tav tm="100000">
                                          <p:val>
                                            <p:strVal val="#ppt_h"/>
                                          </p:val>
                                        </p:tav>
                                      </p:tavLst>
                                    </p:anim>
                                    <p:animEffect transition="in" filter="fade">
                                      <p:cBhvr>
                                        <p:cTn id="40" dur="2000"/>
                                        <p:tgtEl>
                                          <p:spTgt spid="33"/>
                                        </p:tgtEl>
                                      </p:cBhvr>
                                    </p:animEffect>
                                  </p:childTnLst>
                                </p:cTn>
                              </p:par>
                              <p:par>
                                <p:cTn id="41" presetID="53"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2000" fill="hold"/>
                                        <p:tgtEl>
                                          <p:spTgt spid="32"/>
                                        </p:tgtEl>
                                        <p:attrNameLst>
                                          <p:attrName>ppt_w</p:attrName>
                                        </p:attrNameLst>
                                      </p:cBhvr>
                                      <p:tavLst>
                                        <p:tav tm="0">
                                          <p:val>
                                            <p:fltVal val="0"/>
                                          </p:val>
                                        </p:tav>
                                        <p:tav tm="100000">
                                          <p:val>
                                            <p:strVal val="#ppt_w"/>
                                          </p:val>
                                        </p:tav>
                                      </p:tavLst>
                                    </p:anim>
                                    <p:anim calcmode="lin" valueType="num">
                                      <p:cBhvr>
                                        <p:cTn id="44" dur="2000" fill="hold"/>
                                        <p:tgtEl>
                                          <p:spTgt spid="32"/>
                                        </p:tgtEl>
                                        <p:attrNameLst>
                                          <p:attrName>ppt_h</p:attrName>
                                        </p:attrNameLst>
                                      </p:cBhvr>
                                      <p:tavLst>
                                        <p:tav tm="0">
                                          <p:val>
                                            <p:fltVal val="0"/>
                                          </p:val>
                                        </p:tav>
                                        <p:tav tm="100000">
                                          <p:val>
                                            <p:strVal val="#ppt_h"/>
                                          </p:val>
                                        </p:tav>
                                      </p:tavLst>
                                    </p:anim>
                                    <p:animEffect transition="in" filter="fade">
                                      <p:cBhvr>
                                        <p:cTn id="45" dur="2000"/>
                                        <p:tgtEl>
                                          <p:spTgt spid="32"/>
                                        </p:tgtEl>
                                      </p:cBhvr>
                                    </p:animEffect>
                                  </p:childTnLst>
                                </p:cTn>
                              </p:par>
                              <p:par>
                                <p:cTn id="46" presetID="53" presetClass="entr" presetSubtype="16"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2000" fill="hold"/>
                                        <p:tgtEl>
                                          <p:spTgt spid="34"/>
                                        </p:tgtEl>
                                        <p:attrNameLst>
                                          <p:attrName>ppt_w</p:attrName>
                                        </p:attrNameLst>
                                      </p:cBhvr>
                                      <p:tavLst>
                                        <p:tav tm="0">
                                          <p:val>
                                            <p:fltVal val="0"/>
                                          </p:val>
                                        </p:tav>
                                        <p:tav tm="100000">
                                          <p:val>
                                            <p:strVal val="#ppt_w"/>
                                          </p:val>
                                        </p:tav>
                                      </p:tavLst>
                                    </p:anim>
                                    <p:anim calcmode="lin" valueType="num">
                                      <p:cBhvr>
                                        <p:cTn id="49" dur="2000" fill="hold"/>
                                        <p:tgtEl>
                                          <p:spTgt spid="34"/>
                                        </p:tgtEl>
                                        <p:attrNameLst>
                                          <p:attrName>ppt_h</p:attrName>
                                        </p:attrNameLst>
                                      </p:cBhvr>
                                      <p:tavLst>
                                        <p:tav tm="0">
                                          <p:val>
                                            <p:fltVal val="0"/>
                                          </p:val>
                                        </p:tav>
                                        <p:tav tm="100000">
                                          <p:val>
                                            <p:strVal val="#ppt_h"/>
                                          </p:val>
                                        </p:tav>
                                      </p:tavLst>
                                    </p:anim>
                                    <p:animEffect transition="in" filter="fade">
                                      <p:cBhvr>
                                        <p:cTn id="50" dur="2000"/>
                                        <p:tgtEl>
                                          <p:spTgt spid="34"/>
                                        </p:tgtEl>
                                      </p:cBhvr>
                                    </p:animEffect>
                                  </p:childTnLst>
                                </p:cTn>
                              </p:par>
                              <p:par>
                                <p:cTn id="51" presetID="53" presetClass="entr" presetSubtype="16"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000" fill="hold"/>
                                        <p:tgtEl>
                                          <p:spTgt spid="23"/>
                                        </p:tgtEl>
                                        <p:attrNameLst>
                                          <p:attrName>ppt_w</p:attrName>
                                        </p:attrNameLst>
                                      </p:cBhvr>
                                      <p:tavLst>
                                        <p:tav tm="0">
                                          <p:val>
                                            <p:fltVal val="0"/>
                                          </p:val>
                                        </p:tav>
                                        <p:tav tm="100000">
                                          <p:val>
                                            <p:strVal val="#ppt_w"/>
                                          </p:val>
                                        </p:tav>
                                      </p:tavLst>
                                    </p:anim>
                                    <p:anim calcmode="lin" valueType="num">
                                      <p:cBhvr>
                                        <p:cTn id="54" dur="2000" fill="hold"/>
                                        <p:tgtEl>
                                          <p:spTgt spid="23"/>
                                        </p:tgtEl>
                                        <p:attrNameLst>
                                          <p:attrName>ppt_h</p:attrName>
                                        </p:attrNameLst>
                                      </p:cBhvr>
                                      <p:tavLst>
                                        <p:tav tm="0">
                                          <p:val>
                                            <p:fltVal val="0"/>
                                          </p:val>
                                        </p:tav>
                                        <p:tav tm="100000">
                                          <p:val>
                                            <p:strVal val="#ppt_h"/>
                                          </p:val>
                                        </p:tav>
                                      </p:tavLst>
                                    </p:anim>
                                    <p:animEffect transition="in" filter="fade">
                                      <p:cBhvr>
                                        <p:cTn id="55" dur="2000"/>
                                        <p:tgtEl>
                                          <p:spTgt spid="23"/>
                                        </p:tgtEl>
                                      </p:cBhvr>
                                    </p:animEffect>
                                  </p:childTnLst>
                                </p:cTn>
                              </p:par>
                              <p:par>
                                <p:cTn id="56" presetID="53" presetClass="entr" presetSubtype="16"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2000" fill="hold"/>
                                        <p:tgtEl>
                                          <p:spTgt spid="30"/>
                                        </p:tgtEl>
                                        <p:attrNameLst>
                                          <p:attrName>ppt_w</p:attrName>
                                        </p:attrNameLst>
                                      </p:cBhvr>
                                      <p:tavLst>
                                        <p:tav tm="0">
                                          <p:val>
                                            <p:fltVal val="0"/>
                                          </p:val>
                                        </p:tav>
                                        <p:tav tm="100000">
                                          <p:val>
                                            <p:strVal val="#ppt_w"/>
                                          </p:val>
                                        </p:tav>
                                      </p:tavLst>
                                    </p:anim>
                                    <p:anim calcmode="lin" valueType="num">
                                      <p:cBhvr>
                                        <p:cTn id="59" dur="2000" fill="hold"/>
                                        <p:tgtEl>
                                          <p:spTgt spid="30"/>
                                        </p:tgtEl>
                                        <p:attrNameLst>
                                          <p:attrName>ppt_h</p:attrName>
                                        </p:attrNameLst>
                                      </p:cBhvr>
                                      <p:tavLst>
                                        <p:tav tm="0">
                                          <p:val>
                                            <p:fltVal val="0"/>
                                          </p:val>
                                        </p:tav>
                                        <p:tav tm="100000">
                                          <p:val>
                                            <p:strVal val="#ppt_h"/>
                                          </p:val>
                                        </p:tav>
                                      </p:tavLst>
                                    </p:anim>
                                    <p:animEffect transition="in" filter="fade">
                                      <p:cBhvr>
                                        <p:cTn id="60" dur="2000"/>
                                        <p:tgtEl>
                                          <p:spTgt spid="30"/>
                                        </p:tgtEl>
                                      </p:cBhvr>
                                    </p:animEffect>
                                  </p:childTnLst>
                                </p:cTn>
                              </p:par>
                              <p:par>
                                <p:cTn id="61" presetID="53" presetClass="entr" presetSubtype="16"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2000" fill="hold"/>
                                        <p:tgtEl>
                                          <p:spTgt spid="36"/>
                                        </p:tgtEl>
                                        <p:attrNameLst>
                                          <p:attrName>ppt_w</p:attrName>
                                        </p:attrNameLst>
                                      </p:cBhvr>
                                      <p:tavLst>
                                        <p:tav tm="0">
                                          <p:val>
                                            <p:fltVal val="0"/>
                                          </p:val>
                                        </p:tav>
                                        <p:tav tm="100000">
                                          <p:val>
                                            <p:strVal val="#ppt_w"/>
                                          </p:val>
                                        </p:tav>
                                      </p:tavLst>
                                    </p:anim>
                                    <p:anim calcmode="lin" valueType="num">
                                      <p:cBhvr>
                                        <p:cTn id="64" dur="2000" fill="hold"/>
                                        <p:tgtEl>
                                          <p:spTgt spid="36"/>
                                        </p:tgtEl>
                                        <p:attrNameLst>
                                          <p:attrName>ppt_h</p:attrName>
                                        </p:attrNameLst>
                                      </p:cBhvr>
                                      <p:tavLst>
                                        <p:tav tm="0">
                                          <p:val>
                                            <p:fltVal val="0"/>
                                          </p:val>
                                        </p:tav>
                                        <p:tav tm="100000">
                                          <p:val>
                                            <p:strVal val="#ppt_h"/>
                                          </p:val>
                                        </p:tav>
                                      </p:tavLst>
                                    </p:anim>
                                    <p:animEffect transition="in" filter="fade">
                                      <p:cBhvr>
                                        <p:cTn id="6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a:spLocks noChangeAspect="1"/>
          </p:cNvSpPr>
          <p:nvPr/>
        </p:nvSpPr>
        <p:spPr>
          <a:xfrm>
            <a:off x="1275604" y="869776"/>
            <a:ext cx="5943600" cy="5943600"/>
          </a:xfrm>
          <a:prstGeom prst="ellipse">
            <a:avLst/>
          </a:prstGeom>
          <a:noFill/>
          <a:ln w="19050">
            <a:noFill/>
            <a:prstDash val="sysDot"/>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152400" y="76200"/>
            <a:ext cx="8991600" cy="838200"/>
          </a:xfrm>
        </p:spPr>
        <p:txBody>
          <a:bodyPr/>
          <a:lstStyle/>
          <a:p>
            <a:r>
              <a:rPr lang="en-US" dirty="0" smtClean="0"/>
              <a:t>DETERMINE ACTIVITY CORRIDOR</a:t>
            </a:r>
            <a:endParaRPr lang="en-ZA"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22</a:t>
            </a:fld>
            <a:endParaRPr lang="en-US" sz="1400" b="0" dirty="0">
              <a:solidFill>
                <a:schemeClr val="tx1"/>
              </a:solidFill>
              <a:latin typeface="+mn-lt"/>
            </a:endParaRPr>
          </a:p>
        </p:txBody>
      </p:sp>
      <p:sp>
        <p:nvSpPr>
          <p:cNvPr id="7" name="Oval 4"/>
          <p:cNvSpPr>
            <a:spLocks noChangeAspect="1"/>
          </p:cNvSpPr>
          <p:nvPr/>
        </p:nvSpPr>
        <p:spPr>
          <a:xfrm>
            <a:off x="2913257" y="2631955"/>
            <a:ext cx="2799183" cy="2126065"/>
          </a:xfrm>
          <a:custGeom>
            <a:avLst/>
            <a:gdLst>
              <a:gd name="connsiteX0" fmla="*/ 0 w 1501140"/>
              <a:gd name="connsiteY0" fmla="*/ 750570 h 1501140"/>
              <a:gd name="connsiteX1" fmla="*/ 750570 w 1501140"/>
              <a:gd name="connsiteY1" fmla="*/ 0 h 1501140"/>
              <a:gd name="connsiteX2" fmla="*/ 1501140 w 1501140"/>
              <a:gd name="connsiteY2" fmla="*/ 750570 h 1501140"/>
              <a:gd name="connsiteX3" fmla="*/ 750570 w 1501140"/>
              <a:gd name="connsiteY3" fmla="*/ 1501140 h 1501140"/>
              <a:gd name="connsiteX4" fmla="*/ 0 w 1501140"/>
              <a:gd name="connsiteY4" fmla="*/ 750570 h 1501140"/>
              <a:gd name="connsiteX0" fmla="*/ 0 w 1844040"/>
              <a:gd name="connsiteY0" fmla="*/ 467467 h 1517569"/>
              <a:gd name="connsiteX1" fmla="*/ 1093470 w 1844040"/>
              <a:gd name="connsiteY1" fmla="*/ 12172 h 1517569"/>
              <a:gd name="connsiteX2" fmla="*/ 1844040 w 1844040"/>
              <a:gd name="connsiteY2" fmla="*/ 762742 h 1517569"/>
              <a:gd name="connsiteX3" fmla="*/ 1093470 w 1844040"/>
              <a:gd name="connsiteY3" fmla="*/ 1513312 h 1517569"/>
              <a:gd name="connsiteX4" fmla="*/ 0 w 1844040"/>
              <a:gd name="connsiteY4" fmla="*/ 467467 h 1517569"/>
              <a:gd name="connsiteX0" fmla="*/ 0 w 2186940"/>
              <a:gd name="connsiteY0" fmla="*/ 457065 h 1502983"/>
              <a:gd name="connsiteX1" fmla="*/ 1093470 w 2186940"/>
              <a:gd name="connsiteY1" fmla="*/ 1770 h 1502983"/>
              <a:gd name="connsiteX2" fmla="*/ 2186940 w 2186940"/>
              <a:gd name="connsiteY2" fmla="*/ 409440 h 1502983"/>
              <a:gd name="connsiteX3" fmla="*/ 1093470 w 2186940"/>
              <a:gd name="connsiteY3" fmla="*/ 1502910 h 1502983"/>
              <a:gd name="connsiteX4" fmla="*/ 0 w 2186940"/>
              <a:gd name="connsiteY4" fmla="*/ 457065 h 1502983"/>
              <a:gd name="connsiteX0" fmla="*/ 0 w 2187041"/>
              <a:gd name="connsiteY0" fmla="*/ 455570 h 1601981"/>
              <a:gd name="connsiteX1" fmla="*/ 1093470 w 2187041"/>
              <a:gd name="connsiteY1" fmla="*/ 275 h 1601981"/>
              <a:gd name="connsiteX2" fmla="*/ 2186940 w 2187041"/>
              <a:gd name="connsiteY2" fmla="*/ 407945 h 1601981"/>
              <a:gd name="connsiteX3" fmla="*/ 1845945 w 2187041"/>
              <a:gd name="connsiteY3" fmla="*/ 1436645 h 1601981"/>
              <a:gd name="connsiteX4" fmla="*/ 1093470 w 2187041"/>
              <a:gd name="connsiteY4" fmla="*/ 1501415 h 1601981"/>
              <a:gd name="connsiteX5" fmla="*/ 0 w 2187041"/>
              <a:gd name="connsiteY5" fmla="*/ 455570 h 1601981"/>
              <a:gd name="connsiteX0" fmla="*/ 25048 w 2212089"/>
              <a:gd name="connsiteY0" fmla="*/ 455570 h 1540743"/>
              <a:gd name="connsiteX1" fmla="*/ 1118518 w 2212089"/>
              <a:gd name="connsiteY1" fmla="*/ 275 h 1540743"/>
              <a:gd name="connsiteX2" fmla="*/ 2211988 w 2212089"/>
              <a:gd name="connsiteY2" fmla="*/ 407945 h 1540743"/>
              <a:gd name="connsiteX3" fmla="*/ 1870993 w 2212089"/>
              <a:gd name="connsiteY3" fmla="*/ 1436645 h 1540743"/>
              <a:gd name="connsiteX4" fmla="*/ 1118518 w 2212089"/>
              <a:gd name="connsiteY4" fmla="*/ 1501415 h 1540743"/>
              <a:gd name="connsiteX5" fmla="*/ 413668 w 2212089"/>
              <a:gd name="connsiteY5" fmla="*/ 1398544 h 1540743"/>
              <a:gd name="connsiteX6" fmla="*/ 25048 w 2212089"/>
              <a:gd name="connsiteY6" fmla="*/ 455570 h 1540743"/>
              <a:gd name="connsiteX0" fmla="*/ 25048 w 2371518"/>
              <a:gd name="connsiteY0" fmla="*/ 455570 h 1625417"/>
              <a:gd name="connsiteX1" fmla="*/ 1118518 w 2371518"/>
              <a:gd name="connsiteY1" fmla="*/ 275 h 1625417"/>
              <a:gd name="connsiteX2" fmla="*/ 2211988 w 2371518"/>
              <a:gd name="connsiteY2" fmla="*/ 407945 h 1625417"/>
              <a:gd name="connsiteX3" fmla="*/ 2309143 w 2371518"/>
              <a:gd name="connsiteY3" fmla="*/ 1550945 h 1625417"/>
              <a:gd name="connsiteX4" fmla="*/ 1118518 w 2371518"/>
              <a:gd name="connsiteY4" fmla="*/ 1501415 h 1625417"/>
              <a:gd name="connsiteX5" fmla="*/ 413668 w 2371518"/>
              <a:gd name="connsiteY5" fmla="*/ 1398544 h 1625417"/>
              <a:gd name="connsiteX6" fmla="*/ 25048 w 2371518"/>
              <a:gd name="connsiteY6" fmla="*/ 455570 h 1625417"/>
              <a:gd name="connsiteX0" fmla="*/ 19039 w 2498859"/>
              <a:gd name="connsiteY0" fmla="*/ 105551 h 1789748"/>
              <a:gd name="connsiteX1" fmla="*/ 1245859 w 2498859"/>
              <a:gd name="connsiteY1" fmla="*/ 164606 h 1789748"/>
              <a:gd name="connsiteX2" fmla="*/ 2339329 w 2498859"/>
              <a:gd name="connsiteY2" fmla="*/ 572276 h 1789748"/>
              <a:gd name="connsiteX3" fmla="*/ 2436484 w 2498859"/>
              <a:gd name="connsiteY3" fmla="*/ 1715276 h 1789748"/>
              <a:gd name="connsiteX4" fmla="*/ 1245859 w 2498859"/>
              <a:gd name="connsiteY4" fmla="*/ 1665746 h 1789748"/>
              <a:gd name="connsiteX5" fmla="*/ 541009 w 2498859"/>
              <a:gd name="connsiteY5" fmla="*/ 1562875 h 1789748"/>
              <a:gd name="connsiteX6" fmla="*/ 19039 w 2498859"/>
              <a:gd name="connsiteY6" fmla="*/ 105551 h 1789748"/>
              <a:gd name="connsiteX0" fmla="*/ 19039 w 2796620"/>
              <a:gd name="connsiteY0" fmla="*/ 137940 h 1822137"/>
              <a:gd name="connsiteX1" fmla="*/ 1245859 w 2796620"/>
              <a:gd name="connsiteY1" fmla="*/ 196995 h 1822137"/>
              <a:gd name="connsiteX2" fmla="*/ 2796529 w 2796620"/>
              <a:gd name="connsiteY2" fmla="*/ 90315 h 1822137"/>
              <a:gd name="connsiteX3" fmla="*/ 2436484 w 2796620"/>
              <a:gd name="connsiteY3" fmla="*/ 1747665 h 1822137"/>
              <a:gd name="connsiteX4" fmla="*/ 1245859 w 2796620"/>
              <a:gd name="connsiteY4" fmla="*/ 1698135 h 1822137"/>
              <a:gd name="connsiteX5" fmla="*/ 541009 w 2796620"/>
              <a:gd name="connsiteY5" fmla="*/ 1595264 h 1822137"/>
              <a:gd name="connsiteX6" fmla="*/ 19039 w 2796620"/>
              <a:gd name="connsiteY6" fmla="*/ 137940 h 1822137"/>
              <a:gd name="connsiteX0" fmla="*/ 19039 w 2796620"/>
              <a:gd name="connsiteY0" fmla="*/ 137940 h 1783632"/>
              <a:gd name="connsiteX1" fmla="*/ 1245859 w 2796620"/>
              <a:gd name="connsiteY1" fmla="*/ 196995 h 1783632"/>
              <a:gd name="connsiteX2" fmla="*/ 2796529 w 2796620"/>
              <a:gd name="connsiteY2" fmla="*/ 90315 h 1783632"/>
              <a:gd name="connsiteX3" fmla="*/ 2436484 w 2796620"/>
              <a:gd name="connsiteY3" fmla="*/ 1747665 h 1783632"/>
              <a:gd name="connsiteX4" fmla="*/ 1388734 w 2796620"/>
              <a:gd name="connsiteY4" fmla="*/ 1336185 h 1783632"/>
              <a:gd name="connsiteX5" fmla="*/ 541009 w 2796620"/>
              <a:gd name="connsiteY5" fmla="*/ 1595264 h 1783632"/>
              <a:gd name="connsiteX6" fmla="*/ 19039 w 2796620"/>
              <a:gd name="connsiteY6" fmla="*/ 137940 h 1783632"/>
              <a:gd name="connsiteX0" fmla="*/ 19039 w 2796620"/>
              <a:gd name="connsiteY0" fmla="*/ 137940 h 1980992"/>
              <a:gd name="connsiteX1" fmla="*/ 1245859 w 2796620"/>
              <a:gd name="connsiteY1" fmla="*/ 196995 h 1980992"/>
              <a:gd name="connsiteX2" fmla="*/ 2796529 w 2796620"/>
              <a:gd name="connsiteY2" fmla="*/ 90315 h 1980992"/>
              <a:gd name="connsiteX3" fmla="*/ 2436484 w 2796620"/>
              <a:gd name="connsiteY3" fmla="*/ 1747665 h 1980992"/>
              <a:gd name="connsiteX4" fmla="*/ 1388734 w 2796620"/>
              <a:gd name="connsiteY4" fmla="*/ 1336185 h 1980992"/>
              <a:gd name="connsiteX5" fmla="*/ 541009 w 2796620"/>
              <a:gd name="connsiteY5" fmla="*/ 1595264 h 1980992"/>
              <a:gd name="connsiteX6" fmla="*/ 19039 w 2796620"/>
              <a:gd name="connsiteY6" fmla="*/ 137940 h 1980992"/>
              <a:gd name="connsiteX0" fmla="*/ 19039 w 2796620"/>
              <a:gd name="connsiteY0" fmla="*/ 137940 h 2022438"/>
              <a:gd name="connsiteX1" fmla="*/ 1245859 w 2796620"/>
              <a:gd name="connsiteY1" fmla="*/ 196995 h 2022438"/>
              <a:gd name="connsiteX2" fmla="*/ 2796529 w 2796620"/>
              <a:gd name="connsiteY2" fmla="*/ 90315 h 2022438"/>
              <a:gd name="connsiteX3" fmla="*/ 2436484 w 2796620"/>
              <a:gd name="connsiteY3" fmla="*/ 1747665 h 2022438"/>
              <a:gd name="connsiteX4" fmla="*/ 1131559 w 2796620"/>
              <a:gd name="connsiteY4" fmla="*/ 1574310 h 2022438"/>
              <a:gd name="connsiteX5" fmla="*/ 541009 w 2796620"/>
              <a:gd name="connsiteY5" fmla="*/ 1595264 h 2022438"/>
              <a:gd name="connsiteX6" fmla="*/ 19039 w 2796620"/>
              <a:gd name="connsiteY6" fmla="*/ 137940 h 2022438"/>
              <a:gd name="connsiteX0" fmla="*/ 37134 w 2814715"/>
              <a:gd name="connsiteY0" fmla="*/ 112181 h 1996679"/>
              <a:gd name="connsiteX1" fmla="*/ 1635429 w 2814715"/>
              <a:gd name="connsiteY1" fmla="*/ 380786 h 1996679"/>
              <a:gd name="connsiteX2" fmla="*/ 2814624 w 2814715"/>
              <a:gd name="connsiteY2" fmla="*/ 64556 h 1996679"/>
              <a:gd name="connsiteX3" fmla="*/ 2454579 w 2814715"/>
              <a:gd name="connsiteY3" fmla="*/ 1721906 h 1996679"/>
              <a:gd name="connsiteX4" fmla="*/ 1149654 w 2814715"/>
              <a:gd name="connsiteY4" fmla="*/ 1548551 h 1996679"/>
              <a:gd name="connsiteX5" fmla="*/ 559104 w 2814715"/>
              <a:gd name="connsiteY5" fmla="*/ 1569505 h 1996679"/>
              <a:gd name="connsiteX6" fmla="*/ 37134 w 2814715"/>
              <a:gd name="connsiteY6" fmla="*/ 112181 h 1996679"/>
              <a:gd name="connsiteX0" fmla="*/ 21602 w 2799183"/>
              <a:gd name="connsiteY0" fmla="*/ 133293 h 2017791"/>
              <a:gd name="connsiteX1" fmla="*/ 1305572 w 2799183"/>
              <a:gd name="connsiteY1" fmla="*/ 220923 h 2017791"/>
              <a:gd name="connsiteX2" fmla="*/ 2799092 w 2799183"/>
              <a:gd name="connsiteY2" fmla="*/ 85668 h 2017791"/>
              <a:gd name="connsiteX3" fmla="*/ 2439047 w 2799183"/>
              <a:gd name="connsiteY3" fmla="*/ 1743018 h 2017791"/>
              <a:gd name="connsiteX4" fmla="*/ 1134122 w 2799183"/>
              <a:gd name="connsiteY4" fmla="*/ 1569663 h 2017791"/>
              <a:gd name="connsiteX5" fmla="*/ 543572 w 2799183"/>
              <a:gd name="connsiteY5" fmla="*/ 1590617 h 2017791"/>
              <a:gd name="connsiteX6" fmla="*/ 21602 w 2799183"/>
              <a:gd name="connsiteY6" fmla="*/ 133293 h 2017791"/>
              <a:gd name="connsiteX0" fmla="*/ 21602 w 2799183"/>
              <a:gd name="connsiteY0" fmla="*/ 232022 h 2116520"/>
              <a:gd name="connsiteX1" fmla="*/ 1305572 w 2799183"/>
              <a:gd name="connsiteY1" fmla="*/ 319652 h 2116520"/>
              <a:gd name="connsiteX2" fmla="*/ 2799092 w 2799183"/>
              <a:gd name="connsiteY2" fmla="*/ 184397 h 2116520"/>
              <a:gd name="connsiteX3" fmla="*/ 2439047 w 2799183"/>
              <a:gd name="connsiteY3" fmla="*/ 1841747 h 2116520"/>
              <a:gd name="connsiteX4" fmla="*/ 1134122 w 2799183"/>
              <a:gd name="connsiteY4" fmla="*/ 1668392 h 2116520"/>
              <a:gd name="connsiteX5" fmla="*/ 543572 w 2799183"/>
              <a:gd name="connsiteY5" fmla="*/ 1689346 h 2116520"/>
              <a:gd name="connsiteX6" fmla="*/ 21602 w 2799183"/>
              <a:gd name="connsiteY6" fmla="*/ 232022 h 2116520"/>
              <a:gd name="connsiteX0" fmla="*/ 21602 w 2799183"/>
              <a:gd name="connsiteY0" fmla="*/ 232022 h 2126065"/>
              <a:gd name="connsiteX1" fmla="*/ 1305572 w 2799183"/>
              <a:gd name="connsiteY1" fmla="*/ 319652 h 2126065"/>
              <a:gd name="connsiteX2" fmla="*/ 2799092 w 2799183"/>
              <a:gd name="connsiteY2" fmla="*/ 184397 h 2126065"/>
              <a:gd name="connsiteX3" fmla="*/ 2439047 w 2799183"/>
              <a:gd name="connsiteY3" fmla="*/ 1841747 h 2126065"/>
              <a:gd name="connsiteX4" fmla="*/ 1142588 w 2799183"/>
              <a:gd name="connsiteY4" fmla="*/ 1713548 h 2126065"/>
              <a:gd name="connsiteX5" fmla="*/ 543572 w 2799183"/>
              <a:gd name="connsiteY5" fmla="*/ 1689346 h 2126065"/>
              <a:gd name="connsiteX6" fmla="*/ 21602 w 2799183"/>
              <a:gd name="connsiteY6" fmla="*/ 232022 h 2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9183" h="2126065">
                <a:moveTo>
                  <a:pt x="21602" y="232022"/>
                </a:moveTo>
                <a:cubicBezTo>
                  <a:pt x="148602" y="3740"/>
                  <a:pt x="995057" y="737165"/>
                  <a:pt x="1305572" y="319652"/>
                </a:cubicBezTo>
                <a:cubicBezTo>
                  <a:pt x="1616087" y="-97861"/>
                  <a:pt x="2794330" y="-66110"/>
                  <a:pt x="2799092" y="184397"/>
                </a:cubicBezTo>
                <a:cubicBezTo>
                  <a:pt x="2803854" y="434904"/>
                  <a:pt x="2621292" y="1659502"/>
                  <a:pt x="2439047" y="1841747"/>
                </a:cubicBezTo>
                <a:cubicBezTo>
                  <a:pt x="1170952" y="2538342"/>
                  <a:pt x="1458501" y="1738948"/>
                  <a:pt x="1142588" y="1713548"/>
                </a:cubicBezTo>
                <a:cubicBezTo>
                  <a:pt x="826675" y="1688148"/>
                  <a:pt x="725817" y="1863653"/>
                  <a:pt x="543572" y="1689346"/>
                </a:cubicBezTo>
                <a:cubicBezTo>
                  <a:pt x="361327" y="1515039"/>
                  <a:pt x="-105398" y="460304"/>
                  <a:pt x="21602" y="232022"/>
                </a:cubicBezTo>
                <a:close/>
              </a:path>
            </a:pathLst>
          </a:cu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p:cNvSpPr>
            <a:spLocks noChangeAspect="1"/>
          </p:cNvSpPr>
          <p:nvPr/>
        </p:nvSpPr>
        <p:spPr>
          <a:xfrm>
            <a:off x="3256804" y="984199"/>
            <a:ext cx="1019175" cy="10191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p:cNvSpPr>
            <a:spLocks noChangeAspect="1"/>
          </p:cNvSpPr>
          <p:nvPr/>
        </p:nvSpPr>
        <p:spPr>
          <a:xfrm>
            <a:off x="1570879" y="4460701"/>
            <a:ext cx="1009650" cy="10096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Oval 4"/>
          <p:cNvSpPr/>
          <p:nvPr/>
        </p:nvSpPr>
        <p:spPr bwMode="auto">
          <a:xfrm rot="20352455">
            <a:off x="2114515" y="3946636"/>
            <a:ext cx="2432224" cy="606954"/>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9837" h="514220">
                <a:moveTo>
                  <a:pt x="4512" y="441683"/>
                </a:moveTo>
                <a:cubicBezTo>
                  <a:pt x="12937" y="393260"/>
                  <a:pt x="-49888" y="222619"/>
                  <a:pt x="121965" y="198238"/>
                </a:cubicBezTo>
                <a:cubicBezTo>
                  <a:pt x="293818" y="173857"/>
                  <a:pt x="584165" y="220564"/>
                  <a:pt x="846233" y="179820"/>
                </a:cubicBezTo>
                <a:cubicBezTo>
                  <a:pt x="1108301" y="139076"/>
                  <a:pt x="1365404" y="42596"/>
                  <a:pt x="1723830" y="19301"/>
                </a:cubicBezTo>
                <a:cubicBezTo>
                  <a:pt x="2082256" y="-3994"/>
                  <a:pt x="2695102" y="-15513"/>
                  <a:pt x="2996790" y="40049"/>
                </a:cubicBezTo>
                <a:cubicBezTo>
                  <a:pt x="3298478" y="95611"/>
                  <a:pt x="3359370" y="383435"/>
                  <a:pt x="3133293" y="477667"/>
                </a:cubicBezTo>
                <a:cubicBezTo>
                  <a:pt x="2907216" y="571899"/>
                  <a:pt x="2031136" y="373136"/>
                  <a:pt x="1656131" y="377783"/>
                </a:cubicBezTo>
                <a:cubicBezTo>
                  <a:pt x="1281126" y="382430"/>
                  <a:pt x="1133324" y="483522"/>
                  <a:pt x="883262" y="505547"/>
                </a:cubicBezTo>
                <a:cubicBezTo>
                  <a:pt x="633200" y="527572"/>
                  <a:pt x="260443" y="499417"/>
                  <a:pt x="155760" y="509934"/>
                </a:cubicBezTo>
                <a:cubicBezTo>
                  <a:pt x="51077" y="520451"/>
                  <a:pt x="269765" y="507007"/>
                  <a:pt x="262679" y="505190"/>
                </a:cubicBezTo>
                <a:cubicBezTo>
                  <a:pt x="255593" y="503373"/>
                  <a:pt x="102860" y="505398"/>
                  <a:pt x="113240" y="499034"/>
                </a:cubicBezTo>
                <a:cubicBezTo>
                  <a:pt x="123620" y="492670"/>
                  <a:pt x="75124" y="482219"/>
                  <a:pt x="94864" y="480814"/>
                </a:cubicBezTo>
                <a:cubicBezTo>
                  <a:pt x="114604" y="479409"/>
                  <a:pt x="137588" y="512965"/>
                  <a:pt x="143651" y="507772"/>
                </a:cubicBezTo>
                <a:cubicBezTo>
                  <a:pt x="149714" y="502579"/>
                  <a:pt x="66208" y="512898"/>
                  <a:pt x="71417" y="488776"/>
                </a:cubicBezTo>
                <a:cubicBezTo>
                  <a:pt x="52666" y="465331"/>
                  <a:pt x="-3913" y="490106"/>
                  <a:pt x="4512" y="441683"/>
                </a:cubicBezTo>
                <a:close/>
              </a:path>
            </a:pathLst>
          </a:custGeom>
          <a:pattFill prst="pct70">
            <a:fgClr>
              <a:schemeClr val="tx1">
                <a:lumMod val="95000"/>
                <a:lumOff val="5000"/>
              </a:schemeClr>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1" name="Oval 10"/>
          <p:cNvSpPr>
            <a:spLocks noChangeAspect="1"/>
          </p:cNvSpPr>
          <p:nvPr/>
        </p:nvSpPr>
        <p:spPr>
          <a:xfrm>
            <a:off x="2001409" y="4676212"/>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Oval 11"/>
          <p:cNvSpPr>
            <a:spLocks noChangeAspect="1"/>
          </p:cNvSpPr>
          <p:nvPr/>
        </p:nvSpPr>
        <p:spPr>
          <a:xfrm>
            <a:off x="3804491" y="1668094"/>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Oval 14"/>
          <p:cNvSpPr>
            <a:spLocks noChangeAspect="1"/>
          </p:cNvSpPr>
          <p:nvPr/>
        </p:nvSpPr>
        <p:spPr>
          <a:xfrm>
            <a:off x="4296934" y="1698574"/>
            <a:ext cx="701040" cy="7010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Oval 15"/>
          <p:cNvSpPr>
            <a:spLocks noChangeAspect="1"/>
          </p:cNvSpPr>
          <p:nvPr/>
        </p:nvSpPr>
        <p:spPr>
          <a:xfrm>
            <a:off x="4437039" y="927049"/>
            <a:ext cx="762000" cy="76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Oval 18"/>
          <p:cNvSpPr>
            <a:spLocks noChangeAspect="1"/>
          </p:cNvSpPr>
          <p:nvPr/>
        </p:nvSpPr>
        <p:spPr>
          <a:xfrm>
            <a:off x="4417989" y="3567255"/>
            <a:ext cx="365760" cy="3657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Oval 19"/>
          <p:cNvSpPr>
            <a:spLocks noChangeAspect="1"/>
          </p:cNvSpPr>
          <p:nvPr/>
        </p:nvSpPr>
        <p:spPr>
          <a:xfrm>
            <a:off x="3583511" y="396252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Oval 20"/>
          <p:cNvSpPr>
            <a:spLocks noChangeAspect="1"/>
          </p:cNvSpPr>
          <p:nvPr/>
        </p:nvSpPr>
        <p:spPr>
          <a:xfrm>
            <a:off x="5222939" y="3475815"/>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Oval 21"/>
          <p:cNvSpPr>
            <a:spLocks noChangeAspect="1"/>
          </p:cNvSpPr>
          <p:nvPr/>
        </p:nvSpPr>
        <p:spPr>
          <a:xfrm>
            <a:off x="4811459" y="4188422"/>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4" name="Straight Arrow Connector 23"/>
          <p:cNvCxnSpPr/>
          <p:nvPr/>
        </p:nvCxnSpPr>
        <p:spPr>
          <a:xfrm flipH="1" flipV="1">
            <a:off x="2184290" y="4832871"/>
            <a:ext cx="234314" cy="197160"/>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1" idx="3"/>
          </p:cNvCxnSpPr>
          <p:nvPr/>
        </p:nvCxnSpPr>
        <p:spPr>
          <a:xfrm flipV="1">
            <a:off x="1973394" y="4832310"/>
            <a:ext cx="54797" cy="430396"/>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2" idx="0"/>
          </p:cNvCxnSpPr>
          <p:nvPr/>
        </p:nvCxnSpPr>
        <p:spPr>
          <a:xfrm>
            <a:off x="3693145" y="1308049"/>
            <a:ext cx="202786" cy="360045"/>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2" idx="6"/>
          </p:cNvCxnSpPr>
          <p:nvPr/>
        </p:nvCxnSpPr>
        <p:spPr>
          <a:xfrm flipH="1" flipV="1">
            <a:off x="3987371" y="1759534"/>
            <a:ext cx="660083" cy="32944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2" idx="2"/>
          </p:cNvCxnSpPr>
          <p:nvPr/>
        </p:nvCxnSpPr>
        <p:spPr>
          <a:xfrm flipV="1">
            <a:off x="3561604" y="1759534"/>
            <a:ext cx="242887" cy="9109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987372" y="1308049"/>
            <a:ext cx="751522" cy="360045"/>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16200000" flipV="1">
            <a:off x="4734540" y="5649965"/>
            <a:ext cx="678180" cy="269421"/>
          </a:xfrm>
          <a:prstGeom prst="curvedConnector3">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flipV="1">
            <a:off x="3775916" y="3750135"/>
            <a:ext cx="651598" cy="303834"/>
          </a:xfrm>
          <a:prstGeom prst="curvedConnector3">
            <a:avLst>
              <a:gd name="adj1" fmla="val 50000"/>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rot="16200000" flipH="1">
            <a:off x="4601377" y="3942032"/>
            <a:ext cx="255409" cy="237374"/>
          </a:xfrm>
          <a:prstGeom prst="curvedConnector3">
            <a:avLst>
              <a:gd name="adj1" fmla="val 8786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flipV="1">
            <a:off x="4793274" y="3567255"/>
            <a:ext cx="439190" cy="182880"/>
          </a:xfrm>
          <a:prstGeom prst="curvedConnector3">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rot="16200000" flipH="1">
            <a:off x="4363483" y="3320344"/>
            <a:ext cx="461646" cy="32176"/>
          </a:xfrm>
          <a:prstGeom prst="curvedConnector3">
            <a:avLst>
              <a:gd name="adj1" fmla="val 28188"/>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p:cNvSpPr>
            <a:spLocks noChangeAspect="1"/>
          </p:cNvSpPr>
          <p:nvPr/>
        </p:nvSpPr>
        <p:spPr>
          <a:xfrm>
            <a:off x="4470016" y="292501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42" name="Curved Connector 41"/>
          <p:cNvCxnSpPr/>
          <p:nvPr/>
        </p:nvCxnSpPr>
        <p:spPr>
          <a:xfrm flipV="1">
            <a:off x="2201381" y="4036305"/>
            <a:ext cx="1399222" cy="78256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6200000" flipH="1">
            <a:off x="3675253" y="2085972"/>
            <a:ext cx="1098884" cy="59286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a:off x="3798861" y="4116922"/>
            <a:ext cx="1056472" cy="209933"/>
          </a:xfrm>
          <a:prstGeom prst="curvedConnector4">
            <a:avLst>
              <a:gd name="adj1" fmla="val 48732"/>
              <a:gd name="adj2" fmla="val 20889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a:off x="4664546" y="2998794"/>
            <a:ext cx="666925" cy="459356"/>
          </a:xfrm>
          <a:prstGeom prst="curvedConnector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rot="5400000" flipH="1" flipV="1">
            <a:off x="3622170" y="3116233"/>
            <a:ext cx="972852" cy="737974"/>
          </a:xfrm>
          <a:prstGeom prst="curvedConnector3">
            <a:avLst>
              <a:gd name="adj1" fmla="val 7175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5400000">
            <a:off x="4862714" y="3745873"/>
            <a:ext cx="556509" cy="346822"/>
          </a:xfrm>
          <a:prstGeom prst="curvedConnector3">
            <a:avLst>
              <a:gd name="adj1" fmla="val 87274"/>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Oval 73"/>
          <p:cNvSpPr>
            <a:spLocks noChangeAspect="1"/>
          </p:cNvSpPr>
          <p:nvPr/>
        </p:nvSpPr>
        <p:spPr>
          <a:xfrm rot="20064395">
            <a:off x="5011718" y="4365104"/>
            <a:ext cx="2368594" cy="236859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5" name="Oval 74"/>
          <p:cNvSpPr>
            <a:spLocks noChangeAspect="1"/>
          </p:cNvSpPr>
          <p:nvPr/>
        </p:nvSpPr>
        <p:spPr>
          <a:xfrm>
            <a:off x="5796136" y="4965526"/>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6" name="Oval 75"/>
          <p:cNvSpPr>
            <a:spLocks noChangeAspect="1"/>
          </p:cNvSpPr>
          <p:nvPr/>
        </p:nvSpPr>
        <p:spPr>
          <a:xfrm>
            <a:off x="6300192" y="6032857"/>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79" name="Curved Connector 78"/>
          <p:cNvCxnSpPr>
            <a:stCxn id="76" idx="0"/>
            <a:endCxn id="75" idx="4"/>
          </p:cNvCxnSpPr>
          <p:nvPr/>
        </p:nvCxnSpPr>
        <p:spPr>
          <a:xfrm rot="16200000" flipV="1">
            <a:off x="5697379" y="5338604"/>
            <a:ext cx="884451" cy="504056"/>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Curved Connector 79"/>
          <p:cNvCxnSpPr>
            <a:stCxn id="75" idx="0"/>
          </p:cNvCxnSpPr>
          <p:nvPr/>
        </p:nvCxnSpPr>
        <p:spPr>
          <a:xfrm rot="16200000" flipV="1">
            <a:off x="5097840" y="4175789"/>
            <a:ext cx="611889" cy="967585"/>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951042" y="4656887"/>
            <a:ext cx="372052" cy="32396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360060" y="5110277"/>
            <a:ext cx="434884" cy="125729"/>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994314" y="5136949"/>
            <a:ext cx="358970" cy="195488"/>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39804" y="6124297"/>
            <a:ext cx="358374" cy="0"/>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454276" y="5823307"/>
            <a:ext cx="187842" cy="23633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6488968" y="6215737"/>
            <a:ext cx="302605" cy="171450"/>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46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40080" cy="838200"/>
          </a:xfrm>
        </p:spPr>
        <p:txBody>
          <a:bodyPr/>
          <a:lstStyle/>
          <a:p>
            <a:r>
              <a:rPr lang="en-US" dirty="0" smtClean="0"/>
              <a:t>SUPPORTING INFRASTRUCTURE TO BE PRIORITISED TOWARDS TARGET AREAS </a:t>
            </a:r>
            <a:endParaRPr lang="en-ZA"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23</a:t>
            </a:fld>
            <a:endParaRPr lang="en-US" sz="1400" b="0" dirty="0">
              <a:solidFill>
                <a:schemeClr val="tx1"/>
              </a:solidFill>
              <a:latin typeface="+mn-lt"/>
            </a:endParaRPr>
          </a:p>
        </p:txBody>
      </p:sp>
      <p:pic>
        <p:nvPicPr>
          <p:cNvPr id="5" name="Picture 2"/>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1967" t="9716" r="14089"/>
          <a:stretch/>
        </p:blipFill>
        <p:spPr bwMode="auto">
          <a:xfrm>
            <a:off x="1673679" y="1448089"/>
            <a:ext cx="5633357" cy="510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spect="1"/>
          </p:cNvSpPr>
          <p:nvPr/>
        </p:nvSpPr>
        <p:spPr bwMode="auto">
          <a:xfrm>
            <a:off x="3867418" y="2148354"/>
            <a:ext cx="274320" cy="274320"/>
          </a:xfrm>
          <a:prstGeom prst="ellipse">
            <a:avLst/>
          </a:prstGeom>
          <a:solidFill>
            <a:srgbClr val="7A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4" name="Oval 13"/>
          <p:cNvSpPr>
            <a:spLocks noChangeAspect="1"/>
          </p:cNvSpPr>
          <p:nvPr/>
        </p:nvSpPr>
        <p:spPr bwMode="auto">
          <a:xfrm>
            <a:off x="5940152" y="5783724"/>
            <a:ext cx="274320" cy="274320"/>
          </a:xfrm>
          <a:prstGeom prst="ellipse">
            <a:avLst/>
          </a:prstGeom>
          <a:solidFill>
            <a:srgbClr val="7A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5" name="Oval 14"/>
          <p:cNvSpPr>
            <a:spLocks noChangeAspect="1"/>
          </p:cNvSpPr>
          <p:nvPr/>
        </p:nvSpPr>
        <p:spPr bwMode="auto">
          <a:xfrm>
            <a:off x="5527596" y="4933139"/>
            <a:ext cx="274320" cy="274320"/>
          </a:xfrm>
          <a:prstGeom prst="ellipse">
            <a:avLst/>
          </a:prstGeom>
          <a:solidFill>
            <a:srgbClr val="7A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Oval 6"/>
          <p:cNvSpPr>
            <a:spLocks noChangeAspect="1"/>
          </p:cNvSpPr>
          <p:nvPr/>
        </p:nvSpPr>
        <p:spPr bwMode="auto">
          <a:xfrm>
            <a:off x="2355250" y="4666568"/>
            <a:ext cx="274320" cy="274320"/>
          </a:xfrm>
          <a:prstGeom prst="ellipse">
            <a:avLst/>
          </a:prstGeom>
          <a:solidFill>
            <a:srgbClr val="7A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grpSp>
        <p:nvGrpSpPr>
          <p:cNvPr id="9" name="Group 8"/>
          <p:cNvGrpSpPr/>
          <p:nvPr/>
        </p:nvGrpSpPr>
        <p:grpSpPr>
          <a:xfrm>
            <a:off x="5741021" y="1700808"/>
            <a:ext cx="2890397" cy="2749629"/>
            <a:chOff x="6372200" y="1397077"/>
            <a:chExt cx="2890397" cy="2749629"/>
          </a:xfrm>
        </p:grpSpPr>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00" y="2767357"/>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1442" y="2775106"/>
              <a:ext cx="183115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248" y="1397077"/>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0993" y="1678253"/>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Oval 17"/>
          <p:cNvSpPr>
            <a:spLocks noChangeAspect="1"/>
          </p:cNvSpPr>
          <p:nvPr/>
        </p:nvSpPr>
        <p:spPr bwMode="auto">
          <a:xfrm>
            <a:off x="5459851" y="1368490"/>
            <a:ext cx="3285398" cy="3285398"/>
          </a:xfrm>
          <a:prstGeom prst="ellipse">
            <a:avLst/>
          </a:prstGeom>
          <a:solidFill>
            <a:srgbClr val="7A0000">
              <a:alpha val="37000"/>
            </a:srgb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Left Arrow 9"/>
          <p:cNvSpPr/>
          <p:nvPr/>
        </p:nvSpPr>
        <p:spPr bwMode="auto">
          <a:xfrm rot="814075">
            <a:off x="4213361" y="1942261"/>
            <a:ext cx="1246490" cy="1029205"/>
          </a:xfrm>
          <a:prstGeom prst="leftArrow">
            <a:avLst/>
          </a:prstGeom>
          <a:solidFill>
            <a:srgbClr val="7A0000">
              <a:alpha val="37000"/>
            </a:srgb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eaLnBrk="0" hangingPunct="0"/>
            <a:endParaRPr lang="en-ZA">
              <a:latin typeface="Arial" charset="0"/>
              <a:ea typeface="ＭＳ Ｐゴシック" pitchFamily="1" charset="-128"/>
            </a:endParaRPr>
          </a:p>
        </p:txBody>
      </p:sp>
      <p:sp>
        <p:nvSpPr>
          <p:cNvPr id="20" name="Left Arrow 19"/>
          <p:cNvSpPr/>
          <p:nvPr/>
        </p:nvSpPr>
        <p:spPr bwMode="auto">
          <a:xfrm rot="20333623">
            <a:off x="2604741" y="3612005"/>
            <a:ext cx="3017005" cy="1029205"/>
          </a:xfrm>
          <a:prstGeom prst="leftArrow">
            <a:avLst/>
          </a:prstGeom>
          <a:solidFill>
            <a:srgbClr val="7A0000">
              <a:alpha val="37000"/>
            </a:srgb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eaLnBrk="0" hangingPunct="0"/>
            <a:endParaRPr lang="en-ZA">
              <a:latin typeface="Arial" charset="0"/>
              <a:ea typeface="ＭＳ Ｐゴシック" pitchFamily="1" charset="-128"/>
            </a:endParaRPr>
          </a:p>
        </p:txBody>
      </p:sp>
      <p:sp>
        <p:nvSpPr>
          <p:cNvPr id="21" name="Left Arrow 20"/>
          <p:cNvSpPr/>
          <p:nvPr/>
        </p:nvSpPr>
        <p:spPr bwMode="auto">
          <a:xfrm rot="17973144">
            <a:off x="5642477" y="4124960"/>
            <a:ext cx="595349" cy="1029205"/>
          </a:xfrm>
          <a:prstGeom prst="leftArrow">
            <a:avLst/>
          </a:prstGeom>
          <a:solidFill>
            <a:srgbClr val="7A0000">
              <a:alpha val="37000"/>
            </a:srgb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eaLnBrk="0" hangingPunct="0"/>
            <a:endParaRPr lang="en-ZA">
              <a:latin typeface="Arial" charset="0"/>
              <a:ea typeface="ＭＳ Ｐゴシック" pitchFamily="1" charset="-128"/>
            </a:endParaRPr>
          </a:p>
        </p:txBody>
      </p:sp>
      <p:sp>
        <p:nvSpPr>
          <p:cNvPr id="22" name="Left Arrow 21"/>
          <p:cNvSpPr/>
          <p:nvPr/>
        </p:nvSpPr>
        <p:spPr bwMode="auto">
          <a:xfrm rot="17952233">
            <a:off x="5913663" y="4742725"/>
            <a:ext cx="1202502" cy="1029205"/>
          </a:xfrm>
          <a:prstGeom prst="leftArrow">
            <a:avLst/>
          </a:prstGeom>
          <a:solidFill>
            <a:srgbClr val="7A0000">
              <a:alpha val="37000"/>
            </a:srgb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eaLnBrk="0" hangingPunct="0"/>
            <a:endParaRPr lang="en-ZA">
              <a:latin typeface="Arial" charset="0"/>
              <a:ea typeface="ＭＳ Ｐゴシック" pitchFamily="1" charset="-128"/>
            </a:endParaRPr>
          </a:p>
        </p:txBody>
      </p:sp>
    </p:spTree>
    <p:extLst>
      <p:ext uri="{BB962C8B-B14F-4D97-AF65-F5344CB8AC3E}">
        <p14:creationId xmlns:p14="http://schemas.microsoft.com/office/powerpoint/2010/main" val="36963535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24</a:t>
            </a:fld>
            <a:endParaRPr lang="en-US" sz="1400" b="0" dirty="0">
              <a:solidFill>
                <a:schemeClr val="tx1"/>
              </a:solidFill>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1781963518"/>
              </p:ext>
            </p:extLst>
          </p:nvPr>
        </p:nvGraphicFramePr>
        <p:xfrm>
          <a:off x="107503" y="1251727"/>
          <a:ext cx="6325527" cy="3703320"/>
        </p:xfrm>
        <a:graphic>
          <a:graphicData uri="http://schemas.openxmlformats.org/drawingml/2006/table">
            <a:tbl>
              <a:tblPr firstRow="1" bandRow="1"/>
              <a:tblGrid>
                <a:gridCol w="1092237"/>
                <a:gridCol w="1326286"/>
                <a:gridCol w="1757942"/>
                <a:gridCol w="2149062"/>
              </a:tblGrid>
              <a:tr h="404919">
                <a:tc>
                  <a:txBody>
                    <a:bodyPr/>
                    <a:lstStyle/>
                    <a:p>
                      <a:pPr algn="l" fontAlgn="b"/>
                      <a:r>
                        <a:rPr lang="en-ZA" sz="1600" b="1" i="0" u="none" strike="noStrike" dirty="0">
                          <a:solidFill>
                            <a:schemeClr val="bg1"/>
                          </a:solidFill>
                          <a:effectLst/>
                          <a:latin typeface="Calibri"/>
                        </a:rPr>
                        <a:t>Urban Network </a:t>
                      </a:r>
                    </a:p>
                  </a:txBody>
                  <a:tcPr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A0000"/>
                    </a:solidFill>
                  </a:tcPr>
                </a:tc>
                <a:tc>
                  <a:txBody>
                    <a:bodyPr/>
                    <a:lstStyle/>
                    <a:p>
                      <a:pPr algn="l" fontAlgn="ctr"/>
                      <a:r>
                        <a:rPr lang="en-ZA" sz="1600" b="1" i="0" u="none" strike="noStrike" dirty="0" smtClean="0">
                          <a:solidFill>
                            <a:schemeClr val="bg1"/>
                          </a:solidFill>
                          <a:effectLst/>
                          <a:latin typeface="Calibri"/>
                        </a:rPr>
                        <a:t>Network Elements</a:t>
                      </a:r>
                      <a:endParaRPr lang="en-ZA" sz="1600" b="1" i="0" u="none" strike="noStrike" dirty="0">
                        <a:solidFill>
                          <a:schemeClr val="bg1"/>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A0000"/>
                    </a:solidFill>
                  </a:tcPr>
                </a:tc>
                <a:tc>
                  <a:txBody>
                    <a:bodyPr/>
                    <a:lstStyle/>
                    <a:p>
                      <a:pPr algn="l" fontAlgn="ctr"/>
                      <a:r>
                        <a:rPr lang="en-ZA" sz="1600" b="1" i="0" u="none" strike="noStrike">
                          <a:solidFill>
                            <a:schemeClr val="bg1"/>
                          </a:solidFill>
                          <a:effectLst/>
                          <a:latin typeface="Calibri"/>
                        </a:rPr>
                        <a:t>Intervention</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A0000"/>
                    </a:solidFill>
                  </a:tcPr>
                </a:tc>
                <a:tc>
                  <a:txBody>
                    <a:bodyPr/>
                    <a:lstStyle/>
                    <a:p>
                      <a:pPr algn="l" fontAlgn="ctr"/>
                      <a:r>
                        <a:rPr lang="en-ZA" sz="1600" b="1" i="0" u="none" strike="noStrike" dirty="0" smtClean="0">
                          <a:solidFill>
                            <a:schemeClr val="bg1"/>
                          </a:solidFill>
                          <a:effectLst/>
                          <a:latin typeface="Calibri"/>
                        </a:rPr>
                        <a:t>Investment Phasing</a:t>
                      </a:r>
                      <a:endParaRPr lang="en-ZA" sz="1600" b="1" i="0" u="none" strike="noStrike" dirty="0">
                        <a:solidFill>
                          <a:schemeClr val="bg1"/>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A0000"/>
                    </a:solidFill>
                  </a:tcPr>
                </a:tc>
              </a:tr>
              <a:tr h="404919">
                <a:tc rowSpan="4">
                  <a:txBody>
                    <a:bodyPr/>
                    <a:lstStyle/>
                    <a:p>
                      <a:pPr algn="l" fontAlgn="ctr"/>
                      <a:r>
                        <a:rPr lang="en-ZA" sz="1600" b="0" i="0" u="none" strike="noStrike" dirty="0">
                          <a:solidFill>
                            <a:srgbClr val="000000"/>
                          </a:solidFill>
                          <a:effectLst/>
                          <a:latin typeface="Calibri"/>
                        </a:rPr>
                        <a:t>Primary Network</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ZA" sz="1600" b="0" i="0" u="none" strike="noStrike" dirty="0">
                          <a:solidFill>
                            <a:srgbClr val="000000"/>
                          </a:solidFill>
                          <a:effectLst/>
                          <a:latin typeface="Calibri"/>
                        </a:rPr>
                        <a:t>CBD</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ZA" sz="1600" b="0" i="0" u="none" strike="noStrike" dirty="0" smtClean="0">
                          <a:solidFill>
                            <a:srgbClr val="000000"/>
                          </a:solidFill>
                          <a:effectLst/>
                          <a:latin typeface="Calibri"/>
                        </a:rPr>
                        <a:t>Regeneration and management</a:t>
                      </a:r>
                      <a:endParaRPr lang="en-ZA" sz="16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marL="87313" indent="-87313" algn="l" fontAlgn="ctr">
                        <a:buFont typeface="Arial" pitchFamily="34" charset="0"/>
                        <a:buChar char="•"/>
                      </a:pPr>
                      <a:r>
                        <a:rPr lang="en-ZA" sz="1600" b="0" i="0" u="none" strike="noStrike" dirty="0" smtClean="0">
                          <a:solidFill>
                            <a:srgbClr val="000000"/>
                          </a:solidFill>
                          <a:effectLst/>
                          <a:latin typeface="Calibri"/>
                        </a:rPr>
                        <a:t>Spatial Development Objectives</a:t>
                      </a:r>
                    </a:p>
                    <a:p>
                      <a:pPr marL="87313" indent="-87313" algn="l" fontAlgn="ctr">
                        <a:buFont typeface="Arial" pitchFamily="34" charset="0"/>
                        <a:buChar char="•"/>
                      </a:pPr>
                      <a:r>
                        <a:rPr lang="en-ZA" sz="1600" b="0" i="0" u="none" strike="noStrike" dirty="0" smtClean="0">
                          <a:solidFill>
                            <a:srgbClr val="000000"/>
                          </a:solidFill>
                          <a:effectLst/>
                          <a:latin typeface="Calibri"/>
                        </a:rPr>
                        <a:t>Network Connectivity Optimisation</a:t>
                      </a:r>
                    </a:p>
                    <a:p>
                      <a:pPr algn="l" fontAlgn="ctr"/>
                      <a:endParaRPr lang="en-ZA" sz="1600" b="0" i="0" u="none" strike="noStrike" dirty="0" smtClean="0">
                        <a:solidFill>
                          <a:srgbClr val="000000"/>
                        </a:solidFill>
                        <a:effectLst/>
                        <a:latin typeface="Calibri"/>
                      </a:endParaRPr>
                    </a:p>
                    <a:p>
                      <a:pPr algn="l" fontAlgn="ctr"/>
                      <a:endParaRPr lang="en-ZA" sz="16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3827">
                <a:tc vMerge="1">
                  <a:txBody>
                    <a:bodyPr/>
                    <a:lstStyle/>
                    <a:p>
                      <a:endParaRPr lang="en-ZA"/>
                    </a:p>
                  </a:txBody>
                  <a:tcPr/>
                </a:tc>
                <a:tc>
                  <a:txBody>
                    <a:bodyPr/>
                    <a:lstStyle/>
                    <a:p>
                      <a:pPr algn="l" fontAlgn="ctr"/>
                      <a:r>
                        <a:rPr lang="en-ZA" sz="1600" b="0" i="0" u="none" strike="noStrike" dirty="0">
                          <a:solidFill>
                            <a:srgbClr val="000000"/>
                          </a:solidFill>
                          <a:effectLst/>
                          <a:latin typeface="Calibri"/>
                        </a:rPr>
                        <a:t>Urban Hubs</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ZA" sz="1600" b="0" i="0" u="none" strike="noStrike" dirty="0" smtClean="0">
                          <a:solidFill>
                            <a:srgbClr val="000000"/>
                          </a:solidFill>
                          <a:effectLst/>
                          <a:latin typeface="Calibri"/>
                        </a:rPr>
                        <a:t>Mixed-use</a:t>
                      </a:r>
                      <a:r>
                        <a:rPr lang="en-ZA" sz="1600" b="0" i="0" u="none" strike="noStrike" baseline="0" dirty="0" smtClean="0">
                          <a:solidFill>
                            <a:srgbClr val="000000"/>
                          </a:solidFill>
                          <a:effectLst/>
                          <a:latin typeface="Calibri"/>
                        </a:rPr>
                        <a:t> development and management</a:t>
                      </a:r>
                      <a:endParaRPr lang="en-ZA" sz="16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fontAlgn="ctr"/>
                      <a:endParaRPr lang="en-ZA" sz="14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3827">
                <a:tc vMerge="1">
                  <a:txBody>
                    <a:bodyPr/>
                    <a:lstStyle/>
                    <a:p>
                      <a:endParaRPr lang="en-ZA"/>
                    </a:p>
                  </a:txBody>
                  <a:tcPr/>
                </a:tc>
                <a:tc>
                  <a:txBody>
                    <a:bodyPr/>
                    <a:lstStyle/>
                    <a:p>
                      <a:pPr algn="l" fontAlgn="ctr"/>
                      <a:r>
                        <a:rPr lang="en-ZA" sz="1600" b="0" i="0" u="none" strike="noStrike" dirty="0">
                          <a:solidFill>
                            <a:srgbClr val="000000"/>
                          </a:solidFill>
                          <a:effectLst/>
                          <a:latin typeface="Calibri"/>
                        </a:rPr>
                        <a:t>Primary Transport Link</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ZA" sz="1600" b="0" i="0" u="none" strike="noStrike" dirty="0" smtClean="0">
                          <a:solidFill>
                            <a:srgbClr val="000000"/>
                          </a:solidFill>
                          <a:effectLst/>
                          <a:latin typeface="Calibri"/>
                        </a:rPr>
                        <a:t>Develop/Upgrade and management</a:t>
                      </a:r>
                      <a:endParaRPr lang="en-ZA" sz="16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fontAlgn="ctr"/>
                      <a:endParaRPr lang="en-ZA" sz="14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4919">
                <a:tc vMerge="1">
                  <a:txBody>
                    <a:bodyPr/>
                    <a:lstStyle/>
                    <a:p>
                      <a:endParaRPr lang="en-ZA"/>
                    </a:p>
                  </a:txBody>
                  <a:tcPr/>
                </a:tc>
                <a:tc>
                  <a:txBody>
                    <a:bodyPr/>
                    <a:lstStyle/>
                    <a:p>
                      <a:pPr algn="l" fontAlgn="ctr"/>
                      <a:r>
                        <a:rPr lang="en-US" sz="1600" b="0" i="0" u="none" strike="noStrike" dirty="0" smtClean="0">
                          <a:solidFill>
                            <a:srgbClr val="000000"/>
                          </a:solidFill>
                          <a:effectLst/>
                          <a:latin typeface="Calibri"/>
                        </a:rPr>
                        <a:t>Activity </a:t>
                      </a:r>
                      <a:r>
                        <a:rPr lang="en-US" sz="1600" b="0" i="0" u="none" strike="noStrike" baseline="0" dirty="0" smtClean="0">
                          <a:solidFill>
                            <a:srgbClr val="000000"/>
                          </a:solidFill>
                          <a:effectLst/>
                          <a:latin typeface="Calibri"/>
                        </a:rPr>
                        <a:t>Corridor</a:t>
                      </a:r>
                      <a:endParaRPr lang="en-ZA" sz="16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ZA" sz="1600" b="0" i="0" u="none" strike="noStrike" dirty="0" smtClean="0">
                          <a:solidFill>
                            <a:srgbClr val="000000"/>
                          </a:solidFill>
                          <a:effectLst/>
                          <a:latin typeface="Calibri"/>
                        </a:rPr>
                        <a:t>Infill &amp; Densification</a:t>
                      </a:r>
                      <a:endParaRPr lang="en-ZA" sz="16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fontAlgn="ctr"/>
                      <a:endParaRPr lang="en-ZA" sz="14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3827">
                <a:tc>
                  <a:txBody>
                    <a:bodyPr/>
                    <a:lstStyle/>
                    <a:p>
                      <a:pPr algn="l" fontAlgn="ctr"/>
                      <a:r>
                        <a:rPr lang="en-ZA" sz="1600" b="0" i="0" u="none" strike="noStrike">
                          <a:solidFill>
                            <a:srgbClr val="000000"/>
                          </a:solidFill>
                          <a:effectLst/>
                          <a:latin typeface="Calibri"/>
                        </a:rPr>
                        <a:t>Secondary Network</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ZA" sz="1600" b="0" i="0" u="none" strike="noStrike" dirty="0">
                          <a:solidFill>
                            <a:srgbClr val="000000"/>
                          </a:solidFill>
                          <a:effectLst/>
                          <a:latin typeface="Calibri"/>
                        </a:rPr>
                        <a:t>Secondary Transport Link</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ZA" sz="1600" b="0" i="0" u="none" strike="noStrike" dirty="0">
                          <a:solidFill>
                            <a:srgbClr val="000000"/>
                          </a:solidFill>
                          <a:effectLst/>
                          <a:latin typeface="Calibri"/>
                        </a:rPr>
                        <a:t>Develop/Upgrade</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ctr"/>
                      <a:endParaRPr lang="en-ZA" sz="1400" b="0" i="0" u="none" strike="noStrike" dirty="0">
                        <a:solidFill>
                          <a:srgbClr val="000000"/>
                        </a:solidFill>
                        <a:effectLst/>
                        <a:latin typeface="Calibri"/>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itle 1"/>
          <p:cNvSpPr>
            <a:spLocks noGrp="1"/>
          </p:cNvSpPr>
          <p:nvPr>
            <p:ph type="title"/>
          </p:nvPr>
        </p:nvSpPr>
        <p:spPr>
          <a:xfrm>
            <a:off x="35496" y="76200"/>
            <a:ext cx="9108504" cy="838200"/>
          </a:xfrm>
        </p:spPr>
        <p:txBody>
          <a:bodyPr/>
          <a:lstStyle/>
          <a:p>
            <a:r>
              <a:rPr lang="en-US" sz="2800" dirty="0"/>
              <a:t>STRATEGIC URBAN LOCATIONS UNLOCK A PROJECT PIPELINE</a:t>
            </a:r>
            <a:endParaRPr lang="en-ZA" sz="28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1484" y="4149080"/>
            <a:ext cx="288032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6433031" y="2708920"/>
            <a:ext cx="2103376" cy="1728193"/>
            <a:chOff x="5123015" y="1227414"/>
            <a:chExt cx="2788348" cy="3928993"/>
          </a:xfrm>
        </p:grpSpPr>
        <p:sp>
          <p:nvSpPr>
            <p:cNvPr id="9" name="Trapezoid 8"/>
            <p:cNvSpPr/>
            <p:nvPr/>
          </p:nvSpPr>
          <p:spPr bwMode="auto">
            <a:xfrm rot="5400000">
              <a:off x="3806590" y="2543839"/>
              <a:ext cx="3928993" cy="1296143"/>
            </a:xfrm>
            <a:prstGeom prst="trapezoid">
              <a:avLst>
                <a:gd name="adj" fmla="val 109417"/>
              </a:avLst>
            </a:prstGeom>
            <a:solidFill>
              <a:srgbClr val="9A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 name="Bent Arrow 2"/>
            <p:cNvSpPr/>
            <p:nvPr/>
          </p:nvSpPr>
          <p:spPr bwMode="auto">
            <a:xfrm rot="5400000">
              <a:off x="5959122" y="2602502"/>
              <a:ext cx="1880189" cy="2024293"/>
            </a:xfrm>
            <a:prstGeom prst="bentArrow">
              <a:avLst>
                <a:gd name="adj1" fmla="val 56179"/>
                <a:gd name="adj2" fmla="val 45461"/>
                <a:gd name="adj3" fmla="val 31495"/>
                <a:gd name="adj4" fmla="val 52194"/>
              </a:avLst>
            </a:prstGeom>
            <a:solidFill>
              <a:srgbClr val="9A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grpSp>
      <p:sp>
        <p:nvSpPr>
          <p:cNvPr id="10" name="Explosion 1 9"/>
          <p:cNvSpPr/>
          <p:nvPr/>
        </p:nvSpPr>
        <p:spPr bwMode="auto">
          <a:xfrm>
            <a:off x="6156176" y="-891480"/>
            <a:ext cx="4320480" cy="3600400"/>
          </a:xfrm>
          <a:prstGeom prst="irregularSeal1">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NON CSP MUNI’s (10 Non</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6337447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5496" y="2598898"/>
            <a:ext cx="1368152" cy="3224408"/>
          </a:xfrm>
          <a:prstGeom prst="round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8" name="Oval 97"/>
          <p:cNvSpPr>
            <a:spLocks noChangeAspect="1"/>
          </p:cNvSpPr>
          <p:nvPr/>
        </p:nvSpPr>
        <p:spPr>
          <a:xfrm>
            <a:off x="2069976" y="869776"/>
            <a:ext cx="5943600" cy="5943600"/>
          </a:xfrm>
          <a:prstGeom prst="ellipse">
            <a:avLst/>
          </a:prstGeom>
          <a:noFill/>
          <a:ln w="19050">
            <a:noFill/>
            <a:prstDash val="sysDot"/>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4"/>
          <p:cNvSpPr>
            <a:spLocks noChangeAspect="1"/>
          </p:cNvSpPr>
          <p:nvPr/>
        </p:nvSpPr>
        <p:spPr>
          <a:xfrm>
            <a:off x="3707629" y="2631955"/>
            <a:ext cx="2799183" cy="2126065"/>
          </a:xfrm>
          <a:custGeom>
            <a:avLst/>
            <a:gdLst>
              <a:gd name="connsiteX0" fmla="*/ 0 w 1501140"/>
              <a:gd name="connsiteY0" fmla="*/ 750570 h 1501140"/>
              <a:gd name="connsiteX1" fmla="*/ 750570 w 1501140"/>
              <a:gd name="connsiteY1" fmla="*/ 0 h 1501140"/>
              <a:gd name="connsiteX2" fmla="*/ 1501140 w 1501140"/>
              <a:gd name="connsiteY2" fmla="*/ 750570 h 1501140"/>
              <a:gd name="connsiteX3" fmla="*/ 750570 w 1501140"/>
              <a:gd name="connsiteY3" fmla="*/ 1501140 h 1501140"/>
              <a:gd name="connsiteX4" fmla="*/ 0 w 1501140"/>
              <a:gd name="connsiteY4" fmla="*/ 750570 h 1501140"/>
              <a:gd name="connsiteX0" fmla="*/ 0 w 1844040"/>
              <a:gd name="connsiteY0" fmla="*/ 467467 h 1517569"/>
              <a:gd name="connsiteX1" fmla="*/ 1093470 w 1844040"/>
              <a:gd name="connsiteY1" fmla="*/ 12172 h 1517569"/>
              <a:gd name="connsiteX2" fmla="*/ 1844040 w 1844040"/>
              <a:gd name="connsiteY2" fmla="*/ 762742 h 1517569"/>
              <a:gd name="connsiteX3" fmla="*/ 1093470 w 1844040"/>
              <a:gd name="connsiteY3" fmla="*/ 1513312 h 1517569"/>
              <a:gd name="connsiteX4" fmla="*/ 0 w 1844040"/>
              <a:gd name="connsiteY4" fmla="*/ 467467 h 1517569"/>
              <a:gd name="connsiteX0" fmla="*/ 0 w 2186940"/>
              <a:gd name="connsiteY0" fmla="*/ 457065 h 1502983"/>
              <a:gd name="connsiteX1" fmla="*/ 1093470 w 2186940"/>
              <a:gd name="connsiteY1" fmla="*/ 1770 h 1502983"/>
              <a:gd name="connsiteX2" fmla="*/ 2186940 w 2186940"/>
              <a:gd name="connsiteY2" fmla="*/ 409440 h 1502983"/>
              <a:gd name="connsiteX3" fmla="*/ 1093470 w 2186940"/>
              <a:gd name="connsiteY3" fmla="*/ 1502910 h 1502983"/>
              <a:gd name="connsiteX4" fmla="*/ 0 w 2186940"/>
              <a:gd name="connsiteY4" fmla="*/ 457065 h 1502983"/>
              <a:gd name="connsiteX0" fmla="*/ 0 w 2187041"/>
              <a:gd name="connsiteY0" fmla="*/ 455570 h 1601981"/>
              <a:gd name="connsiteX1" fmla="*/ 1093470 w 2187041"/>
              <a:gd name="connsiteY1" fmla="*/ 275 h 1601981"/>
              <a:gd name="connsiteX2" fmla="*/ 2186940 w 2187041"/>
              <a:gd name="connsiteY2" fmla="*/ 407945 h 1601981"/>
              <a:gd name="connsiteX3" fmla="*/ 1845945 w 2187041"/>
              <a:gd name="connsiteY3" fmla="*/ 1436645 h 1601981"/>
              <a:gd name="connsiteX4" fmla="*/ 1093470 w 2187041"/>
              <a:gd name="connsiteY4" fmla="*/ 1501415 h 1601981"/>
              <a:gd name="connsiteX5" fmla="*/ 0 w 2187041"/>
              <a:gd name="connsiteY5" fmla="*/ 455570 h 1601981"/>
              <a:gd name="connsiteX0" fmla="*/ 25048 w 2212089"/>
              <a:gd name="connsiteY0" fmla="*/ 455570 h 1540743"/>
              <a:gd name="connsiteX1" fmla="*/ 1118518 w 2212089"/>
              <a:gd name="connsiteY1" fmla="*/ 275 h 1540743"/>
              <a:gd name="connsiteX2" fmla="*/ 2211988 w 2212089"/>
              <a:gd name="connsiteY2" fmla="*/ 407945 h 1540743"/>
              <a:gd name="connsiteX3" fmla="*/ 1870993 w 2212089"/>
              <a:gd name="connsiteY3" fmla="*/ 1436645 h 1540743"/>
              <a:gd name="connsiteX4" fmla="*/ 1118518 w 2212089"/>
              <a:gd name="connsiteY4" fmla="*/ 1501415 h 1540743"/>
              <a:gd name="connsiteX5" fmla="*/ 413668 w 2212089"/>
              <a:gd name="connsiteY5" fmla="*/ 1398544 h 1540743"/>
              <a:gd name="connsiteX6" fmla="*/ 25048 w 2212089"/>
              <a:gd name="connsiteY6" fmla="*/ 455570 h 1540743"/>
              <a:gd name="connsiteX0" fmla="*/ 25048 w 2371518"/>
              <a:gd name="connsiteY0" fmla="*/ 455570 h 1625417"/>
              <a:gd name="connsiteX1" fmla="*/ 1118518 w 2371518"/>
              <a:gd name="connsiteY1" fmla="*/ 275 h 1625417"/>
              <a:gd name="connsiteX2" fmla="*/ 2211988 w 2371518"/>
              <a:gd name="connsiteY2" fmla="*/ 407945 h 1625417"/>
              <a:gd name="connsiteX3" fmla="*/ 2309143 w 2371518"/>
              <a:gd name="connsiteY3" fmla="*/ 1550945 h 1625417"/>
              <a:gd name="connsiteX4" fmla="*/ 1118518 w 2371518"/>
              <a:gd name="connsiteY4" fmla="*/ 1501415 h 1625417"/>
              <a:gd name="connsiteX5" fmla="*/ 413668 w 2371518"/>
              <a:gd name="connsiteY5" fmla="*/ 1398544 h 1625417"/>
              <a:gd name="connsiteX6" fmla="*/ 25048 w 2371518"/>
              <a:gd name="connsiteY6" fmla="*/ 455570 h 1625417"/>
              <a:gd name="connsiteX0" fmla="*/ 19039 w 2498859"/>
              <a:gd name="connsiteY0" fmla="*/ 105551 h 1789748"/>
              <a:gd name="connsiteX1" fmla="*/ 1245859 w 2498859"/>
              <a:gd name="connsiteY1" fmla="*/ 164606 h 1789748"/>
              <a:gd name="connsiteX2" fmla="*/ 2339329 w 2498859"/>
              <a:gd name="connsiteY2" fmla="*/ 572276 h 1789748"/>
              <a:gd name="connsiteX3" fmla="*/ 2436484 w 2498859"/>
              <a:gd name="connsiteY3" fmla="*/ 1715276 h 1789748"/>
              <a:gd name="connsiteX4" fmla="*/ 1245859 w 2498859"/>
              <a:gd name="connsiteY4" fmla="*/ 1665746 h 1789748"/>
              <a:gd name="connsiteX5" fmla="*/ 541009 w 2498859"/>
              <a:gd name="connsiteY5" fmla="*/ 1562875 h 1789748"/>
              <a:gd name="connsiteX6" fmla="*/ 19039 w 2498859"/>
              <a:gd name="connsiteY6" fmla="*/ 105551 h 1789748"/>
              <a:gd name="connsiteX0" fmla="*/ 19039 w 2796620"/>
              <a:gd name="connsiteY0" fmla="*/ 137940 h 1822137"/>
              <a:gd name="connsiteX1" fmla="*/ 1245859 w 2796620"/>
              <a:gd name="connsiteY1" fmla="*/ 196995 h 1822137"/>
              <a:gd name="connsiteX2" fmla="*/ 2796529 w 2796620"/>
              <a:gd name="connsiteY2" fmla="*/ 90315 h 1822137"/>
              <a:gd name="connsiteX3" fmla="*/ 2436484 w 2796620"/>
              <a:gd name="connsiteY3" fmla="*/ 1747665 h 1822137"/>
              <a:gd name="connsiteX4" fmla="*/ 1245859 w 2796620"/>
              <a:gd name="connsiteY4" fmla="*/ 1698135 h 1822137"/>
              <a:gd name="connsiteX5" fmla="*/ 541009 w 2796620"/>
              <a:gd name="connsiteY5" fmla="*/ 1595264 h 1822137"/>
              <a:gd name="connsiteX6" fmla="*/ 19039 w 2796620"/>
              <a:gd name="connsiteY6" fmla="*/ 137940 h 1822137"/>
              <a:gd name="connsiteX0" fmla="*/ 19039 w 2796620"/>
              <a:gd name="connsiteY0" fmla="*/ 137940 h 1783632"/>
              <a:gd name="connsiteX1" fmla="*/ 1245859 w 2796620"/>
              <a:gd name="connsiteY1" fmla="*/ 196995 h 1783632"/>
              <a:gd name="connsiteX2" fmla="*/ 2796529 w 2796620"/>
              <a:gd name="connsiteY2" fmla="*/ 90315 h 1783632"/>
              <a:gd name="connsiteX3" fmla="*/ 2436484 w 2796620"/>
              <a:gd name="connsiteY3" fmla="*/ 1747665 h 1783632"/>
              <a:gd name="connsiteX4" fmla="*/ 1388734 w 2796620"/>
              <a:gd name="connsiteY4" fmla="*/ 1336185 h 1783632"/>
              <a:gd name="connsiteX5" fmla="*/ 541009 w 2796620"/>
              <a:gd name="connsiteY5" fmla="*/ 1595264 h 1783632"/>
              <a:gd name="connsiteX6" fmla="*/ 19039 w 2796620"/>
              <a:gd name="connsiteY6" fmla="*/ 137940 h 1783632"/>
              <a:gd name="connsiteX0" fmla="*/ 19039 w 2796620"/>
              <a:gd name="connsiteY0" fmla="*/ 137940 h 1980992"/>
              <a:gd name="connsiteX1" fmla="*/ 1245859 w 2796620"/>
              <a:gd name="connsiteY1" fmla="*/ 196995 h 1980992"/>
              <a:gd name="connsiteX2" fmla="*/ 2796529 w 2796620"/>
              <a:gd name="connsiteY2" fmla="*/ 90315 h 1980992"/>
              <a:gd name="connsiteX3" fmla="*/ 2436484 w 2796620"/>
              <a:gd name="connsiteY3" fmla="*/ 1747665 h 1980992"/>
              <a:gd name="connsiteX4" fmla="*/ 1388734 w 2796620"/>
              <a:gd name="connsiteY4" fmla="*/ 1336185 h 1980992"/>
              <a:gd name="connsiteX5" fmla="*/ 541009 w 2796620"/>
              <a:gd name="connsiteY5" fmla="*/ 1595264 h 1980992"/>
              <a:gd name="connsiteX6" fmla="*/ 19039 w 2796620"/>
              <a:gd name="connsiteY6" fmla="*/ 137940 h 1980992"/>
              <a:gd name="connsiteX0" fmla="*/ 19039 w 2796620"/>
              <a:gd name="connsiteY0" fmla="*/ 137940 h 2022438"/>
              <a:gd name="connsiteX1" fmla="*/ 1245859 w 2796620"/>
              <a:gd name="connsiteY1" fmla="*/ 196995 h 2022438"/>
              <a:gd name="connsiteX2" fmla="*/ 2796529 w 2796620"/>
              <a:gd name="connsiteY2" fmla="*/ 90315 h 2022438"/>
              <a:gd name="connsiteX3" fmla="*/ 2436484 w 2796620"/>
              <a:gd name="connsiteY3" fmla="*/ 1747665 h 2022438"/>
              <a:gd name="connsiteX4" fmla="*/ 1131559 w 2796620"/>
              <a:gd name="connsiteY4" fmla="*/ 1574310 h 2022438"/>
              <a:gd name="connsiteX5" fmla="*/ 541009 w 2796620"/>
              <a:gd name="connsiteY5" fmla="*/ 1595264 h 2022438"/>
              <a:gd name="connsiteX6" fmla="*/ 19039 w 2796620"/>
              <a:gd name="connsiteY6" fmla="*/ 137940 h 2022438"/>
              <a:gd name="connsiteX0" fmla="*/ 37134 w 2814715"/>
              <a:gd name="connsiteY0" fmla="*/ 112181 h 1996679"/>
              <a:gd name="connsiteX1" fmla="*/ 1635429 w 2814715"/>
              <a:gd name="connsiteY1" fmla="*/ 380786 h 1996679"/>
              <a:gd name="connsiteX2" fmla="*/ 2814624 w 2814715"/>
              <a:gd name="connsiteY2" fmla="*/ 64556 h 1996679"/>
              <a:gd name="connsiteX3" fmla="*/ 2454579 w 2814715"/>
              <a:gd name="connsiteY3" fmla="*/ 1721906 h 1996679"/>
              <a:gd name="connsiteX4" fmla="*/ 1149654 w 2814715"/>
              <a:gd name="connsiteY4" fmla="*/ 1548551 h 1996679"/>
              <a:gd name="connsiteX5" fmla="*/ 559104 w 2814715"/>
              <a:gd name="connsiteY5" fmla="*/ 1569505 h 1996679"/>
              <a:gd name="connsiteX6" fmla="*/ 37134 w 2814715"/>
              <a:gd name="connsiteY6" fmla="*/ 112181 h 1996679"/>
              <a:gd name="connsiteX0" fmla="*/ 21602 w 2799183"/>
              <a:gd name="connsiteY0" fmla="*/ 133293 h 2017791"/>
              <a:gd name="connsiteX1" fmla="*/ 1305572 w 2799183"/>
              <a:gd name="connsiteY1" fmla="*/ 220923 h 2017791"/>
              <a:gd name="connsiteX2" fmla="*/ 2799092 w 2799183"/>
              <a:gd name="connsiteY2" fmla="*/ 85668 h 2017791"/>
              <a:gd name="connsiteX3" fmla="*/ 2439047 w 2799183"/>
              <a:gd name="connsiteY3" fmla="*/ 1743018 h 2017791"/>
              <a:gd name="connsiteX4" fmla="*/ 1134122 w 2799183"/>
              <a:gd name="connsiteY4" fmla="*/ 1569663 h 2017791"/>
              <a:gd name="connsiteX5" fmla="*/ 543572 w 2799183"/>
              <a:gd name="connsiteY5" fmla="*/ 1590617 h 2017791"/>
              <a:gd name="connsiteX6" fmla="*/ 21602 w 2799183"/>
              <a:gd name="connsiteY6" fmla="*/ 133293 h 2017791"/>
              <a:gd name="connsiteX0" fmla="*/ 21602 w 2799183"/>
              <a:gd name="connsiteY0" fmla="*/ 232022 h 2116520"/>
              <a:gd name="connsiteX1" fmla="*/ 1305572 w 2799183"/>
              <a:gd name="connsiteY1" fmla="*/ 319652 h 2116520"/>
              <a:gd name="connsiteX2" fmla="*/ 2799092 w 2799183"/>
              <a:gd name="connsiteY2" fmla="*/ 184397 h 2116520"/>
              <a:gd name="connsiteX3" fmla="*/ 2439047 w 2799183"/>
              <a:gd name="connsiteY3" fmla="*/ 1841747 h 2116520"/>
              <a:gd name="connsiteX4" fmla="*/ 1134122 w 2799183"/>
              <a:gd name="connsiteY4" fmla="*/ 1668392 h 2116520"/>
              <a:gd name="connsiteX5" fmla="*/ 543572 w 2799183"/>
              <a:gd name="connsiteY5" fmla="*/ 1689346 h 2116520"/>
              <a:gd name="connsiteX6" fmla="*/ 21602 w 2799183"/>
              <a:gd name="connsiteY6" fmla="*/ 232022 h 2116520"/>
              <a:gd name="connsiteX0" fmla="*/ 21602 w 2799183"/>
              <a:gd name="connsiteY0" fmla="*/ 232022 h 2126065"/>
              <a:gd name="connsiteX1" fmla="*/ 1305572 w 2799183"/>
              <a:gd name="connsiteY1" fmla="*/ 319652 h 2126065"/>
              <a:gd name="connsiteX2" fmla="*/ 2799092 w 2799183"/>
              <a:gd name="connsiteY2" fmla="*/ 184397 h 2126065"/>
              <a:gd name="connsiteX3" fmla="*/ 2439047 w 2799183"/>
              <a:gd name="connsiteY3" fmla="*/ 1841747 h 2126065"/>
              <a:gd name="connsiteX4" fmla="*/ 1142588 w 2799183"/>
              <a:gd name="connsiteY4" fmla="*/ 1713548 h 2126065"/>
              <a:gd name="connsiteX5" fmla="*/ 543572 w 2799183"/>
              <a:gd name="connsiteY5" fmla="*/ 1689346 h 2126065"/>
              <a:gd name="connsiteX6" fmla="*/ 21602 w 2799183"/>
              <a:gd name="connsiteY6" fmla="*/ 232022 h 2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9183" h="2126065">
                <a:moveTo>
                  <a:pt x="21602" y="232022"/>
                </a:moveTo>
                <a:cubicBezTo>
                  <a:pt x="148602" y="3740"/>
                  <a:pt x="995057" y="737165"/>
                  <a:pt x="1305572" y="319652"/>
                </a:cubicBezTo>
                <a:cubicBezTo>
                  <a:pt x="1616087" y="-97861"/>
                  <a:pt x="2794330" y="-66110"/>
                  <a:pt x="2799092" y="184397"/>
                </a:cubicBezTo>
                <a:cubicBezTo>
                  <a:pt x="2803854" y="434904"/>
                  <a:pt x="2621292" y="1659502"/>
                  <a:pt x="2439047" y="1841747"/>
                </a:cubicBezTo>
                <a:cubicBezTo>
                  <a:pt x="1170952" y="2538342"/>
                  <a:pt x="1458501" y="1738948"/>
                  <a:pt x="1142588" y="1713548"/>
                </a:cubicBezTo>
                <a:cubicBezTo>
                  <a:pt x="826675" y="1688148"/>
                  <a:pt x="725817" y="1863653"/>
                  <a:pt x="543572" y="1689346"/>
                </a:cubicBezTo>
                <a:cubicBezTo>
                  <a:pt x="361327" y="1515039"/>
                  <a:pt x="-105398" y="460304"/>
                  <a:pt x="21602" y="232022"/>
                </a:cubicBezTo>
                <a:close/>
              </a:path>
            </a:pathLst>
          </a:custGeom>
          <a:solidFill>
            <a:srgbClr val="907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p:cNvSpPr>
            <a:spLocks noChangeAspect="1"/>
          </p:cNvSpPr>
          <p:nvPr/>
        </p:nvSpPr>
        <p:spPr>
          <a:xfrm>
            <a:off x="4051176" y="984199"/>
            <a:ext cx="1019175" cy="10191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p:cNvSpPr>
            <a:spLocks noChangeAspect="1"/>
          </p:cNvSpPr>
          <p:nvPr/>
        </p:nvSpPr>
        <p:spPr>
          <a:xfrm>
            <a:off x="2365251" y="4460701"/>
            <a:ext cx="1009650" cy="10096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Oval 13"/>
          <p:cNvSpPr>
            <a:spLocks noChangeAspect="1"/>
          </p:cNvSpPr>
          <p:nvPr/>
        </p:nvSpPr>
        <p:spPr>
          <a:xfrm>
            <a:off x="5091306" y="1698574"/>
            <a:ext cx="701040" cy="7010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Oval 14"/>
          <p:cNvSpPr>
            <a:spLocks noChangeAspect="1"/>
          </p:cNvSpPr>
          <p:nvPr/>
        </p:nvSpPr>
        <p:spPr>
          <a:xfrm>
            <a:off x="5231411" y="927049"/>
            <a:ext cx="762000" cy="76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Oval 37"/>
          <p:cNvSpPr>
            <a:spLocks noChangeAspect="1"/>
          </p:cNvSpPr>
          <p:nvPr/>
        </p:nvSpPr>
        <p:spPr>
          <a:xfrm rot="20064395">
            <a:off x="5927412" y="4377621"/>
            <a:ext cx="1800423" cy="180042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Oval 4"/>
          <p:cNvSpPr/>
          <p:nvPr/>
        </p:nvSpPr>
        <p:spPr bwMode="auto">
          <a:xfrm rot="15076253">
            <a:off x="3852243" y="2482168"/>
            <a:ext cx="2545015" cy="611987"/>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 name="connsiteX0" fmla="*/ 4512 w 3271318"/>
              <a:gd name="connsiteY0" fmla="*/ 441683 h 513914"/>
              <a:gd name="connsiteX1" fmla="*/ 121965 w 3271318"/>
              <a:gd name="connsiteY1" fmla="*/ 198238 h 513914"/>
              <a:gd name="connsiteX2" fmla="*/ 846233 w 3271318"/>
              <a:gd name="connsiteY2" fmla="*/ 179820 h 513914"/>
              <a:gd name="connsiteX3" fmla="*/ 1723830 w 3271318"/>
              <a:gd name="connsiteY3" fmla="*/ 19301 h 513914"/>
              <a:gd name="connsiteX4" fmla="*/ 2996790 w 3271318"/>
              <a:gd name="connsiteY4" fmla="*/ 40049 h 513914"/>
              <a:gd name="connsiteX5" fmla="*/ 3133293 w 3271318"/>
              <a:gd name="connsiteY5" fmla="*/ 477667 h 513914"/>
              <a:gd name="connsiteX6" fmla="*/ 1619624 w 3271318"/>
              <a:gd name="connsiteY6" fmla="*/ 485791 h 513914"/>
              <a:gd name="connsiteX7" fmla="*/ 883262 w 3271318"/>
              <a:gd name="connsiteY7" fmla="*/ 505547 h 513914"/>
              <a:gd name="connsiteX8" fmla="*/ 155760 w 3271318"/>
              <a:gd name="connsiteY8" fmla="*/ 509934 h 513914"/>
              <a:gd name="connsiteX9" fmla="*/ 262679 w 3271318"/>
              <a:gd name="connsiteY9" fmla="*/ 505190 h 513914"/>
              <a:gd name="connsiteX10" fmla="*/ 113240 w 3271318"/>
              <a:gd name="connsiteY10" fmla="*/ 499034 h 513914"/>
              <a:gd name="connsiteX11" fmla="*/ 94864 w 3271318"/>
              <a:gd name="connsiteY11" fmla="*/ 480814 h 513914"/>
              <a:gd name="connsiteX12" fmla="*/ 143651 w 3271318"/>
              <a:gd name="connsiteY12" fmla="*/ 507772 h 513914"/>
              <a:gd name="connsiteX13" fmla="*/ 71417 w 3271318"/>
              <a:gd name="connsiteY13" fmla="*/ 488776 h 513914"/>
              <a:gd name="connsiteX14" fmla="*/ 4512 w 3271318"/>
              <a:gd name="connsiteY14" fmla="*/ 441683 h 513914"/>
              <a:gd name="connsiteX0" fmla="*/ 4512 w 3254079"/>
              <a:gd name="connsiteY0" fmla="*/ 414349 h 486580"/>
              <a:gd name="connsiteX1" fmla="*/ 121965 w 3254079"/>
              <a:gd name="connsiteY1" fmla="*/ 170904 h 486580"/>
              <a:gd name="connsiteX2" fmla="*/ 846233 w 3254079"/>
              <a:gd name="connsiteY2" fmla="*/ 152486 h 486580"/>
              <a:gd name="connsiteX3" fmla="*/ 1697942 w 3254079"/>
              <a:gd name="connsiteY3" fmla="*/ 120613 h 486580"/>
              <a:gd name="connsiteX4" fmla="*/ 2996790 w 3254079"/>
              <a:gd name="connsiteY4" fmla="*/ 12715 h 486580"/>
              <a:gd name="connsiteX5" fmla="*/ 3133293 w 3254079"/>
              <a:gd name="connsiteY5" fmla="*/ 450333 h 486580"/>
              <a:gd name="connsiteX6" fmla="*/ 1619624 w 3254079"/>
              <a:gd name="connsiteY6" fmla="*/ 458457 h 486580"/>
              <a:gd name="connsiteX7" fmla="*/ 883262 w 3254079"/>
              <a:gd name="connsiteY7" fmla="*/ 478213 h 486580"/>
              <a:gd name="connsiteX8" fmla="*/ 155760 w 3254079"/>
              <a:gd name="connsiteY8" fmla="*/ 482600 h 486580"/>
              <a:gd name="connsiteX9" fmla="*/ 262679 w 3254079"/>
              <a:gd name="connsiteY9" fmla="*/ 477856 h 486580"/>
              <a:gd name="connsiteX10" fmla="*/ 113240 w 3254079"/>
              <a:gd name="connsiteY10" fmla="*/ 471700 h 486580"/>
              <a:gd name="connsiteX11" fmla="*/ 94864 w 3254079"/>
              <a:gd name="connsiteY11" fmla="*/ 453480 h 486580"/>
              <a:gd name="connsiteX12" fmla="*/ 143651 w 3254079"/>
              <a:gd name="connsiteY12" fmla="*/ 480438 h 486580"/>
              <a:gd name="connsiteX13" fmla="*/ 71417 w 3254079"/>
              <a:gd name="connsiteY13" fmla="*/ 461442 h 486580"/>
              <a:gd name="connsiteX14" fmla="*/ 4512 w 3254079"/>
              <a:gd name="connsiteY14" fmla="*/ 414349 h 486580"/>
              <a:gd name="connsiteX0" fmla="*/ 4512 w 3253681"/>
              <a:gd name="connsiteY0" fmla="*/ 413371 h 485602"/>
              <a:gd name="connsiteX1" fmla="*/ 121965 w 3253681"/>
              <a:gd name="connsiteY1" fmla="*/ 169926 h 485602"/>
              <a:gd name="connsiteX2" fmla="*/ 846233 w 3253681"/>
              <a:gd name="connsiteY2" fmla="*/ 151508 h 485602"/>
              <a:gd name="connsiteX3" fmla="*/ 1697942 w 3253681"/>
              <a:gd name="connsiteY3" fmla="*/ 119635 h 485602"/>
              <a:gd name="connsiteX4" fmla="*/ 2996790 w 3253681"/>
              <a:gd name="connsiteY4" fmla="*/ 11737 h 485602"/>
              <a:gd name="connsiteX5" fmla="*/ 3132751 w 3253681"/>
              <a:gd name="connsiteY5" fmla="*/ 432030 h 485602"/>
              <a:gd name="connsiteX6" fmla="*/ 1619624 w 3253681"/>
              <a:gd name="connsiteY6" fmla="*/ 457479 h 485602"/>
              <a:gd name="connsiteX7" fmla="*/ 883262 w 3253681"/>
              <a:gd name="connsiteY7" fmla="*/ 477235 h 485602"/>
              <a:gd name="connsiteX8" fmla="*/ 155760 w 3253681"/>
              <a:gd name="connsiteY8" fmla="*/ 481622 h 485602"/>
              <a:gd name="connsiteX9" fmla="*/ 262679 w 3253681"/>
              <a:gd name="connsiteY9" fmla="*/ 476878 h 485602"/>
              <a:gd name="connsiteX10" fmla="*/ 113240 w 3253681"/>
              <a:gd name="connsiteY10" fmla="*/ 470722 h 485602"/>
              <a:gd name="connsiteX11" fmla="*/ 94864 w 3253681"/>
              <a:gd name="connsiteY11" fmla="*/ 452502 h 485602"/>
              <a:gd name="connsiteX12" fmla="*/ 143651 w 3253681"/>
              <a:gd name="connsiteY12" fmla="*/ 479460 h 485602"/>
              <a:gd name="connsiteX13" fmla="*/ 71417 w 3253681"/>
              <a:gd name="connsiteY13" fmla="*/ 460464 h 485602"/>
              <a:gd name="connsiteX14" fmla="*/ 4512 w 3253681"/>
              <a:gd name="connsiteY14" fmla="*/ 413371 h 485602"/>
              <a:gd name="connsiteX0" fmla="*/ 33042 w 3282210"/>
              <a:gd name="connsiteY0" fmla="*/ 415329 h 487560"/>
              <a:gd name="connsiteX1" fmla="*/ 97869 w 3282210"/>
              <a:gd name="connsiteY1" fmla="*/ 2587 h 487560"/>
              <a:gd name="connsiteX2" fmla="*/ 874763 w 3282210"/>
              <a:gd name="connsiteY2" fmla="*/ 153466 h 487560"/>
              <a:gd name="connsiteX3" fmla="*/ 1726472 w 3282210"/>
              <a:gd name="connsiteY3" fmla="*/ 121593 h 487560"/>
              <a:gd name="connsiteX4" fmla="*/ 3025320 w 3282210"/>
              <a:gd name="connsiteY4" fmla="*/ 13695 h 487560"/>
              <a:gd name="connsiteX5" fmla="*/ 3161281 w 3282210"/>
              <a:gd name="connsiteY5" fmla="*/ 433988 h 487560"/>
              <a:gd name="connsiteX6" fmla="*/ 1648154 w 3282210"/>
              <a:gd name="connsiteY6" fmla="*/ 459437 h 487560"/>
              <a:gd name="connsiteX7" fmla="*/ 911792 w 3282210"/>
              <a:gd name="connsiteY7" fmla="*/ 479193 h 487560"/>
              <a:gd name="connsiteX8" fmla="*/ 184290 w 3282210"/>
              <a:gd name="connsiteY8" fmla="*/ 483580 h 487560"/>
              <a:gd name="connsiteX9" fmla="*/ 291209 w 3282210"/>
              <a:gd name="connsiteY9" fmla="*/ 478836 h 487560"/>
              <a:gd name="connsiteX10" fmla="*/ 141770 w 3282210"/>
              <a:gd name="connsiteY10" fmla="*/ 472680 h 487560"/>
              <a:gd name="connsiteX11" fmla="*/ 123394 w 3282210"/>
              <a:gd name="connsiteY11" fmla="*/ 454460 h 487560"/>
              <a:gd name="connsiteX12" fmla="*/ 172181 w 3282210"/>
              <a:gd name="connsiteY12" fmla="*/ 481418 h 487560"/>
              <a:gd name="connsiteX13" fmla="*/ 99947 w 3282210"/>
              <a:gd name="connsiteY13" fmla="*/ 462422 h 487560"/>
              <a:gd name="connsiteX14" fmla="*/ 33042 w 3282210"/>
              <a:gd name="connsiteY14" fmla="*/ 415329 h 487560"/>
              <a:gd name="connsiteX0" fmla="*/ 33042 w 3282210"/>
              <a:gd name="connsiteY0" fmla="*/ 415329 h 581948"/>
              <a:gd name="connsiteX1" fmla="*/ 97869 w 3282210"/>
              <a:gd name="connsiteY1" fmla="*/ 2587 h 581948"/>
              <a:gd name="connsiteX2" fmla="*/ 874763 w 3282210"/>
              <a:gd name="connsiteY2" fmla="*/ 153466 h 581948"/>
              <a:gd name="connsiteX3" fmla="*/ 1726472 w 3282210"/>
              <a:gd name="connsiteY3" fmla="*/ 121593 h 581948"/>
              <a:gd name="connsiteX4" fmla="*/ 3025320 w 3282210"/>
              <a:gd name="connsiteY4" fmla="*/ 13695 h 581948"/>
              <a:gd name="connsiteX5" fmla="*/ 3161281 w 3282210"/>
              <a:gd name="connsiteY5" fmla="*/ 433988 h 581948"/>
              <a:gd name="connsiteX6" fmla="*/ 1648154 w 3282210"/>
              <a:gd name="connsiteY6" fmla="*/ 459437 h 581948"/>
              <a:gd name="connsiteX7" fmla="*/ 835233 w 3282210"/>
              <a:gd name="connsiteY7" fmla="*/ 581810 h 581948"/>
              <a:gd name="connsiteX8" fmla="*/ 184290 w 3282210"/>
              <a:gd name="connsiteY8" fmla="*/ 483580 h 581948"/>
              <a:gd name="connsiteX9" fmla="*/ 291209 w 3282210"/>
              <a:gd name="connsiteY9" fmla="*/ 478836 h 581948"/>
              <a:gd name="connsiteX10" fmla="*/ 141770 w 3282210"/>
              <a:gd name="connsiteY10" fmla="*/ 472680 h 581948"/>
              <a:gd name="connsiteX11" fmla="*/ 123394 w 3282210"/>
              <a:gd name="connsiteY11" fmla="*/ 454460 h 581948"/>
              <a:gd name="connsiteX12" fmla="*/ 172181 w 3282210"/>
              <a:gd name="connsiteY12" fmla="*/ 481418 h 581948"/>
              <a:gd name="connsiteX13" fmla="*/ 99947 w 3282210"/>
              <a:gd name="connsiteY13" fmla="*/ 462422 h 581948"/>
              <a:gd name="connsiteX14" fmla="*/ 33042 w 3282210"/>
              <a:gd name="connsiteY14" fmla="*/ 415329 h 581948"/>
              <a:gd name="connsiteX0" fmla="*/ 33042 w 3283673"/>
              <a:gd name="connsiteY0" fmla="*/ 415329 h 611816"/>
              <a:gd name="connsiteX1" fmla="*/ 97869 w 3283673"/>
              <a:gd name="connsiteY1" fmla="*/ 2587 h 611816"/>
              <a:gd name="connsiteX2" fmla="*/ 874763 w 3283673"/>
              <a:gd name="connsiteY2" fmla="*/ 153466 h 611816"/>
              <a:gd name="connsiteX3" fmla="*/ 1726472 w 3283673"/>
              <a:gd name="connsiteY3" fmla="*/ 121593 h 611816"/>
              <a:gd name="connsiteX4" fmla="*/ 3025320 w 3283673"/>
              <a:gd name="connsiteY4" fmla="*/ 13695 h 611816"/>
              <a:gd name="connsiteX5" fmla="*/ 3161281 w 3283673"/>
              <a:gd name="connsiteY5" fmla="*/ 433988 h 611816"/>
              <a:gd name="connsiteX6" fmla="*/ 1628243 w 3283673"/>
              <a:gd name="connsiteY6" fmla="*/ 601488 h 611816"/>
              <a:gd name="connsiteX7" fmla="*/ 835233 w 3283673"/>
              <a:gd name="connsiteY7" fmla="*/ 581810 h 611816"/>
              <a:gd name="connsiteX8" fmla="*/ 184290 w 3283673"/>
              <a:gd name="connsiteY8" fmla="*/ 483580 h 611816"/>
              <a:gd name="connsiteX9" fmla="*/ 291209 w 3283673"/>
              <a:gd name="connsiteY9" fmla="*/ 478836 h 611816"/>
              <a:gd name="connsiteX10" fmla="*/ 141770 w 3283673"/>
              <a:gd name="connsiteY10" fmla="*/ 472680 h 611816"/>
              <a:gd name="connsiteX11" fmla="*/ 123394 w 3283673"/>
              <a:gd name="connsiteY11" fmla="*/ 454460 h 611816"/>
              <a:gd name="connsiteX12" fmla="*/ 172181 w 3283673"/>
              <a:gd name="connsiteY12" fmla="*/ 481418 h 611816"/>
              <a:gd name="connsiteX13" fmla="*/ 99947 w 3283673"/>
              <a:gd name="connsiteY13" fmla="*/ 462422 h 611816"/>
              <a:gd name="connsiteX14" fmla="*/ 33042 w 3283673"/>
              <a:gd name="connsiteY14" fmla="*/ 415329 h 611816"/>
              <a:gd name="connsiteX0" fmla="*/ 33042 w 3283556"/>
              <a:gd name="connsiteY0" fmla="*/ 415500 h 611987"/>
              <a:gd name="connsiteX1" fmla="*/ 97869 w 3283556"/>
              <a:gd name="connsiteY1" fmla="*/ 2758 h 611987"/>
              <a:gd name="connsiteX2" fmla="*/ 874763 w 3283556"/>
              <a:gd name="connsiteY2" fmla="*/ 153637 h 611987"/>
              <a:gd name="connsiteX3" fmla="*/ 1729195 w 3283556"/>
              <a:gd name="connsiteY3" fmla="*/ 187939 h 611987"/>
              <a:gd name="connsiteX4" fmla="*/ 3025320 w 3283556"/>
              <a:gd name="connsiteY4" fmla="*/ 13866 h 611987"/>
              <a:gd name="connsiteX5" fmla="*/ 3161281 w 3283556"/>
              <a:gd name="connsiteY5" fmla="*/ 434159 h 611987"/>
              <a:gd name="connsiteX6" fmla="*/ 1628243 w 3283556"/>
              <a:gd name="connsiteY6" fmla="*/ 601659 h 611987"/>
              <a:gd name="connsiteX7" fmla="*/ 835233 w 3283556"/>
              <a:gd name="connsiteY7" fmla="*/ 581981 h 611987"/>
              <a:gd name="connsiteX8" fmla="*/ 184290 w 3283556"/>
              <a:gd name="connsiteY8" fmla="*/ 483751 h 611987"/>
              <a:gd name="connsiteX9" fmla="*/ 291209 w 3283556"/>
              <a:gd name="connsiteY9" fmla="*/ 479007 h 611987"/>
              <a:gd name="connsiteX10" fmla="*/ 141770 w 3283556"/>
              <a:gd name="connsiteY10" fmla="*/ 472851 h 611987"/>
              <a:gd name="connsiteX11" fmla="*/ 123394 w 3283556"/>
              <a:gd name="connsiteY11" fmla="*/ 454631 h 611987"/>
              <a:gd name="connsiteX12" fmla="*/ 172181 w 3283556"/>
              <a:gd name="connsiteY12" fmla="*/ 481589 h 611987"/>
              <a:gd name="connsiteX13" fmla="*/ 99947 w 3283556"/>
              <a:gd name="connsiteY13" fmla="*/ 462593 h 611987"/>
              <a:gd name="connsiteX14" fmla="*/ 33042 w 3283556"/>
              <a:gd name="connsiteY14" fmla="*/ 415500 h 611987"/>
              <a:gd name="connsiteX0" fmla="*/ 33042 w 3283556"/>
              <a:gd name="connsiteY0" fmla="*/ 415500 h 611987"/>
              <a:gd name="connsiteX1" fmla="*/ 97869 w 3283556"/>
              <a:gd name="connsiteY1" fmla="*/ 2758 h 611987"/>
              <a:gd name="connsiteX2" fmla="*/ 874763 w 3283556"/>
              <a:gd name="connsiteY2" fmla="*/ 153637 h 611987"/>
              <a:gd name="connsiteX3" fmla="*/ 1729195 w 3283556"/>
              <a:gd name="connsiteY3" fmla="*/ 187939 h 611987"/>
              <a:gd name="connsiteX4" fmla="*/ 3025320 w 3283556"/>
              <a:gd name="connsiteY4" fmla="*/ 13866 h 611987"/>
              <a:gd name="connsiteX5" fmla="*/ 3161281 w 3283556"/>
              <a:gd name="connsiteY5" fmla="*/ 434159 h 611987"/>
              <a:gd name="connsiteX6" fmla="*/ 1628243 w 3283556"/>
              <a:gd name="connsiteY6" fmla="*/ 601659 h 611987"/>
              <a:gd name="connsiteX7" fmla="*/ 835233 w 3283556"/>
              <a:gd name="connsiteY7" fmla="*/ 581981 h 611987"/>
              <a:gd name="connsiteX8" fmla="*/ 184290 w 3283556"/>
              <a:gd name="connsiteY8" fmla="*/ 483751 h 611987"/>
              <a:gd name="connsiteX9" fmla="*/ 291209 w 3283556"/>
              <a:gd name="connsiteY9" fmla="*/ 479007 h 611987"/>
              <a:gd name="connsiteX10" fmla="*/ 141770 w 3283556"/>
              <a:gd name="connsiteY10" fmla="*/ 472851 h 611987"/>
              <a:gd name="connsiteX11" fmla="*/ 123394 w 3283556"/>
              <a:gd name="connsiteY11" fmla="*/ 454631 h 611987"/>
              <a:gd name="connsiteX12" fmla="*/ 172181 w 3283556"/>
              <a:gd name="connsiteY12" fmla="*/ 481589 h 611987"/>
              <a:gd name="connsiteX13" fmla="*/ 99947 w 3283556"/>
              <a:gd name="connsiteY13" fmla="*/ 462593 h 611987"/>
              <a:gd name="connsiteX14" fmla="*/ 33042 w 3283556"/>
              <a:gd name="connsiteY14" fmla="*/ 415500 h 61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3556" h="611987">
                <a:moveTo>
                  <a:pt x="33042" y="415500"/>
                </a:moveTo>
                <a:cubicBezTo>
                  <a:pt x="32696" y="338861"/>
                  <a:pt x="-73984" y="27139"/>
                  <a:pt x="97869" y="2758"/>
                </a:cubicBezTo>
                <a:cubicBezTo>
                  <a:pt x="269722" y="-21623"/>
                  <a:pt x="602875" y="122774"/>
                  <a:pt x="874763" y="153637"/>
                </a:cubicBezTo>
                <a:cubicBezTo>
                  <a:pt x="1146651" y="184500"/>
                  <a:pt x="1417949" y="248179"/>
                  <a:pt x="1729195" y="187939"/>
                </a:cubicBezTo>
                <a:cubicBezTo>
                  <a:pt x="2040441" y="127699"/>
                  <a:pt x="2786639" y="-27171"/>
                  <a:pt x="3025320" y="13866"/>
                </a:cubicBezTo>
                <a:cubicBezTo>
                  <a:pt x="3264001" y="54903"/>
                  <a:pt x="3394127" y="336194"/>
                  <a:pt x="3161281" y="434159"/>
                </a:cubicBezTo>
                <a:cubicBezTo>
                  <a:pt x="2928435" y="532124"/>
                  <a:pt x="2015918" y="577022"/>
                  <a:pt x="1628243" y="601659"/>
                </a:cubicBezTo>
                <a:cubicBezTo>
                  <a:pt x="1240568" y="626296"/>
                  <a:pt x="1075892" y="601632"/>
                  <a:pt x="835233" y="581981"/>
                </a:cubicBezTo>
                <a:cubicBezTo>
                  <a:pt x="594574" y="562330"/>
                  <a:pt x="274961" y="500913"/>
                  <a:pt x="184290" y="483751"/>
                </a:cubicBezTo>
                <a:cubicBezTo>
                  <a:pt x="93619" y="466589"/>
                  <a:pt x="298295" y="480824"/>
                  <a:pt x="291209" y="479007"/>
                </a:cubicBezTo>
                <a:cubicBezTo>
                  <a:pt x="284123" y="477190"/>
                  <a:pt x="131390" y="479215"/>
                  <a:pt x="141770" y="472851"/>
                </a:cubicBezTo>
                <a:cubicBezTo>
                  <a:pt x="152150" y="466487"/>
                  <a:pt x="103654" y="456036"/>
                  <a:pt x="123394" y="454631"/>
                </a:cubicBezTo>
                <a:cubicBezTo>
                  <a:pt x="143134" y="453226"/>
                  <a:pt x="166118" y="486782"/>
                  <a:pt x="172181" y="481589"/>
                </a:cubicBezTo>
                <a:cubicBezTo>
                  <a:pt x="178244" y="476396"/>
                  <a:pt x="94738" y="486715"/>
                  <a:pt x="99947" y="462593"/>
                </a:cubicBezTo>
                <a:cubicBezTo>
                  <a:pt x="81196" y="439148"/>
                  <a:pt x="33388" y="492139"/>
                  <a:pt x="33042" y="415500"/>
                </a:cubicBezTo>
                <a:close/>
              </a:path>
            </a:pathLst>
          </a:custGeom>
          <a:pattFill prst="openDmnd">
            <a:fgClr>
              <a:schemeClr val="tx1">
                <a:lumMod val="95000"/>
                <a:lumOff val="5000"/>
              </a:schemeClr>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ZA">
              <a:latin typeface="Arial" charset="0"/>
              <a:ea typeface="ＭＳ Ｐゴシック" pitchFamily="1" charset="-128"/>
            </a:endParaRPr>
          </a:p>
        </p:txBody>
      </p:sp>
      <p:sp>
        <p:nvSpPr>
          <p:cNvPr id="53" name="Oval 4"/>
          <p:cNvSpPr/>
          <p:nvPr/>
        </p:nvSpPr>
        <p:spPr bwMode="auto">
          <a:xfrm rot="13728697">
            <a:off x="4901033" y="4185853"/>
            <a:ext cx="2157938" cy="604531"/>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 name="connsiteX0" fmla="*/ 4512 w 3252577"/>
              <a:gd name="connsiteY0" fmla="*/ 525817 h 598354"/>
              <a:gd name="connsiteX1" fmla="*/ 121965 w 3252577"/>
              <a:gd name="connsiteY1" fmla="*/ 282372 h 598354"/>
              <a:gd name="connsiteX2" fmla="*/ 846233 w 3252577"/>
              <a:gd name="connsiteY2" fmla="*/ 263954 h 598354"/>
              <a:gd name="connsiteX3" fmla="*/ 1697494 w 3252577"/>
              <a:gd name="connsiteY3" fmla="*/ 5751 h 598354"/>
              <a:gd name="connsiteX4" fmla="*/ 2996790 w 3252577"/>
              <a:gd name="connsiteY4" fmla="*/ 124183 h 598354"/>
              <a:gd name="connsiteX5" fmla="*/ 3133293 w 3252577"/>
              <a:gd name="connsiteY5" fmla="*/ 561801 h 598354"/>
              <a:gd name="connsiteX6" fmla="*/ 1656131 w 3252577"/>
              <a:gd name="connsiteY6" fmla="*/ 461917 h 598354"/>
              <a:gd name="connsiteX7" fmla="*/ 883262 w 3252577"/>
              <a:gd name="connsiteY7" fmla="*/ 589681 h 598354"/>
              <a:gd name="connsiteX8" fmla="*/ 155760 w 3252577"/>
              <a:gd name="connsiteY8" fmla="*/ 594068 h 598354"/>
              <a:gd name="connsiteX9" fmla="*/ 262679 w 3252577"/>
              <a:gd name="connsiteY9" fmla="*/ 589324 h 598354"/>
              <a:gd name="connsiteX10" fmla="*/ 113240 w 3252577"/>
              <a:gd name="connsiteY10" fmla="*/ 583168 h 598354"/>
              <a:gd name="connsiteX11" fmla="*/ 94864 w 3252577"/>
              <a:gd name="connsiteY11" fmla="*/ 564948 h 598354"/>
              <a:gd name="connsiteX12" fmla="*/ 143651 w 3252577"/>
              <a:gd name="connsiteY12" fmla="*/ 591906 h 598354"/>
              <a:gd name="connsiteX13" fmla="*/ 71417 w 3252577"/>
              <a:gd name="connsiteY13" fmla="*/ 572910 h 598354"/>
              <a:gd name="connsiteX14" fmla="*/ 4512 w 3252577"/>
              <a:gd name="connsiteY14" fmla="*/ 525817 h 598354"/>
              <a:gd name="connsiteX0" fmla="*/ 4512 w 3248998"/>
              <a:gd name="connsiteY0" fmla="*/ 525817 h 604531"/>
              <a:gd name="connsiteX1" fmla="*/ 121965 w 3248998"/>
              <a:gd name="connsiteY1" fmla="*/ 282372 h 604531"/>
              <a:gd name="connsiteX2" fmla="*/ 846233 w 3248998"/>
              <a:gd name="connsiteY2" fmla="*/ 263954 h 604531"/>
              <a:gd name="connsiteX3" fmla="*/ 1697494 w 3248998"/>
              <a:gd name="connsiteY3" fmla="*/ 5751 h 604531"/>
              <a:gd name="connsiteX4" fmla="*/ 2996790 w 3248998"/>
              <a:gd name="connsiteY4" fmla="*/ 124183 h 604531"/>
              <a:gd name="connsiteX5" fmla="*/ 3133293 w 3248998"/>
              <a:gd name="connsiteY5" fmla="*/ 561801 h 604531"/>
              <a:gd name="connsiteX6" fmla="*/ 1689061 w 3248998"/>
              <a:gd name="connsiteY6" fmla="*/ 378086 h 604531"/>
              <a:gd name="connsiteX7" fmla="*/ 883262 w 3248998"/>
              <a:gd name="connsiteY7" fmla="*/ 589681 h 604531"/>
              <a:gd name="connsiteX8" fmla="*/ 155760 w 3248998"/>
              <a:gd name="connsiteY8" fmla="*/ 594068 h 604531"/>
              <a:gd name="connsiteX9" fmla="*/ 262679 w 3248998"/>
              <a:gd name="connsiteY9" fmla="*/ 589324 h 604531"/>
              <a:gd name="connsiteX10" fmla="*/ 113240 w 3248998"/>
              <a:gd name="connsiteY10" fmla="*/ 583168 h 604531"/>
              <a:gd name="connsiteX11" fmla="*/ 94864 w 3248998"/>
              <a:gd name="connsiteY11" fmla="*/ 564948 h 604531"/>
              <a:gd name="connsiteX12" fmla="*/ 143651 w 3248998"/>
              <a:gd name="connsiteY12" fmla="*/ 591906 h 604531"/>
              <a:gd name="connsiteX13" fmla="*/ 71417 w 3248998"/>
              <a:gd name="connsiteY13" fmla="*/ 572910 h 604531"/>
              <a:gd name="connsiteX14" fmla="*/ 4512 w 3248998"/>
              <a:gd name="connsiteY14" fmla="*/ 525817 h 60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8998" h="604531">
                <a:moveTo>
                  <a:pt x="4512" y="525817"/>
                </a:moveTo>
                <a:cubicBezTo>
                  <a:pt x="12937" y="477394"/>
                  <a:pt x="-49888" y="306753"/>
                  <a:pt x="121965" y="282372"/>
                </a:cubicBezTo>
                <a:cubicBezTo>
                  <a:pt x="293818" y="257991"/>
                  <a:pt x="583645" y="310058"/>
                  <a:pt x="846233" y="263954"/>
                </a:cubicBezTo>
                <a:cubicBezTo>
                  <a:pt x="1108821" y="217851"/>
                  <a:pt x="1339068" y="29046"/>
                  <a:pt x="1697494" y="5751"/>
                </a:cubicBezTo>
                <a:cubicBezTo>
                  <a:pt x="2055920" y="-17544"/>
                  <a:pt x="2757490" y="31508"/>
                  <a:pt x="2996790" y="124183"/>
                </a:cubicBezTo>
                <a:cubicBezTo>
                  <a:pt x="3236090" y="216858"/>
                  <a:pt x="3351248" y="519484"/>
                  <a:pt x="3133293" y="561801"/>
                </a:cubicBezTo>
                <a:cubicBezTo>
                  <a:pt x="2915338" y="604118"/>
                  <a:pt x="2064066" y="373439"/>
                  <a:pt x="1689061" y="378086"/>
                </a:cubicBezTo>
                <a:cubicBezTo>
                  <a:pt x="1314056" y="382733"/>
                  <a:pt x="1138812" y="553684"/>
                  <a:pt x="883262" y="589681"/>
                </a:cubicBezTo>
                <a:cubicBezTo>
                  <a:pt x="627712" y="625678"/>
                  <a:pt x="260443" y="583551"/>
                  <a:pt x="155760" y="594068"/>
                </a:cubicBezTo>
                <a:cubicBezTo>
                  <a:pt x="51077" y="604585"/>
                  <a:pt x="269765" y="591141"/>
                  <a:pt x="262679" y="589324"/>
                </a:cubicBezTo>
                <a:cubicBezTo>
                  <a:pt x="255593" y="587507"/>
                  <a:pt x="102860" y="589532"/>
                  <a:pt x="113240" y="583168"/>
                </a:cubicBezTo>
                <a:cubicBezTo>
                  <a:pt x="123620" y="576804"/>
                  <a:pt x="75124" y="566353"/>
                  <a:pt x="94864" y="564948"/>
                </a:cubicBezTo>
                <a:cubicBezTo>
                  <a:pt x="114604" y="563543"/>
                  <a:pt x="137588" y="597099"/>
                  <a:pt x="143651" y="591906"/>
                </a:cubicBezTo>
                <a:cubicBezTo>
                  <a:pt x="149714" y="586713"/>
                  <a:pt x="66208" y="597032"/>
                  <a:pt x="71417" y="572910"/>
                </a:cubicBezTo>
                <a:cubicBezTo>
                  <a:pt x="52666" y="549465"/>
                  <a:pt x="-3913" y="574240"/>
                  <a:pt x="4512" y="525817"/>
                </a:cubicBezTo>
                <a:close/>
              </a:path>
            </a:pathLst>
          </a:custGeom>
          <a:pattFill prst="openDmnd">
            <a:fgClr>
              <a:schemeClr val="tx1">
                <a:lumMod val="95000"/>
                <a:lumOff val="5000"/>
              </a:schemeClr>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1" name="Oval 4"/>
          <p:cNvSpPr/>
          <p:nvPr/>
        </p:nvSpPr>
        <p:spPr bwMode="auto">
          <a:xfrm rot="20352455">
            <a:off x="2543192" y="3909004"/>
            <a:ext cx="3212329" cy="591831"/>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 name="connsiteX0" fmla="*/ 5149 w 3270474"/>
              <a:gd name="connsiteY0" fmla="*/ 441683 h 514220"/>
              <a:gd name="connsiteX1" fmla="*/ 121099 w 3270474"/>
              <a:gd name="connsiteY1" fmla="*/ 114790 h 514220"/>
              <a:gd name="connsiteX2" fmla="*/ 846870 w 3270474"/>
              <a:gd name="connsiteY2" fmla="*/ 179820 h 514220"/>
              <a:gd name="connsiteX3" fmla="*/ 1724467 w 3270474"/>
              <a:gd name="connsiteY3" fmla="*/ 19301 h 514220"/>
              <a:gd name="connsiteX4" fmla="*/ 2997427 w 3270474"/>
              <a:gd name="connsiteY4" fmla="*/ 40049 h 514220"/>
              <a:gd name="connsiteX5" fmla="*/ 3133930 w 3270474"/>
              <a:gd name="connsiteY5" fmla="*/ 477667 h 514220"/>
              <a:gd name="connsiteX6" fmla="*/ 1656768 w 3270474"/>
              <a:gd name="connsiteY6" fmla="*/ 377783 h 514220"/>
              <a:gd name="connsiteX7" fmla="*/ 883899 w 3270474"/>
              <a:gd name="connsiteY7" fmla="*/ 505547 h 514220"/>
              <a:gd name="connsiteX8" fmla="*/ 156397 w 3270474"/>
              <a:gd name="connsiteY8" fmla="*/ 509934 h 514220"/>
              <a:gd name="connsiteX9" fmla="*/ 263316 w 3270474"/>
              <a:gd name="connsiteY9" fmla="*/ 505190 h 514220"/>
              <a:gd name="connsiteX10" fmla="*/ 113877 w 3270474"/>
              <a:gd name="connsiteY10" fmla="*/ 499034 h 514220"/>
              <a:gd name="connsiteX11" fmla="*/ 95501 w 3270474"/>
              <a:gd name="connsiteY11" fmla="*/ 480814 h 514220"/>
              <a:gd name="connsiteX12" fmla="*/ 144288 w 3270474"/>
              <a:gd name="connsiteY12" fmla="*/ 507772 h 514220"/>
              <a:gd name="connsiteX13" fmla="*/ 72054 w 3270474"/>
              <a:gd name="connsiteY13" fmla="*/ 488776 h 514220"/>
              <a:gd name="connsiteX14" fmla="*/ 5149 w 3270474"/>
              <a:gd name="connsiteY14" fmla="*/ 441683 h 514220"/>
              <a:gd name="connsiteX0" fmla="*/ 5149 w 3258866"/>
              <a:gd name="connsiteY0" fmla="*/ 511519 h 584056"/>
              <a:gd name="connsiteX1" fmla="*/ 121099 w 3258866"/>
              <a:gd name="connsiteY1" fmla="*/ 184626 h 584056"/>
              <a:gd name="connsiteX2" fmla="*/ 846870 w 3258866"/>
              <a:gd name="connsiteY2" fmla="*/ 249656 h 584056"/>
              <a:gd name="connsiteX3" fmla="*/ 1569862 w 3258866"/>
              <a:gd name="connsiteY3" fmla="*/ 6884 h 584056"/>
              <a:gd name="connsiteX4" fmla="*/ 2997427 w 3258866"/>
              <a:gd name="connsiteY4" fmla="*/ 109885 h 584056"/>
              <a:gd name="connsiteX5" fmla="*/ 3133930 w 3258866"/>
              <a:gd name="connsiteY5" fmla="*/ 547503 h 584056"/>
              <a:gd name="connsiteX6" fmla="*/ 1656768 w 3258866"/>
              <a:gd name="connsiteY6" fmla="*/ 447619 h 584056"/>
              <a:gd name="connsiteX7" fmla="*/ 883899 w 3258866"/>
              <a:gd name="connsiteY7" fmla="*/ 575383 h 584056"/>
              <a:gd name="connsiteX8" fmla="*/ 156397 w 3258866"/>
              <a:gd name="connsiteY8" fmla="*/ 579770 h 584056"/>
              <a:gd name="connsiteX9" fmla="*/ 263316 w 3258866"/>
              <a:gd name="connsiteY9" fmla="*/ 575026 h 584056"/>
              <a:gd name="connsiteX10" fmla="*/ 113877 w 3258866"/>
              <a:gd name="connsiteY10" fmla="*/ 568870 h 584056"/>
              <a:gd name="connsiteX11" fmla="*/ 95501 w 3258866"/>
              <a:gd name="connsiteY11" fmla="*/ 550650 h 584056"/>
              <a:gd name="connsiteX12" fmla="*/ 144288 w 3258866"/>
              <a:gd name="connsiteY12" fmla="*/ 577608 h 584056"/>
              <a:gd name="connsiteX13" fmla="*/ 72054 w 3258866"/>
              <a:gd name="connsiteY13" fmla="*/ 558612 h 584056"/>
              <a:gd name="connsiteX14" fmla="*/ 5149 w 3258866"/>
              <a:gd name="connsiteY14" fmla="*/ 511519 h 584056"/>
              <a:gd name="connsiteX0" fmla="*/ 5149 w 3261683"/>
              <a:gd name="connsiteY0" fmla="*/ 511519 h 589818"/>
              <a:gd name="connsiteX1" fmla="*/ 121099 w 3261683"/>
              <a:gd name="connsiteY1" fmla="*/ 184626 h 589818"/>
              <a:gd name="connsiteX2" fmla="*/ 846870 w 3261683"/>
              <a:gd name="connsiteY2" fmla="*/ 249656 h 589818"/>
              <a:gd name="connsiteX3" fmla="*/ 1569862 w 3261683"/>
              <a:gd name="connsiteY3" fmla="*/ 6884 h 589818"/>
              <a:gd name="connsiteX4" fmla="*/ 2997427 w 3261683"/>
              <a:gd name="connsiteY4" fmla="*/ 109885 h 589818"/>
              <a:gd name="connsiteX5" fmla="*/ 3133930 w 3261683"/>
              <a:gd name="connsiteY5" fmla="*/ 547503 h 589818"/>
              <a:gd name="connsiteX6" fmla="*/ 1602354 w 3261683"/>
              <a:gd name="connsiteY6" fmla="*/ 369399 h 589818"/>
              <a:gd name="connsiteX7" fmla="*/ 883899 w 3261683"/>
              <a:gd name="connsiteY7" fmla="*/ 575383 h 589818"/>
              <a:gd name="connsiteX8" fmla="*/ 156397 w 3261683"/>
              <a:gd name="connsiteY8" fmla="*/ 579770 h 589818"/>
              <a:gd name="connsiteX9" fmla="*/ 263316 w 3261683"/>
              <a:gd name="connsiteY9" fmla="*/ 575026 h 589818"/>
              <a:gd name="connsiteX10" fmla="*/ 113877 w 3261683"/>
              <a:gd name="connsiteY10" fmla="*/ 568870 h 589818"/>
              <a:gd name="connsiteX11" fmla="*/ 95501 w 3261683"/>
              <a:gd name="connsiteY11" fmla="*/ 550650 h 589818"/>
              <a:gd name="connsiteX12" fmla="*/ 144288 w 3261683"/>
              <a:gd name="connsiteY12" fmla="*/ 577608 h 589818"/>
              <a:gd name="connsiteX13" fmla="*/ 72054 w 3261683"/>
              <a:gd name="connsiteY13" fmla="*/ 558612 h 589818"/>
              <a:gd name="connsiteX14" fmla="*/ 5149 w 3261683"/>
              <a:gd name="connsiteY14" fmla="*/ 511519 h 589818"/>
              <a:gd name="connsiteX0" fmla="*/ 5149 w 3266112"/>
              <a:gd name="connsiteY0" fmla="*/ 517848 h 596147"/>
              <a:gd name="connsiteX1" fmla="*/ 121099 w 3266112"/>
              <a:gd name="connsiteY1" fmla="*/ 190955 h 596147"/>
              <a:gd name="connsiteX2" fmla="*/ 846870 w 3266112"/>
              <a:gd name="connsiteY2" fmla="*/ 255985 h 596147"/>
              <a:gd name="connsiteX3" fmla="*/ 1569862 w 3266112"/>
              <a:gd name="connsiteY3" fmla="*/ 13213 h 596147"/>
              <a:gd name="connsiteX4" fmla="*/ 3008374 w 3266112"/>
              <a:gd name="connsiteY4" fmla="*/ 88033 h 596147"/>
              <a:gd name="connsiteX5" fmla="*/ 3133930 w 3266112"/>
              <a:gd name="connsiteY5" fmla="*/ 553832 h 596147"/>
              <a:gd name="connsiteX6" fmla="*/ 1602354 w 3266112"/>
              <a:gd name="connsiteY6" fmla="*/ 375728 h 596147"/>
              <a:gd name="connsiteX7" fmla="*/ 883899 w 3266112"/>
              <a:gd name="connsiteY7" fmla="*/ 581712 h 596147"/>
              <a:gd name="connsiteX8" fmla="*/ 156397 w 3266112"/>
              <a:gd name="connsiteY8" fmla="*/ 586099 h 596147"/>
              <a:gd name="connsiteX9" fmla="*/ 263316 w 3266112"/>
              <a:gd name="connsiteY9" fmla="*/ 581355 h 596147"/>
              <a:gd name="connsiteX10" fmla="*/ 113877 w 3266112"/>
              <a:gd name="connsiteY10" fmla="*/ 575199 h 596147"/>
              <a:gd name="connsiteX11" fmla="*/ 95501 w 3266112"/>
              <a:gd name="connsiteY11" fmla="*/ 556979 h 596147"/>
              <a:gd name="connsiteX12" fmla="*/ 144288 w 3266112"/>
              <a:gd name="connsiteY12" fmla="*/ 583937 h 596147"/>
              <a:gd name="connsiteX13" fmla="*/ 72054 w 3266112"/>
              <a:gd name="connsiteY13" fmla="*/ 564941 h 596147"/>
              <a:gd name="connsiteX14" fmla="*/ 5149 w 3266112"/>
              <a:gd name="connsiteY14" fmla="*/ 517848 h 596147"/>
              <a:gd name="connsiteX0" fmla="*/ 5149 w 3300737"/>
              <a:gd name="connsiteY0" fmla="*/ 513532 h 591831"/>
              <a:gd name="connsiteX1" fmla="*/ 121099 w 3300737"/>
              <a:gd name="connsiteY1" fmla="*/ 186639 h 591831"/>
              <a:gd name="connsiteX2" fmla="*/ 846870 w 3300737"/>
              <a:gd name="connsiteY2" fmla="*/ 251669 h 591831"/>
              <a:gd name="connsiteX3" fmla="*/ 1569862 w 3300737"/>
              <a:gd name="connsiteY3" fmla="*/ 8897 h 591831"/>
              <a:gd name="connsiteX4" fmla="*/ 3084099 w 3300737"/>
              <a:gd name="connsiteY4" fmla="*/ 101075 h 591831"/>
              <a:gd name="connsiteX5" fmla="*/ 3133930 w 3300737"/>
              <a:gd name="connsiteY5" fmla="*/ 549516 h 591831"/>
              <a:gd name="connsiteX6" fmla="*/ 1602354 w 3300737"/>
              <a:gd name="connsiteY6" fmla="*/ 371412 h 591831"/>
              <a:gd name="connsiteX7" fmla="*/ 883899 w 3300737"/>
              <a:gd name="connsiteY7" fmla="*/ 577396 h 591831"/>
              <a:gd name="connsiteX8" fmla="*/ 156397 w 3300737"/>
              <a:gd name="connsiteY8" fmla="*/ 581783 h 591831"/>
              <a:gd name="connsiteX9" fmla="*/ 263316 w 3300737"/>
              <a:gd name="connsiteY9" fmla="*/ 577039 h 591831"/>
              <a:gd name="connsiteX10" fmla="*/ 113877 w 3300737"/>
              <a:gd name="connsiteY10" fmla="*/ 570883 h 591831"/>
              <a:gd name="connsiteX11" fmla="*/ 95501 w 3300737"/>
              <a:gd name="connsiteY11" fmla="*/ 552663 h 591831"/>
              <a:gd name="connsiteX12" fmla="*/ 144288 w 3300737"/>
              <a:gd name="connsiteY12" fmla="*/ 579621 h 591831"/>
              <a:gd name="connsiteX13" fmla="*/ 72054 w 3300737"/>
              <a:gd name="connsiteY13" fmla="*/ 560625 h 591831"/>
              <a:gd name="connsiteX14" fmla="*/ 5149 w 3300737"/>
              <a:gd name="connsiteY14" fmla="*/ 513532 h 591831"/>
              <a:gd name="connsiteX0" fmla="*/ 963 w 3286273"/>
              <a:gd name="connsiteY0" fmla="*/ 501225 h 591831"/>
              <a:gd name="connsiteX1" fmla="*/ 106635 w 3286273"/>
              <a:gd name="connsiteY1" fmla="*/ 186639 h 591831"/>
              <a:gd name="connsiteX2" fmla="*/ 832406 w 3286273"/>
              <a:gd name="connsiteY2" fmla="*/ 251669 h 591831"/>
              <a:gd name="connsiteX3" fmla="*/ 1555398 w 3286273"/>
              <a:gd name="connsiteY3" fmla="*/ 8897 h 591831"/>
              <a:gd name="connsiteX4" fmla="*/ 3069635 w 3286273"/>
              <a:gd name="connsiteY4" fmla="*/ 101075 h 591831"/>
              <a:gd name="connsiteX5" fmla="*/ 3119466 w 3286273"/>
              <a:gd name="connsiteY5" fmla="*/ 549516 h 591831"/>
              <a:gd name="connsiteX6" fmla="*/ 1587890 w 3286273"/>
              <a:gd name="connsiteY6" fmla="*/ 371412 h 591831"/>
              <a:gd name="connsiteX7" fmla="*/ 869435 w 3286273"/>
              <a:gd name="connsiteY7" fmla="*/ 577396 h 591831"/>
              <a:gd name="connsiteX8" fmla="*/ 141933 w 3286273"/>
              <a:gd name="connsiteY8" fmla="*/ 581783 h 591831"/>
              <a:gd name="connsiteX9" fmla="*/ 248852 w 3286273"/>
              <a:gd name="connsiteY9" fmla="*/ 577039 h 591831"/>
              <a:gd name="connsiteX10" fmla="*/ 99413 w 3286273"/>
              <a:gd name="connsiteY10" fmla="*/ 570883 h 591831"/>
              <a:gd name="connsiteX11" fmla="*/ 81037 w 3286273"/>
              <a:gd name="connsiteY11" fmla="*/ 552663 h 591831"/>
              <a:gd name="connsiteX12" fmla="*/ 129824 w 3286273"/>
              <a:gd name="connsiteY12" fmla="*/ 579621 h 591831"/>
              <a:gd name="connsiteX13" fmla="*/ 57590 w 3286273"/>
              <a:gd name="connsiteY13" fmla="*/ 560625 h 591831"/>
              <a:gd name="connsiteX14" fmla="*/ 963 w 3286273"/>
              <a:gd name="connsiteY14" fmla="*/ 501225 h 59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6273" h="591831">
                <a:moveTo>
                  <a:pt x="963" y="501225"/>
                </a:moveTo>
                <a:cubicBezTo>
                  <a:pt x="9137" y="438894"/>
                  <a:pt x="-31939" y="228232"/>
                  <a:pt x="106635" y="186639"/>
                </a:cubicBezTo>
                <a:cubicBezTo>
                  <a:pt x="245209" y="145046"/>
                  <a:pt x="590946" y="281293"/>
                  <a:pt x="832406" y="251669"/>
                </a:cubicBezTo>
                <a:cubicBezTo>
                  <a:pt x="1073866" y="222045"/>
                  <a:pt x="1182527" y="33996"/>
                  <a:pt x="1555398" y="8897"/>
                </a:cubicBezTo>
                <a:cubicBezTo>
                  <a:pt x="1928269" y="-16202"/>
                  <a:pt x="2808957" y="10972"/>
                  <a:pt x="3069635" y="101075"/>
                </a:cubicBezTo>
                <a:cubicBezTo>
                  <a:pt x="3330313" y="191178"/>
                  <a:pt x="3366423" y="504460"/>
                  <a:pt x="3119466" y="549516"/>
                </a:cubicBezTo>
                <a:cubicBezTo>
                  <a:pt x="2872509" y="594572"/>
                  <a:pt x="1962895" y="366765"/>
                  <a:pt x="1587890" y="371412"/>
                </a:cubicBezTo>
                <a:cubicBezTo>
                  <a:pt x="1212885" y="376059"/>
                  <a:pt x="1110428" y="542334"/>
                  <a:pt x="869435" y="577396"/>
                </a:cubicBezTo>
                <a:cubicBezTo>
                  <a:pt x="628442" y="612458"/>
                  <a:pt x="246616" y="571266"/>
                  <a:pt x="141933" y="581783"/>
                </a:cubicBezTo>
                <a:cubicBezTo>
                  <a:pt x="37250" y="592300"/>
                  <a:pt x="255938" y="578856"/>
                  <a:pt x="248852" y="577039"/>
                </a:cubicBezTo>
                <a:cubicBezTo>
                  <a:pt x="241766" y="575222"/>
                  <a:pt x="89033" y="577247"/>
                  <a:pt x="99413" y="570883"/>
                </a:cubicBezTo>
                <a:cubicBezTo>
                  <a:pt x="109793" y="564519"/>
                  <a:pt x="61297" y="554068"/>
                  <a:pt x="81037" y="552663"/>
                </a:cubicBezTo>
                <a:cubicBezTo>
                  <a:pt x="100777" y="551258"/>
                  <a:pt x="123761" y="584814"/>
                  <a:pt x="129824" y="579621"/>
                </a:cubicBezTo>
                <a:cubicBezTo>
                  <a:pt x="135887" y="574428"/>
                  <a:pt x="52381" y="584747"/>
                  <a:pt x="57590" y="560625"/>
                </a:cubicBezTo>
                <a:cubicBezTo>
                  <a:pt x="38839" y="537180"/>
                  <a:pt x="-7211" y="563556"/>
                  <a:pt x="963" y="501225"/>
                </a:cubicBezTo>
                <a:close/>
              </a:path>
            </a:pathLst>
          </a:custGeom>
          <a:pattFill prst="pct5">
            <a:fgClr>
              <a:schemeClr val="bg1"/>
            </a:fgClr>
            <a:bgClr>
              <a:srgbClr val="7A0000"/>
            </a:bgClr>
          </a:patt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36" name="Curved Connector 35"/>
          <p:cNvCxnSpPr/>
          <p:nvPr/>
        </p:nvCxnSpPr>
        <p:spPr>
          <a:xfrm rot="5400000" flipH="1" flipV="1">
            <a:off x="4416542" y="3116233"/>
            <a:ext cx="972852" cy="737974"/>
          </a:xfrm>
          <a:prstGeom prst="curvedConnector3">
            <a:avLst>
              <a:gd name="adj1" fmla="val 71757"/>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a:off x="5458918" y="2992596"/>
            <a:ext cx="666925" cy="459356"/>
          </a:xfrm>
          <a:prstGeom prst="curvedConnector2">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16200000" flipH="1">
            <a:off x="5157855" y="3314146"/>
            <a:ext cx="461646" cy="32176"/>
          </a:xfrm>
          <a:prstGeom prst="curvedConnector3">
            <a:avLst>
              <a:gd name="adj1" fmla="val 28188"/>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p:cNvSpPr>
            <a:spLocks noChangeAspect="1"/>
          </p:cNvSpPr>
          <p:nvPr/>
        </p:nvSpPr>
        <p:spPr>
          <a:xfrm>
            <a:off x="2795781" y="4676212"/>
            <a:ext cx="182880" cy="182880"/>
          </a:xfrm>
          <a:prstGeom prst="ellipse">
            <a:avLst/>
          </a:prstGeom>
          <a:noFill/>
          <a:ln w="57150">
            <a:solidFill>
              <a:srgbClr val="005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1" name="Straight Arrow Connector 20"/>
          <p:cNvCxnSpPr>
            <a:endCxn id="12" idx="3"/>
          </p:cNvCxnSpPr>
          <p:nvPr/>
        </p:nvCxnSpPr>
        <p:spPr>
          <a:xfrm flipV="1">
            <a:off x="2767766" y="4832310"/>
            <a:ext cx="54797" cy="430396"/>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0547" y="2775208"/>
            <a:ext cx="1097280" cy="365760"/>
          </a:xfrm>
          <a:prstGeom prst="roundRect">
            <a:avLst/>
          </a:prstGeom>
          <a:pattFill prst="openDmnd">
            <a:fgClr>
              <a:schemeClr val="tx1">
                <a:lumMod val="95000"/>
                <a:lumOff val="5000"/>
              </a:schemeClr>
            </a:fgClr>
            <a:bgClr>
              <a:schemeClr val="bg1"/>
            </a:bgClr>
          </a:pattFill>
          <a:ln w="31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marR="0" indent="0" defTabSz="914400" eaLnBrk="0" latinLnBrk="0" hangingPunct="0">
              <a:lnSpc>
                <a:spcPct val="100000"/>
              </a:lnSpc>
              <a:buClrTx/>
              <a:buSzTx/>
              <a:buFontTx/>
              <a:buNone/>
              <a:tabLst/>
              <a:defRPr kumimoji="0" b="0" i="0" u="none" strike="noStrike" cap="none" normalizeH="0" baseline="0">
                <a:ln>
                  <a:noFill/>
                </a:ln>
                <a:effectLst/>
                <a:latin typeface="Arial" charset="0"/>
                <a:ea typeface="ＭＳ Ｐゴシック" pitchFamily="1" charset="-128"/>
              </a:defRPr>
            </a:lvl1pPr>
          </a:lstStyle>
          <a:p>
            <a:pPr algn="ctr"/>
            <a:r>
              <a:rPr lang="en-US" sz="2000" i="1" dirty="0" smtClean="0"/>
              <a:t>MIG</a:t>
            </a:r>
            <a:endParaRPr lang="en-ZA" sz="2000" i="1" dirty="0"/>
          </a:p>
        </p:txBody>
      </p:sp>
      <p:sp>
        <p:nvSpPr>
          <p:cNvPr id="56" name="TextBox 55"/>
          <p:cNvSpPr txBox="1"/>
          <p:nvPr/>
        </p:nvSpPr>
        <p:spPr>
          <a:xfrm>
            <a:off x="146450" y="3991911"/>
            <a:ext cx="1097280" cy="365760"/>
          </a:xfrm>
          <a:prstGeom prst="roundRect">
            <a:avLst/>
          </a:prstGeom>
          <a:solidFill>
            <a:srgbClr val="9A0000"/>
          </a:solidFill>
          <a:ln w="3175">
            <a:noFill/>
          </a:ln>
        </p:spPr>
        <p:txBody>
          <a:bodyPr wrap="none" rtlCol="0" anchor="ctr">
            <a:spAutoFit/>
          </a:bodyPr>
          <a:lstStyle>
            <a:defPPr>
              <a:defRPr lang="en-US"/>
            </a:defPPr>
            <a:lvl1pPr>
              <a:defRPr sz="2000" i="1"/>
            </a:lvl1pPr>
          </a:lstStyle>
          <a:p>
            <a:pPr algn="ctr"/>
            <a:r>
              <a:rPr lang="en-US" dirty="0">
                <a:solidFill>
                  <a:schemeClr val="bg1"/>
                </a:solidFill>
              </a:rPr>
              <a:t>PTIS</a:t>
            </a:r>
            <a:endParaRPr lang="en-ZA" dirty="0">
              <a:solidFill>
                <a:schemeClr val="bg1"/>
              </a:solidFill>
            </a:endParaRPr>
          </a:p>
        </p:txBody>
      </p:sp>
      <p:sp>
        <p:nvSpPr>
          <p:cNvPr id="57" name="TextBox 56"/>
          <p:cNvSpPr txBox="1"/>
          <p:nvPr/>
        </p:nvSpPr>
        <p:spPr>
          <a:xfrm>
            <a:off x="146450" y="4608442"/>
            <a:ext cx="1097280" cy="365760"/>
          </a:xfrm>
          <a:prstGeom prst="roundRect">
            <a:avLst/>
          </a:prstGeom>
          <a:solidFill>
            <a:srgbClr val="005828"/>
          </a:solidFill>
          <a:ln w="3175">
            <a:solidFill>
              <a:schemeClr val="tx1"/>
            </a:solidFill>
          </a:ln>
        </p:spPr>
        <p:txBody>
          <a:bodyPr wrap="none" rtlCol="0" anchor="ctr">
            <a:spAutoFit/>
          </a:bodyPr>
          <a:lstStyle/>
          <a:p>
            <a:pPr algn="ctr"/>
            <a:r>
              <a:rPr lang="en-US" sz="2000" i="1" dirty="0" smtClean="0">
                <a:solidFill>
                  <a:schemeClr val="bg1"/>
                </a:solidFill>
              </a:rPr>
              <a:t>NDPG</a:t>
            </a:r>
            <a:endParaRPr lang="en-ZA" sz="2000" i="1" dirty="0">
              <a:solidFill>
                <a:schemeClr val="bg1"/>
              </a:solidFill>
            </a:endParaRPr>
          </a:p>
        </p:txBody>
      </p:sp>
      <p:sp>
        <p:nvSpPr>
          <p:cNvPr id="59" name="TextBox 58"/>
          <p:cNvSpPr txBox="1"/>
          <p:nvPr/>
        </p:nvSpPr>
        <p:spPr>
          <a:xfrm>
            <a:off x="130547" y="5224971"/>
            <a:ext cx="1097280" cy="365760"/>
          </a:xfrm>
          <a:prstGeom prst="roundRect">
            <a:avLst/>
          </a:prstGeom>
          <a:solidFill>
            <a:srgbClr val="0046D2"/>
          </a:solidFill>
          <a:ln w="3175">
            <a:solidFill>
              <a:schemeClr val="tx1"/>
            </a:solidFill>
          </a:ln>
        </p:spPr>
        <p:txBody>
          <a:bodyPr wrap="none" rtlCol="0" anchor="ctr">
            <a:spAutoFit/>
          </a:bodyPr>
          <a:lstStyle>
            <a:defPPr>
              <a:defRPr lang="en-US"/>
            </a:defPPr>
            <a:lvl1pPr>
              <a:defRPr sz="2000" i="1"/>
            </a:lvl1pPr>
          </a:lstStyle>
          <a:p>
            <a:pPr algn="ctr"/>
            <a:r>
              <a:rPr lang="en-US" dirty="0">
                <a:solidFill>
                  <a:schemeClr val="bg1"/>
                </a:solidFill>
              </a:rPr>
              <a:t>UDZ</a:t>
            </a:r>
            <a:endParaRPr lang="en-ZA" dirty="0">
              <a:solidFill>
                <a:schemeClr val="bg1"/>
              </a:solidFill>
            </a:endParaRPr>
          </a:p>
        </p:txBody>
      </p:sp>
      <p:sp>
        <p:nvSpPr>
          <p:cNvPr id="60" name="TextBox 59"/>
          <p:cNvSpPr txBox="1"/>
          <p:nvPr/>
        </p:nvSpPr>
        <p:spPr>
          <a:xfrm>
            <a:off x="130547" y="3375380"/>
            <a:ext cx="1097280" cy="365760"/>
          </a:xfrm>
          <a:prstGeom prst="roundRect">
            <a:avLst/>
          </a:prstGeom>
          <a:pattFill prst="openDmnd">
            <a:fgClr>
              <a:schemeClr val="tx1">
                <a:lumMod val="95000"/>
                <a:lumOff val="5000"/>
              </a:schemeClr>
            </a:fgClr>
            <a:bgClr>
              <a:schemeClr val="bg1"/>
            </a:bgClr>
          </a:pattFill>
          <a:ln w="31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marR="0" indent="0" algn="ctr" defTabSz="914400" eaLnBrk="0" latinLnBrk="0" hangingPunct="0">
              <a:lnSpc>
                <a:spcPct val="100000"/>
              </a:lnSpc>
              <a:buClrTx/>
              <a:buSzTx/>
              <a:buFontTx/>
              <a:buNone/>
              <a:tabLst/>
              <a:defRPr kumimoji="0" sz="2000" b="0" i="1" u="none" strike="noStrike" cap="none" normalizeH="0" baseline="0">
                <a:ln>
                  <a:noFill/>
                </a:ln>
                <a:effectLst/>
                <a:latin typeface="Arial" charset="0"/>
                <a:ea typeface="ＭＳ Ｐゴシック" pitchFamily="1" charset="-128"/>
              </a:defRPr>
            </a:lvl1pPr>
          </a:lstStyle>
          <a:p>
            <a:r>
              <a:rPr lang="en-US" dirty="0"/>
              <a:t>SHRZ</a:t>
            </a:r>
            <a:endParaRPr lang="en-ZA" dirty="0"/>
          </a:p>
        </p:txBody>
      </p:sp>
      <p:cxnSp>
        <p:nvCxnSpPr>
          <p:cNvPr id="42" name="Curved Connector 41"/>
          <p:cNvCxnSpPr>
            <a:stCxn id="39" idx="0"/>
          </p:cNvCxnSpPr>
          <p:nvPr/>
        </p:nvCxnSpPr>
        <p:spPr>
          <a:xfrm rot="16200000" flipV="1">
            <a:off x="5892212" y="4175789"/>
            <a:ext cx="611889" cy="967585"/>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745414" y="4656887"/>
            <a:ext cx="372052" cy="323962"/>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Oval 38"/>
          <p:cNvSpPr>
            <a:spLocks noChangeAspect="1"/>
          </p:cNvSpPr>
          <p:nvPr/>
        </p:nvSpPr>
        <p:spPr>
          <a:xfrm>
            <a:off x="6590508" y="4965526"/>
            <a:ext cx="182880" cy="182880"/>
          </a:xfrm>
          <a:prstGeom prst="ellipse">
            <a:avLst/>
          </a:prstGeom>
          <a:noFill/>
          <a:ln w="57150">
            <a:solidFill>
              <a:srgbClr val="005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44" name="Straight Arrow Connector 43"/>
          <p:cNvCxnSpPr/>
          <p:nvPr/>
        </p:nvCxnSpPr>
        <p:spPr>
          <a:xfrm flipV="1">
            <a:off x="6154432" y="5110277"/>
            <a:ext cx="434884" cy="125729"/>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6788686" y="5136949"/>
            <a:ext cx="358970" cy="195488"/>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p:cNvSpPr>
            <a:spLocks noChangeAspect="1"/>
          </p:cNvSpPr>
          <p:nvPr/>
        </p:nvSpPr>
        <p:spPr>
          <a:xfrm>
            <a:off x="6017311" y="3475815"/>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4" name="Curved Connector 33"/>
          <p:cNvCxnSpPr/>
          <p:nvPr/>
        </p:nvCxnSpPr>
        <p:spPr>
          <a:xfrm>
            <a:off x="4593233" y="4116922"/>
            <a:ext cx="1056472" cy="209933"/>
          </a:xfrm>
          <a:prstGeom prst="curvedConnector4">
            <a:avLst>
              <a:gd name="adj1" fmla="val 48732"/>
              <a:gd name="adj2" fmla="val 208892"/>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5605831" y="4182224"/>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7" name="Curved Connector 36"/>
          <p:cNvCxnSpPr/>
          <p:nvPr/>
        </p:nvCxnSpPr>
        <p:spPr>
          <a:xfrm rot="5400000">
            <a:off x="5657086" y="3739675"/>
            <a:ext cx="556509" cy="346822"/>
          </a:xfrm>
          <a:prstGeom prst="curvedConnector3">
            <a:avLst>
              <a:gd name="adj1" fmla="val 87274"/>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p:cNvSpPr>
          <p:nvPr/>
        </p:nvSpPr>
        <p:spPr>
          <a:xfrm>
            <a:off x="5212361" y="3561057"/>
            <a:ext cx="365760" cy="365760"/>
          </a:xfrm>
          <a:prstGeom prst="ellipse">
            <a:avLst/>
          </a:prstGeom>
          <a:solidFill>
            <a:srgbClr val="004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7" name="Curved Connector 26"/>
          <p:cNvCxnSpPr/>
          <p:nvPr/>
        </p:nvCxnSpPr>
        <p:spPr>
          <a:xfrm flipV="1">
            <a:off x="4570288" y="3743937"/>
            <a:ext cx="651598" cy="303834"/>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16200000" flipH="1">
            <a:off x="5395749" y="3935834"/>
            <a:ext cx="255409" cy="237374"/>
          </a:xfrm>
          <a:prstGeom prst="curvedConnector3">
            <a:avLst>
              <a:gd name="adj1" fmla="val 87867"/>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flipV="1">
            <a:off x="5587646" y="3561057"/>
            <a:ext cx="439190" cy="182880"/>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16200000" flipH="1">
            <a:off x="4469625" y="2085972"/>
            <a:ext cx="1098884" cy="59286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3" idx="0"/>
          </p:cNvCxnSpPr>
          <p:nvPr/>
        </p:nvCxnSpPr>
        <p:spPr>
          <a:xfrm>
            <a:off x="4487517" y="1308049"/>
            <a:ext cx="202786" cy="360045"/>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p:cNvSpPr>
            <a:spLocks noChangeAspect="1"/>
          </p:cNvSpPr>
          <p:nvPr/>
        </p:nvSpPr>
        <p:spPr>
          <a:xfrm>
            <a:off x="4598863" y="1668094"/>
            <a:ext cx="182880" cy="182880"/>
          </a:xfrm>
          <a:prstGeom prst="ellipse">
            <a:avLst/>
          </a:prstGeom>
          <a:noFill/>
          <a:ln w="57150">
            <a:solidFill>
              <a:srgbClr val="005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4" name="Straight Arrow Connector 23"/>
          <p:cNvCxnSpPr>
            <a:endCxn id="13" idx="2"/>
          </p:cNvCxnSpPr>
          <p:nvPr/>
        </p:nvCxnSpPr>
        <p:spPr>
          <a:xfrm flipV="1">
            <a:off x="4355976" y="1759534"/>
            <a:ext cx="242887" cy="91092"/>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6"/>
          </p:cNvCxnSpPr>
          <p:nvPr/>
        </p:nvCxnSpPr>
        <p:spPr>
          <a:xfrm flipH="1" flipV="1">
            <a:off x="4781743" y="1759534"/>
            <a:ext cx="660083" cy="329442"/>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781744" y="1308049"/>
            <a:ext cx="751522" cy="360045"/>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Oval 30"/>
          <p:cNvSpPr>
            <a:spLocks noChangeAspect="1"/>
          </p:cNvSpPr>
          <p:nvPr/>
        </p:nvSpPr>
        <p:spPr>
          <a:xfrm>
            <a:off x="5264388" y="292501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2" name="Curved Connector 31"/>
          <p:cNvCxnSpPr/>
          <p:nvPr/>
        </p:nvCxnSpPr>
        <p:spPr>
          <a:xfrm flipV="1">
            <a:off x="2995753" y="4036304"/>
            <a:ext cx="1399222" cy="71368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978662" y="4832871"/>
            <a:ext cx="234314" cy="197160"/>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Oval 16"/>
          <p:cNvSpPr>
            <a:spLocks noChangeAspect="1"/>
          </p:cNvSpPr>
          <p:nvPr/>
        </p:nvSpPr>
        <p:spPr>
          <a:xfrm>
            <a:off x="4377883" y="396252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4" name="TextBox 83"/>
          <p:cNvSpPr txBox="1"/>
          <p:nvPr/>
        </p:nvSpPr>
        <p:spPr>
          <a:xfrm>
            <a:off x="5139738" y="3605437"/>
            <a:ext cx="516488" cy="276999"/>
          </a:xfrm>
          <a:prstGeom prst="rect">
            <a:avLst/>
          </a:prstGeom>
          <a:noFill/>
        </p:spPr>
        <p:txBody>
          <a:bodyPr wrap="none" rtlCol="0">
            <a:spAutoFit/>
          </a:bodyPr>
          <a:lstStyle/>
          <a:p>
            <a:r>
              <a:rPr lang="en-US" sz="1200" b="1" i="1" dirty="0" smtClean="0">
                <a:solidFill>
                  <a:schemeClr val="bg1"/>
                </a:solidFill>
              </a:rPr>
              <a:t>CBD</a:t>
            </a:r>
            <a:endParaRPr lang="en-ZA" sz="1200" b="1" i="1" dirty="0">
              <a:solidFill>
                <a:schemeClr val="bg1"/>
              </a:solidFill>
            </a:endParaRPr>
          </a:p>
        </p:txBody>
      </p:sp>
      <p:sp>
        <p:nvSpPr>
          <p:cNvPr id="85" name="TextBox 84"/>
          <p:cNvSpPr txBox="1"/>
          <p:nvPr/>
        </p:nvSpPr>
        <p:spPr>
          <a:xfrm>
            <a:off x="5551041" y="2598898"/>
            <a:ext cx="1345104" cy="646331"/>
          </a:xfrm>
          <a:prstGeom prst="rect">
            <a:avLst/>
          </a:prstGeom>
          <a:noFill/>
        </p:spPr>
        <p:txBody>
          <a:bodyPr wrap="square" rtlCol="0">
            <a:spAutoFit/>
          </a:bodyPr>
          <a:lstStyle>
            <a:defPPr>
              <a:defRPr lang="en-US"/>
            </a:defPPr>
            <a:lvl1pPr algn="ctr">
              <a:defRPr sz="1800" i="1"/>
            </a:lvl1pPr>
          </a:lstStyle>
          <a:p>
            <a:r>
              <a:rPr lang="en-US" dirty="0"/>
              <a:t>Developed Area </a:t>
            </a:r>
            <a:endParaRPr lang="en-ZA" dirty="0"/>
          </a:p>
        </p:txBody>
      </p:sp>
      <p:sp>
        <p:nvSpPr>
          <p:cNvPr id="86" name="TextBox 85"/>
          <p:cNvSpPr txBox="1"/>
          <p:nvPr/>
        </p:nvSpPr>
        <p:spPr>
          <a:xfrm>
            <a:off x="2830191" y="5029078"/>
            <a:ext cx="1509884" cy="646331"/>
          </a:xfrm>
          <a:prstGeom prst="rect">
            <a:avLst/>
          </a:prstGeom>
          <a:noFill/>
        </p:spPr>
        <p:txBody>
          <a:bodyPr wrap="square" rtlCol="0">
            <a:spAutoFit/>
          </a:bodyPr>
          <a:lstStyle/>
          <a:p>
            <a:pPr algn="ctr"/>
            <a:r>
              <a:rPr lang="en-US" sz="1800" i="1" dirty="0" smtClean="0"/>
              <a:t>Underserved Townships</a:t>
            </a:r>
            <a:endParaRPr lang="en-ZA" sz="1800" i="1" dirty="0"/>
          </a:p>
        </p:txBody>
      </p:sp>
      <p:sp>
        <p:nvSpPr>
          <p:cNvPr id="88" name="TextBox 87"/>
          <p:cNvSpPr txBox="1"/>
          <p:nvPr/>
        </p:nvSpPr>
        <p:spPr>
          <a:xfrm>
            <a:off x="7094564" y="5013176"/>
            <a:ext cx="1509884" cy="646331"/>
          </a:xfrm>
          <a:prstGeom prst="rect">
            <a:avLst/>
          </a:prstGeom>
          <a:noFill/>
        </p:spPr>
        <p:txBody>
          <a:bodyPr wrap="square" rtlCol="0">
            <a:spAutoFit/>
          </a:bodyPr>
          <a:lstStyle/>
          <a:p>
            <a:pPr algn="ctr"/>
            <a:r>
              <a:rPr lang="en-US" sz="1800" i="1" dirty="0" smtClean="0"/>
              <a:t>Underserved Townships</a:t>
            </a:r>
            <a:endParaRPr lang="en-ZA" sz="1800" i="1" dirty="0"/>
          </a:p>
        </p:txBody>
      </p:sp>
      <p:sp>
        <p:nvSpPr>
          <p:cNvPr id="89" name="TextBox 88"/>
          <p:cNvSpPr txBox="1"/>
          <p:nvPr/>
        </p:nvSpPr>
        <p:spPr>
          <a:xfrm>
            <a:off x="5366372" y="1335653"/>
            <a:ext cx="1509884" cy="646331"/>
          </a:xfrm>
          <a:prstGeom prst="rect">
            <a:avLst/>
          </a:prstGeom>
          <a:noFill/>
        </p:spPr>
        <p:txBody>
          <a:bodyPr wrap="square" rtlCol="0">
            <a:spAutoFit/>
          </a:bodyPr>
          <a:lstStyle/>
          <a:p>
            <a:pPr algn="ctr"/>
            <a:r>
              <a:rPr lang="en-US" sz="1800" i="1" dirty="0" smtClean="0"/>
              <a:t>Underserved Townships</a:t>
            </a:r>
            <a:endParaRPr lang="en-ZA" sz="1800" i="1" dirty="0"/>
          </a:p>
        </p:txBody>
      </p:sp>
      <p:sp>
        <p:nvSpPr>
          <p:cNvPr id="100" name="Title 1"/>
          <p:cNvSpPr>
            <a:spLocks noGrp="1"/>
          </p:cNvSpPr>
          <p:nvPr>
            <p:ph type="title"/>
          </p:nvPr>
        </p:nvSpPr>
        <p:spPr>
          <a:xfrm>
            <a:off x="152400" y="76200"/>
            <a:ext cx="8991600" cy="838200"/>
          </a:xfrm>
        </p:spPr>
        <p:txBody>
          <a:bodyPr/>
          <a:lstStyle/>
          <a:p>
            <a:r>
              <a:rPr lang="en-US" dirty="0"/>
              <a:t>THE PIPELINE IS AIMED TOWARDS AN INTEGRATED FISCAL PACKAGE</a:t>
            </a:r>
            <a:endParaRPr lang="en-ZA" dirty="0"/>
          </a:p>
        </p:txBody>
      </p:sp>
      <p:sp>
        <p:nvSpPr>
          <p:cNvPr id="62" name="Explosion 1 61"/>
          <p:cNvSpPr/>
          <p:nvPr/>
        </p:nvSpPr>
        <p:spPr bwMode="auto">
          <a:xfrm>
            <a:off x="6156176" y="-891480"/>
            <a:ext cx="4320480" cy="3600400"/>
          </a:xfrm>
          <a:prstGeom prst="irregularSeal1">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NON CSP MUNI’s (10 Non</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588824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76064"/>
          </a:xfrm>
        </p:spPr>
        <p:txBody>
          <a:bodyPr>
            <a:normAutofit fontScale="90000"/>
          </a:bodyPr>
          <a:lstStyle/>
          <a:p>
            <a:r>
              <a:rPr lang="en-ZA" b="1" cap="all" dirty="0" smtClean="0"/>
              <a:t>Grant ICDG - 1: a performance-based Integrated City Development Grant</a:t>
            </a:r>
            <a:endParaRPr lang="en-ZA" b="1" cap="all"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56360394"/>
              </p:ext>
            </p:extLst>
          </p:nvPr>
        </p:nvGraphicFramePr>
        <p:xfrm>
          <a:off x="179512" y="1196752"/>
          <a:ext cx="8712968"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xplosion 1 3"/>
          <p:cNvSpPr/>
          <p:nvPr/>
        </p:nvSpPr>
        <p:spPr bwMode="auto">
          <a:xfrm>
            <a:off x="6156176" y="-891480"/>
            <a:ext cx="4320480" cy="3600400"/>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CSP MUNI’s (8</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862033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6200"/>
            <a:ext cx="9036496" cy="976536"/>
          </a:xfrm>
        </p:spPr>
        <p:txBody>
          <a:bodyPr/>
          <a:lstStyle/>
          <a:p>
            <a:r>
              <a:rPr lang="en-US" sz="2700" cap="all" dirty="0" smtClean="0"/>
              <a:t>ICDG Grant - 2: A facility to support preparation of catalytic investments on the urban network</a:t>
            </a:r>
            <a:endParaRPr lang="en-ZA" sz="2700" cap="all" dirty="0"/>
          </a:p>
        </p:txBody>
      </p:sp>
      <p:grpSp>
        <p:nvGrpSpPr>
          <p:cNvPr id="5" name="Group 4"/>
          <p:cNvGrpSpPr/>
          <p:nvPr/>
        </p:nvGrpSpPr>
        <p:grpSpPr>
          <a:xfrm>
            <a:off x="536551" y="1196752"/>
            <a:ext cx="6771753" cy="4042906"/>
            <a:chOff x="536551" y="1196752"/>
            <a:chExt cx="8427937" cy="5472608"/>
          </a:xfrm>
        </p:grpSpPr>
        <p:sp>
          <p:nvSpPr>
            <p:cNvPr id="28" name="Shape 27"/>
            <p:cNvSpPr/>
            <p:nvPr/>
          </p:nvSpPr>
          <p:spPr>
            <a:xfrm>
              <a:off x="603889" y="1196752"/>
              <a:ext cx="4476836" cy="3894152"/>
            </a:xfrm>
            <a:prstGeom prst="funnel">
              <a:avLst/>
            </a:prstGeom>
            <a:solidFill>
              <a:schemeClr val="tx1">
                <a:alpha val="4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4" name="Group 3"/>
            <p:cNvGrpSpPr/>
            <p:nvPr/>
          </p:nvGrpSpPr>
          <p:grpSpPr>
            <a:xfrm>
              <a:off x="536551" y="1484784"/>
              <a:ext cx="8427937" cy="5184576"/>
              <a:chOff x="536551" y="1484784"/>
              <a:chExt cx="8427937" cy="5184576"/>
            </a:xfrm>
          </p:grpSpPr>
          <p:sp>
            <p:nvSpPr>
              <p:cNvPr id="3" name="Flowchart: Magnetic Disk 2"/>
              <p:cNvSpPr/>
              <p:nvPr/>
            </p:nvSpPr>
            <p:spPr bwMode="auto">
              <a:xfrm>
                <a:off x="1294135" y="4697082"/>
                <a:ext cx="3096344" cy="1900270"/>
              </a:xfrm>
              <a:prstGeom prst="flowChartMagneticDisk">
                <a:avLst/>
              </a:prstGeom>
              <a:solidFill>
                <a:srgbClr val="9A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ea typeface="ＭＳ Ｐゴシック" pitchFamily="1" charset="-128"/>
                  </a:rPr>
                  <a:t>Project Preparation Facility</a:t>
                </a:r>
                <a:endParaRPr kumimoji="0" lang="en-ZA" sz="2000" b="0" i="0" u="none" strike="noStrike" cap="none" normalizeH="0" baseline="0" dirty="0" smtClean="0">
                  <a:ln>
                    <a:noFill/>
                  </a:ln>
                  <a:solidFill>
                    <a:schemeClr val="bg1"/>
                  </a:solidFill>
                  <a:effectLst/>
                  <a:latin typeface="Arial" charset="0"/>
                  <a:ea typeface="ＭＳ Ｐゴシック" pitchFamily="1" charset="-128"/>
                </a:endParaRPr>
              </a:p>
            </p:txBody>
          </p:sp>
          <p:grpSp>
            <p:nvGrpSpPr>
              <p:cNvPr id="27" name="Group 26"/>
              <p:cNvGrpSpPr/>
              <p:nvPr/>
            </p:nvGrpSpPr>
            <p:grpSpPr>
              <a:xfrm>
                <a:off x="5782567" y="1844824"/>
                <a:ext cx="2475409" cy="1430404"/>
                <a:chOff x="5782567" y="1844824"/>
                <a:chExt cx="2475409" cy="1430404"/>
              </a:xfrm>
            </p:grpSpPr>
            <p:sp>
              <p:nvSpPr>
                <p:cNvPr id="31" name="Rounded Rectangle 30"/>
                <p:cNvSpPr/>
                <p:nvPr/>
              </p:nvSpPr>
              <p:spPr bwMode="auto">
                <a:xfrm>
                  <a:off x="5976156" y="1844824"/>
                  <a:ext cx="2088232" cy="1430404"/>
                </a:xfrm>
                <a:prstGeom prst="roundRect">
                  <a:avLst/>
                </a:prstGeom>
                <a:solidFill>
                  <a:srgbClr val="9A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bg1"/>
                    </a:solidFill>
                    <a:effectLst/>
                    <a:latin typeface="Arial" charset="0"/>
                    <a:ea typeface="ＭＳ Ｐゴシック" pitchFamily="1" charset="-128"/>
                  </a:endParaRPr>
                </a:p>
              </p:txBody>
            </p:sp>
            <p:sp>
              <p:nvSpPr>
                <p:cNvPr id="9" name="Rectangle 8"/>
                <p:cNvSpPr/>
                <p:nvPr/>
              </p:nvSpPr>
              <p:spPr>
                <a:xfrm>
                  <a:off x="5782567" y="2098361"/>
                  <a:ext cx="2475409" cy="1124865"/>
                </a:xfrm>
                <a:prstGeom prst="rect">
                  <a:avLst/>
                </a:prstGeom>
              </p:spPr>
              <p:txBody>
                <a:bodyPr wrap="square">
                  <a:spAutoFit/>
                </a:bodyPr>
                <a:lstStyle/>
                <a:p>
                  <a:pPr algn="ctr" fontAlgn="b"/>
                  <a:r>
                    <a:rPr lang="en-ZA" sz="1600" dirty="0">
                      <a:solidFill>
                        <a:schemeClr val="bg1"/>
                      </a:solidFill>
                    </a:rPr>
                    <a:t>Private Sector/ </a:t>
                  </a:r>
                  <a:endParaRPr lang="en-ZA" sz="1600" dirty="0" smtClean="0">
                    <a:solidFill>
                      <a:schemeClr val="bg1"/>
                    </a:solidFill>
                  </a:endParaRPr>
                </a:p>
                <a:p>
                  <a:pPr algn="ctr" fontAlgn="b"/>
                  <a:r>
                    <a:rPr lang="en-ZA" sz="1600" dirty="0" smtClean="0">
                      <a:solidFill>
                        <a:schemeClr val="bg1"/>
                      </a:solidFill>
                    </a:rPr>
                    <a:t>Commercial </a:t>
                  </a:r>
                  <a:r>
                    <a:rPr lang="en-ZA" sz="1600" dirty="0">
                      <a:solidFill>
                        <a:schemeClr val="bg1"/>
                      </a:solidFill>
                    </a:rPr>
                    <a:t>investment</a:t>
                  </a:r>
                </a:p>
              </p:txBody>
            </p:sp>
          </p:grpSp>
          <p:grpSp>
            <p:nvGrpSpPr>
              <p:cNvPr id="29" name="Group 28"/>
              <p:cNvGrpSpPr/>
              <p:nvPr/>
            </p:nvGrpSpPr>
            <p:grpSpPr>
              <a:xfrm>
                <a:off x="5076056" y="4139788"/>
                <a:ext cx="3888432" cy="2529572"/>
                <a:chOff x="5076056" y="4139788"/>
                <a:chExt cx="3888432" cy="2529572"/>
              </a:xfrm>
            </p:grpSpPr>
            <p:sp>
              <p:nvSpPr>
                <p:cNvPr id="12" name="Rounded Rectangle 11"/>
                <p:cNvSpPr/>
                <p:nvPr/>
              </p:nvSpPr>
              <p:spPr bwMode="auto">
                <a:xfrm>
                  <a:off x="5076056" y="4139788"/>
                  <a:ext cx="3888432" cy="252957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3" name="Rounded Rectangle 22"/>
                <p:cNvSpPr/>
                <p:nvPr/>
              </p:nvSpPr>
              <p:spPr bwMode="auto">
                <a:xfrm>
                  <a:off x="5292080" y="5743622"/>
                  <a:ext cx="1554480" cy="731520"/>
                </a:xfrm>
                <a:prstGeom prst="round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bg1"/>
                      </a:solidFill>
                      <a:latin typeface="Arial" charset="0"/>
                      <a:ea typeface="ＭＳ Ｐゴシック" pitchFamily="1" charset="-128"/>
                    </a:rPr>
                    <a:t>USDG</a:t>
                  </a:r>
                  <a:endParaRPr kumimoji="0" lang="en-ZA" sz="2400" b="0" i="0" u="none" strike="noStrike" cap="none" normalizeH="0" baseline="0" dirty="0" smtClean="0">
                    <a:ln>
                      <a:noFill/>
                    </a:ln>
                    <a:solidFill>
                      <a:schemeClr val="bg1"/>
                    </a:solidFill>
                    <a:effectLst/>
                    <a:latin typeface="Arial" charset="0"/>
                    <a:ea typeface="ＭＳ Ｐゴシック" pitchFamily="1" charset="-128"/>
                  </a:endParaRPr>
                </a:p>
              </p:txBody>
            </p:sp>
            <p:sp>
              <p:nvSpPr>
                <p:cNvPr id="24" name="Rounded Rectangle 23"/>
                <p:cNvSpPr/>
                <p:nvPr/>
              </p:nvSpPr>
              <p:spPr bwMode="auto">
                <a:xfrm>
                  <a:off x="5292080" y="4734363"/>
                  <a:ext cx="1554480" cy="731520"/>
                </a:xfrm>
                <a:prstGeom prst="round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bg1"/>
                      </a:solidFill>
                      <a:latin typeface="Arial" charset="0"/>
                      <a:ea typeface="ＭＳ Ｐゴシック" pitchFamily="1" charset="-128"/>
                    </a:rPr>
                    <a:t>PTIS</a:t>
                  </a:r>
                  <a:endParaRPr kumimoji="0" lang="en-ZA" sz="2400" b="0" i="0" u="none" strike="noStrike" cap="none" normalizeH="0" baseline="0" dirty="0" smtClean="0">
                    <a:ln>
                      <a:noFill/>
                    </a:ln>
                    <a:solidFill>
                      <a:schemeClr val="bg1"/>
                    </a:solidFill>
                    <a:effectLst/>
                    <a:latin typeface="Arial" charset="0"/>
                    <a:ea typeface="ＭＳ Ｐゴシック" pitchFamily="1" charset="-128"/>
                  </a:endParaRPr>
                </a:p>
              </p:txBody>
            </p:sp>
            <p:sp>
              <p:nvSpPr>
                <p:cNvPr id="25" name="Rounded Rectangle 24"/>
                <p:cNvSpPr/>
                <p:nvPr/>
              </p:nvSpPr>
              <p:spPr bwMode="auto">
                <a:xfrm>
                  <a:off x="7164288" y="4734363"/>
                  <a:ext cx="1554480" cy="731520"/>
                </a:xfrm>
                <a:prstGeom prst="round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bg1"/>
                      </a:solidFill>
                      <a:latin typeface="Arial" charset="0"/>
                      <a:ea typeface="ＭＳ Ｐゴシック" pitchFamily="1" charset="-128"/>
                    </a:rPr>
                    <a:t>NDP</a:t>
                  </a:r>
                  <a:endParaRPr kumimoji="0" lang="en-ZA" sz="2400" b="0" i="0" u="none" strike="noStrike" cap="none" normalizeH="0" baseline="0" dirty="0" smtClean="0">
                    <a:ln>
                      <a:noFill/>
                    </a:ln>
                    <a:solidFill>
                      <a:schemeClr val="bg1"/>
                    </a:solidFill>
                    <a:effectLst/>
                    <a:latin typeface="Arial" charset="0"/>
                    <a:ea typeface="ＭＳ Ｐゴシック" pitchFamily="1" charset="-128"/>
                  </a:endParaRPr>
                </a:p>
              </p:txBody>
            </p:sp>
            <p:sp>
              <p:nvSpPr>
                <p:cNvPr id="26" name="Rounded Rectangle 25"/>
                <p:cNvSpPr/>
                <p:nvPr/>
              </p:nvSpPr>
              <p:spPr bwMode="auto">
                <a:xfrm>
                  <a:off x="7164288" y="5721816"/>
                  <a:ext cx="1554480" cy="731520"/>
                </a:xfrm>
                <a:prstGeom prst="round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bg1"/>
                      </a:solidFill>
                      <a:latin typeface="Arial" charset="0"/>
                      <a:ea typeface="ＭＳ Ｐゴシック" pitchFamily="1" charset="-128"/>
                    </a:rPr>
                    <a:t>Other</a:t>
                  </a:r>
                  <a:endParaRPr kumimoji="0" lang="en-ZA" sz="2400" b="0" i="0" u="none" strike="noStrike" cap="none" normalizeH="0" baseline="0" dirty="0" smtClean="0">
                    <a:ln>
                      <a:noFill/>
                    </a:ln>
                    <a:solidFill>
                      <a:schemeClr val="bg1"/>
                    </a:solidFill>
                    <a:effectLst/>
                    <a:latin typeface="Arial" charset="0"/>
                    <a:ea typeface="ＭＳ Ｐゴシック" pitchFamily="1" charset="-128"/>
                  </a:endParaRPr>
                </a:p>
              </p:txBody>
            </p:sp>
            <p:sp>
              <p:nvSpPr>
                <p:cNvPr id="16" name="TextBox 15"/>
                <p:cNvSpPr txBox="1"/>
                <p:nvPr/>
              </p:nvSpPr>
              <p:spPr>
                <a:xfrm>
                  <a:off x="5748129" y="4211796"/>
                  <a:ext cx="2544286" cy="369332"/>
                </a:xfrm>
                <a:prstGeom prst="rect">
                  <a:avLst/>
                </a:prstGeom>
                <a:noFill/>
              </p:spPr>
              <p:txBody>
                <a:bodyPr wrap="none" rtlCol="0">
                  <a:spAutoFit/>
                </a:bodyPr>
                <a:lstStyle/>
                <a:p>
                  <a:r>
                    <a:rPr lang="en-US" sz="1800" dirty="0" smtClean="0"/>
                    <a:t>Project Implementation</a:t>
                  </a:r>
                  <a:endParaRPr lang="en-ZA" sz="1800" dirty="0"/>
                </a:p>
              </p:txBody>
            </p:sp>
          </p:grpSp>
          <p:sp>
            <p:nvSpPr>
              <p:cNvPr id="17" name="Right Arrow 16"/>
              <p:cNvSpPr/>
              <p:nvPr/>
            </p:nvSpPr>
            <p:spPr bwMode="auto">
              <a:xfrm>
                <a:off x="4427984" y="5085184"/>
                <a:ext cx="720080" cy="1069662"/>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9" name="TextBox 18"/>
              <p:cNvSpPr txBox="1"/>
              <p:nvPr/>
            </p:nvSpPr>
            <p:spPr>
              <a:xfrm>
                <a:off x="536551" y="1484784"/>
                <a:ext cx="4611513" cy="3228776"/>
              </a:xfrm>
              <a:prstGeom prst="rect">
                <a:avLst/>
              </a:prstGeom>
              <a:noFill/>
            </p:spPr>
            <p:txBody>
              <a:bodyPr wrap="square" rtlCol="0">
                <a:spAutoFit/>
              </a:bodyPr>
              <a:lstStyle/>
              <a:p>
                <a:pPr algn="ctr" fontAlgn="b"/>
                <a:r>
                  <a:rPr lang="en-ZA" sz="1100" dirty="0"/>
                  <a:t>Public space &amp; greening</a:t>
                </a:r>
              </a:p>
              <a:p>
                <a:pPr algn="ctr" fontAlgn="b"/>
                <a:r>
                  <a:rPr lang="en-ZA" sz="1100" dirty="0" smtClean="0"/>
                  <a:t>Public transport facilities</a:t>
                </a:r>
              </a:p>
              <a:p>
                <a:pPr algn="ctr" fontAlgn="b"/>
                <a:r>
                  <a:rPr lang="en-ZA" sz="1100" dirty="0"/>
                  <a:t>Community </a:t>
                </a:r>
                <a:r>
                  <a:rPr lang="en-ZA" sz="1100" dirty="0" smtClean="0"/>
                  <a:t>facilities</a:t>
                </a:r>
              </a:p>
              <a:p>
                <a:pPr algn="ctr" fontAlgn="b"/>
                <a:r>
                  <a:rPr lang="en-ZA" sz="1100" dirty="0"/>
                  <a:t>SME facilities</a:t>
                </a:r>
              </a:p>
              <a:p>
                <a:pPr algn="ctr" fontAlgn="b"/>
                <a:r>
                  <a:rPr lang="en-ZA" sz="1100" dirty="0"/>
                  <a:t>Residential</a:t>
                </a:r>
              </a:p>
              <a:p>
                <a:pPr algn="ctr" fontAlgn="b"/>
                <a:r>
                  <a:rPr lang="en-ZA" sz="1100" dirty="0"/>
                  <a:t>Electricity</a:t>
                </a:r>
              </a:p>
              <a:p>
                <a:pPr algn="ctr" fontAlgn="b"/>
                <a:r>
                  <a:rPr lang="en-ZA" sz="1100" dirty="0"/>
                  <a:t>Roads</a:t>
                </a:r>
              </a:p>
              <a:p>
                <a:pPr algn="ctr" fontAlgn="b"/>
                <a:r>
                  <a:rPr lang="en-ZA" sz="1100" dirty="0"/>
                  <a:t>Sewer</a:t>
                </a:r>
              </a:p>
              <a:p>
                <a:pPr algn="ctr" fontAlgn="b"/>
                <a:r>
                  <a:rPr lang="en-ZA" sz="1100" dirty="0"/>
                  <a:t>Water</a:t>
                </a:r>
              </a:p>
              <a:p>
                <a:pPr algn="ctr" fontAlgn="b"/>
                <a:r>
                  <a:rPr lang="en-ZA" sz="1100" dirty="0" smtClean="0"/>
                  <a:t>Rail</a:t>
                </a:r>
                <a:endParaRPr lang="en-ZA" sz="1100" dirty="0"/>
              </a:p>
              <a:p>
                <a:pPr algn="ctr" fontAlgn="b"/>
                <a:r>
                  <a:rPr lang="en-ZA" sz="1100" dirty="0" smtClean="0"/>
                  <a:t>ICT</a:t>
                </a:r>
                <a:endParaRPr lang="en-ZA" sz="1100" dirty="0"/>
              </a:p>
              <a:p>
                <a:pPr algn="ctr"/>
                <a:endParaRPr lang="en-US" sz="1200" dirty="0" smtClean="0"/>
              </a:p>
              <a:p>
                <a:pPr algn="ctr"/>
                <a:endParaRPr lang="en-ZA" sz="1200" dirty="0"/>
              </a:p>
            </p:txBody>
          </p:sp>
          <p:sp>
            <p:nvSpPr>
              <p:cNvPr id="33" name="Right Arrow 32"/>
              <p:cNvSpPr/>
              <p:nvPr/>
            </p:nvSpPr>
            <p:spPr bwMode="auto">
              <a:xfrm rot="16200000">
                <a:off x="6660232" y="3160535"/>
                <a:ext cx="720080" cy="1069662"/>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grpSp>
      </p:grpSp>
      <p:sp>
        <p:nvSpPr>
          <p:cNvPr id="20" name="TextBox 19"/>
          <p:cNvSpPr txBox="1"/>
          <p:nvPr/>
        </p:nvSpPr>
        <p:spPr>
          <a:xfrm>
            <a:off x="367989" y="5445223"/>
            <a:ext cx="8496945" cy="646331"/>
          </a:xfrm>
          <a:prstGeom prst="rect">
            <a:avLst/>
          </a:prstGeom>
          <a:noFill/>
        </p:spPr>
        <p:txBody>
          <a:bodyPr wrap="square" rtlCol="0">
            <a:spAutoFit/>
          </a:bodyPr>
          <a:lstStyle/>
          <a:p>
            <a:r>
              <a:rPr lang="en-ZA" sz="1800" b="1" dirty="0" smtClean="0"/>
              <a:t>Objective</a:t>
            </a:r>
            <a:r>
              <a:rPr lang="en-ZA" sz="1800" dirty="0" smtClean="0"/>
              <a:t>: Well conceptualised catalytic projects that are feasible, well designed, accurately estimated, delivered on time, on budget and to specifications</a:t>
            </a:r>
            <a:endParaRPr lang="en-ZA" sz="1800" dirty="0"/>
          </a:p>
        </p:txBody>
      </p:sp>
      <p:sp>
        <p:nvSpPr>
          <p:cNvPr id="21" name="Explosion 1 20"/>
          <p:cNvSpPr/>
          <p:nvPr/>
        </p:nvSpPr>
        <p:spPr bwMode="auto">
          <a:xfrm>
            <a:off x="6156176" y="-891480"/>
            <a:ext cx="4320480" cy="3600400"/>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CSP MUNI’s (8</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808002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5496" y="1308049"/>
            <a:ext cx="1368152" cy="4515258"/>
          </a:xfrm>
          <a:prstGeom prst="round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8" name="Oval 97"/>
          <p:cNvSpPr>
            <a:spLocks noChangeAspect="1"/>
          </p:cNvSpPr>
          <p:nvPr/>
        </p:nvSpPr>
        <p:spPr>
          <a:xfrm>
            <a:off x="2069976" y="869776"/>
            <a:ext cx="5943600" cy="5943600"/>
          </a:xfrm>
          <a:prstGeom prst="ellipse">
            <a:avLst/>
          </a:prstGeom>
          <a:noFill/>
          <a:ln w="19050">
            <a:noFill/>
            <a:prstDash val="sysDot"/>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4"/>
          <p:cNvSpPr>
            <a:spLocks noChangeAspect="1"/>
          </p:cNvSpPr>
          <p:nvPr/>
        </p:nvSpPr>
        <p:spPr>
          <a:xfrm>
            <a:off x="3707629" y="2631955"/>
            <a:ext cx="2799183" cy="2126065"/>
          </a:xfrm>
          <a:custGeom>
            <a:avLst/>
            <a:gdLst>
              <a:gd name="connsiteX0" fmla="*/ 0 w 1501140"/>
              <a:gd name="connsiteY0" fmla="*/ 750570 h 1501140"/>
              <a:gd name="connsiteX1" fmla="*/ 750570 w 1501140"/>
              <a:gd name="connsiteY1" fmla="*/ 0 h 1501140"/>
              <a:gd name="connsiteX2" fmla="*/ 1501140 w 1501140"/>
              <a:gd name="connsiteY2" fmla="*/ 750570 h 1501140"/>
              <a:gd name="connsiteX3" fmla="*/ 750570 w 1501140"/>
              <a:gd name="connsiteY3" fmla="*/ 1501140 h 1501140"/>
              <a:gd name="connsiteX4" fmla="*/ 0 w 1501140"/>
              <a:gd name="connsiteY4" fmla="*/ 750570 h 1501140"/>
              <a:gd name="connsiteX0" fmla="*/ 0 w 1844040"/>
              <a:gd name="connsiteY0" fmla="*/ 467467 h 1517569"/>
              <a:gd name="connsiteX1" fmla="*/ 1093470 w 1844040"/>
              <a:gd name="connsiteY1" fmla="*/ 12172 h 1517569"/>
              <a:gd name="connsiteX2" fmla="*/ 1844040 w 1844040"/>
              <a:gd name="connsiteY2" fmla="*/ 762742 h 1517569"/>
              <a:gd name="connsiteX3" fmla="*/ 1093470 w 1844040"/>
              <a:gd name="connsiteY3" fmla="*/ 1513312 h 1517569"/>
              <a:gd name="connsiteX4" fmla="*/ 0 w 1844040"/>
              <a:gd name="connsiteY4" fmla="*/ 467467 h 1517569"/>
              <a:gd name="connsiteX0" fmla="*/ 0 w 2186940"/>
              <a:gd name="connsiteY0" fmla="*/ 457065 h 1502983"/>
              <a:gd name="connsiteX1" fmla="*/ 1093470 w 2186940"/>
              <a:gd name="connsiteY1" fmla="*/ 1770 h 1502983"/>
              <a:gd name="connsiteX2" fmla="*/ 2186940 w 2186940"/>
              <a:gd name="connsiteY2" fmla="*/ 409440 h 1502983"/>
              <a:gd name="connsiteX3" fmla="*/ 1093470 w 2186940"/>
              <a:gd name="connsiteY3" fmla="*/ 1502910 h 1502983"/>
              <a:gd name="connsiteX4" fmla="*/ 0 w 2186940"/>
              <a:gd name="connsiteY4" fmla="*/ 457065 h 1502983"/>
              <a:gd name="connsiteX0" fmla="*/ 0 w 2187041"/>
              <a:gd name="connsiteY0" fmla="*/ 455570 h 1601981"/>
              <a:gd name="connsiteX1" fmla="*/ 1093470 w 2187041"/>
              <a:gd name="connsiteY1" fmla="*/ 275 h 1601981"/>
              <a:gd name="connsiteX2" fmla="*/ 2186940 w 2187041"/>
              <a:gd name="connsiteY2" fmla="*/ 407945 h 1601981"/>
              <a:gd name="connsiteX3" fmla="*/ 1845945 w 2187041"/>
              <a:gd name="connsiteY3" fmla="*/ 1436645 h 1601981"/>
              <a:gd name="connsiteX4" fmla="*/ 1093470 w 2187041"/>
              <a:gd name="connsiteY4" fmla="*/ 1501415 h 1601981"/>
              <a:gd name="connsiteX5" fmla="*/ 0 w 2187041"/>
              <a:gd name="connsiteY5" fmla="*/ 455570 h 1601981"/>
              <a:gd name="connsiteX0" fmla="*/ 25048 w 2212089"/>
              <a:gd name="connsiteY0" fmla="*/ 455570 h 1540743"/>
              <a:gd name="connsiteX1" fmla="*/ 1118518 w 2212089"/>
              <a:gd name="connsiteY1" fmla="*/ 275 h 1540743"/>
              <a:gd name="connsiteX2" fmla="*/ 2211988 w 2212089"/>
              <a:gd name="connsiteY2" fmla="*/ 407945 h 1540743"/>
              <a:gd name="connsiteX3" fmla="*/ 1870993 w 2212089"/>
              <a:gd name="connsiteY3" fmla="*/ 1436645 h 1540743"/>
              <a:gd name="connsiteX4" fmla="*/ 1118518 w 2212089"/>
              <a:gd name="connsiteY4" fmla="*/ 1501415 h 1540743"/>
              <a:gd name="connsiteX5" fmla="*/ 413668 w 2212089"/>
              <a:gd name="connsiteY5" fmla="*/ 1398544 h 1540743"/>
              <a:gd name="connsiteX6" fmla="*/ 25048 w 2212089"/>
              <a:gd name="connsiteY6" fmla="*/ 455570 h 1540743"/>
              <a:gd name="connsiteX0" fmla="*/ 25048 w 2371518"/>
              <a:gd name="connsiteY0" fmla="*/ 455570 h 1625417"/>
              <a:gd name="connsiteX1" fmla="*/ 1118518 w 2371518"/>
              <a:gd name="connsiteY1" fmla="*/ 275 h 1625417"/>
              <a:gd name="connsiteX2" fmla="*/ 2211988 w 2371518"/>
              <a:gd name="connsiteY2" fmla="*/ 407945 h 1625417"/>
              <a:gd name="connsiteX3" fmla="*/ 2309143 w 2371518"/>
              <a:gd name="connsiteY3" fmla="*/ 1550945 h 1625417"/>
              <a:gd name="connsiteX4" fmla="*/ 1118518 w 2371518"/>
              <a:gd name="connsiteY4" fmla="*/ 1501415 h 1625417"/>
              <a:gd name="connsiteX5" fmla="*/ 413668 w 2371518"/>
              <a:gd name="connsiteY5" fmla="*/ 1398544 h 1625417"/>
              <a:gd name="connsiteX6" fmla="*/ 25048 w 2371518"/>
              <a:gd name="connsiteY6" fmla="*/ 455570 h 1625417"/>
              <a:gd name="connsiteX0" fmla="*/ 19039 w 2498859"/>
              <a:gd name="connsiteY0" fmla="*/ 105551 h 1789748"/>
              <a:gd name="connsiteX1" fmla="*/ 1245859 w 2498859"/>
              <a:gd name="connsiteY1" fmla="*/ 164606 h 1789748"/>
              <a:gd name="connsiteX2" fmla="*/ 2339329 w 2498859"/>
              <a:gd name="connsiteY2" fmla="*/ 572276 h 1789748"/>
              <a:gd name="connsiteX3" fmla="*/ 2436484 w 2498859"/>
              <a:gd name="connsiteY3" fmla="*/ 1715276 h 1789748"/>
              <a:gd name="connsiteX4" fmla="*/ 1245859 w 2498859"/>
              <a:gd name="connsiteY4" fmla="*/ 1665746 h 1789748"/>
              <a:gd name="connsiteX5" fmla="*/ 541009 w 2498859"/>
              <a:gd name="connsiteY5" fmla="*/ 1562875 h 1789748"/>
              <a:gd name="connsiteX6" fmla="*/ 19039 w 2498859"/>
              <a:gd name="connsiteY6" fmla="*/ 105551 h 1789748"/>
              <a:gd name="connsiteX0" fmla="*/ 19039 w 2796620"/>
              <a:gd name="connsiteY0" fmla="*/ 137940 h 1822137"/>
              <a:gd name="connsiteX1" fmla="*/ 1245859 w 2796620"/>
              <a:gd name="connsiteY1" fmla="*/ 196995 h 1822137"/>
              <a:gd name="connsiteX2" fmla="*/ 2796529 w 2796620"/>
              <a:gd name="connsiteY2" fmla="*/ 90315 h 1822137"/>
              <a:gd name="connsiteX3" fmla="*/ 2436484 w 2796620"/>
              <a:gd name="connsiteY3" fmla="*/ 1747665 h 1822137"/>
              <a:gd name="connsiteX4" fmla="*/ 1245859 w 2796620"/>
              <a:gd name="connsiteY4" fmla="*/ 1698135 h 1822137"/>
              <a:gd name="connsiteX5" fmla="*/ 541009 w 2796620"/>
              <a:gd name="connsiteY5" fmla="*/ 1595264 h 1822137"/>
              <a:gd name="connsiteX6" fmla="*/ 19039 w 2796620"/>
              <a:gd name="connsiteY6" fmla="*/ 137940 h 1822137"/>
              <a:gd name="connsiteX0" fmla="*/ 19039 w 2796620"/>
              <a:gd name="connsiteY0" fmla="*/ 137940 h 1783632"/>
              <a:gd name="connsiteX1" fmla="*/ 1245859 w 2796620"/>
              <a:gd name="connsiteY1" fmla="*/ 196995 h 1783632"/>
              <a:gd name="connsiteX2" fmla="*/ 2796529 w 2796620"/>
              <a:gd name="connsiteY2" fmla="*/ 90315 h 1783632"/>
              <a:gd name="connsiteX3" fmla="*/ 2436484 w 2796620"/>
              <a:gd name="connsiteY3" fmla="*/ 1747665 h 1783632"/>
              <a:gd name="connsiteX4" fmla="*/ 1388734 w 2796620"/>
              <a:gd name="connsiteY4" fmla="*/ 1336185 h 1783632"/>
              <a:gd name="connsiteX5" fmla="*/ 541009 w 2796620"/>
              <a:gd name="connsiteY5" fmla="*/ 1595264 h 1783632"/>
              <a:gd name="connsiteX6" fmla="*/ 19039 w 2796620"/>
              <a:gd name="connsiteY6" fmla="*/ 137940 h 1783632"/>
              <a:gd name="connsiteX0" fmla="*/ 19039 w 2796620"/>
              <a:gd name="connsiteY0" fmla="*/ 137940 h 1980992"/>
              <a:gd name="connsiteX1" fmla="*/ 1245859 w 2796620"/>
              <a:gd name="connsiteY1" fmla="*/ 196995 h 1980992"/>
              <a:gd name="connsiteX2" fmla="*/ 2796529 w 2796620"/>
              <a:gd name="connsiteY2" fmla="*/ 90315 h 1980992"/>
              <a:gd name="connsiteX3" fmla="*/ 2436484 w 2796620"/>
              <a:gd name="connsiteY3" fmla="*/ 1747665 h 1980992"/>
              <a:gd name="connsiteX4" fmla="*/ 1388734 w 2796620"/>
              <a:gd name="connsiteY4" fmla="*/ 1336185 h 1980992"/>
              <a:gd name="connsiteX5" fmla="*/ 541009 w 2796620"/>
              <a:gd name="connsiteY5" fmla="*/ 1595264 h 1980992"/>
              <a:gd name="connsiteX6" fmla="*/ 19039 w 2796620"/>
              <a:gd name="connsiteY6" fmla="*/ 137940 h 1980992"/>
              <a:gd name="connsiteX0" fmla="*/ 19039 w 2796620"/>
              <a:gd name="connsiteY0" fmla="*/ 137940 h 2022438"/>
              <a:gd name="connsiteX1" fmla="*/ 1245859 w 2796620"/>
              <a:gd name="connsiteY1" fmla="*/ 196995 h 2022438"/>
              <a:gd name="connsiteX2" fmla="*/ 2796529 w 2796620"/>
              <a:gd name="connsiteY2" fmla="*/ 90315 h 2022438"/>
              <a:gd name="connsiteX3" fmla="*/ 2436484 w 2796620"/>
              <a:gd name="connsiteY3" fmla="*/ 1747665 h 2022438"/>
              <a:gd name="connsiteX4" fmla="*/ 1131559 w 2796620"/>
              <a:gd name="connsiteY4" fmla="*/ 1574310 h 2022438"/>
              <a:gd name="connsiteX5" fmla="*/ 541009 w 2796620"/>
              <a:gd name="connsiteY5" fmla="*/ 1595264 h 2022438"/>
              <a:gd name="connsiteX6" fmla="*/ 19039 w 2796620"/>
              <a:gd name="connsiteY6" fmla="*/ 137940 h 2022438"/>
              <a:gd name="connsiteX0" fmla="*/ 37134 w 2814715"/>
              <a:gd name="connsiteY0" fmla="*/ 112181 h 1996679"/>
              <a:gd name="connsiteX1" fmla="*/ 1635429 w 2814715"/>
              <a:gd name="connsiteY1" fmla="*/ 380786 h 1996679"/>
              <a:gd name="connsiteX2" fmla="*/ 2814624 w 2814715"/>
              <a:gd name="connsiteY2" fmla="*/ 64556 h 1996679"/>
              <a:gd name="connsiteX3" fmla="*/ 2454579 w 2814715"/>
              <a:gd name="connsiteY3" fmla="*/ 1721906 h 1996679"/>
              <a:gd name="connsiteX4" fmla="*/ 1149654 w 2814715"/>
              <a:gd name="connsiteY4" fmla="*/ 1548551 h 1996679"/>
              <a:gd name="connsiteX5" fmla="*/ 559104 w 2814715"/>
              <a:gd name="connsiteY5" fmla="*/ 1569505 h 1996679"/>
              <a:gd name="connsiteX6" fmla="*/ 37134 w 2814715"/>
              <a:gd name="connsiteY6" fmla="*/ 112181 h 1996679"/>
              <a:gd name="connsiteX0" fmla="*/ 21602 w 2799183"/>
              <a:gd name="connsiteY0" fmla="*/ 133293 h 2017791"/>
              <a:gd name="connsiteX1" fmla="*/ 1305572 w 2799183"/>
              <a:gd name="connsiteY1" fmla="*/ 220923 h 2017791"/>
              <a:gd name="connsiteX2" fmla="*/ 2799092 w 2799183"/>
              <a:gd name="connsiteY2" fmla="*/ 85668 h 2017791"/>
              <a:gd name="connsiteX3" fmla="*/ 2439047 w 2799183"/>
              <a:gd name="connsiteY3" fmla="*/ 1743018 h 2017791"/>
              <a:gd name="connsiteX4" fmla="*/ 1134122 w 2799183"/>
              <a:gd name="connsiteY4" fmla="*/ 1569663 h 2017791"/>
              <a:gd name="connsiteX5" fmla="*/ 543572 w 2799183"/>
              <a:gd name="connsiteY5" fmla="*/ 1590617 h 2017791"/>
              <a:gd name="connsiteX6" fmla="*/ 21602 w 2799183"/>
              <a:gd name="connsiteY6" fmla="*/ 133293 h 2017791"/>
              <a:gd name="connsiteX0" fmla="*/ 21602 w 2799183"/>
              <a:gd name="connsiteY0" fmla="*/ 232022 h 2116520"/>
              <a:gd name="connsiteX1" fmla="*/ 1305572 w 2799183"/>
              <a:gd name="connsiteY1" fmla="*/ 319652 h 2116520"/>
              <a:gd name="connsiteX2" fmla="*/ 2799092 w 2799183"/>
              <a:gd name="connsiteY2" fmla="*/ 184397 h 2116520"/>
              <a:gd name="connsiteX3" fmla="*/ 2439047 w 2799183"/>
              <a:gd name="connsiteY3" fmla="*/ 1841747 h 2116520"/>
              <a:gd name="connsiteX4" fmla="*/ 1134122 w 2799183"/>
              <a:gd name="connsiteY4" fmla="*/ 1668392 h 2116520"/>
              <a:gd name="connsiteX5" fmla="*/ 543572 w 2799183"/>
              <a:gd name="connsiteY5" fmla="*/ 1689346 h 2116520"/>
              <a:gd name="connsiteX6" fmla="*/ 21602 w 2799183"/>
              <a:gd name="connsiteY6" fmla="*/ 232022 h 2116520"/>
              <a:gd name="connsiteX0" fmla="*/ 21602 w 2799183"/>
              <a:gd name="connsiteY0" fmla="*/ 232022 h 2126065"/>
              <a:gd name="connsiteX1" fmla="*/ 1305572 w 2799183"/>
              <a:gd name="connsiteY1" fmla="*/ 319652 h 2126065"/>
              <a:gd name="connsiteX2" fmla="*/ 2799092 w 2799183"/>
              <a:gd name="connsiteY2" fmla="*/ 184397 h 2126065"/>
              <a:gd name="connsiteX3" fmla="*/ 2439047 w 2799183"/>
              <a:gd name="connsiteY3" fmla="*/ 1841747 h 2126065"/>
              <a:gd name="connsiteX4" fmla="*/ 1142588 w 2799183"/>
              <a:gd name="connsiteY4" fmla="*/ 1713548 h 2126065"/>
              <a:gd name="connsiteX5" fmla="*/ 543572 w 2799183"/>
              <a:gd name="connsiteY5" fmla="*/ 1689346 h 2126065"/>
              <a:gd name="connsiteX6" fmla="*/ 21602 w 2799183"/>
              <a:gd name="connsiteY6" fmla="*/ 232022 h 2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9183" h="2126065">
                <a:moveTo>
                  <a:pt x="21602" y="232022"/>
                </a:moveTo>
                <a:cubicBezTo>
                  <a:pt x="148602" y="3740"/>
                  <a:pt x="995057" y="737165"/>
                  <a:pt x="1305572" y="319652"/>
                </a:cubicBezTo>
                <a:cubicBezTo>
                  <a:pt x="1616087" y="-97861"/>
                  <a:pt x="2794330" y="-66110"/>
                  <a:pt x="2799092" y="184397"/>
                </a:cubicBezTo>
                <a:cubicBezTo>
                  <a:pt x="2803854" y="434904"/>
                  <a:pt x="2621292" y="1659502"/>
                  <a:pt x="2439047" y="1841747"/>
                </a:cubicBezTo>
                <a:cubicBezTo>
                  <a:pt x="1170952" y="2538342"/>
                  <a:pt x="1458501" y="1738948"/>
                  <a:pt x="1142588" y="1713548"/>
                </a:cubicBezTo>
                <a:cubicBezTo>
                  <a:pt x="826675" y="1688148"/>
                  <a:pt x="725817" y="1863653"/>
                  <a:pt x="543572" y="1689346"/>
                </a:cubicBezTo>
                <a:cubicBezTo>
                  <a:pt x="361327" y="1515039"/>
                  <a:pt x="-105398" y="460304"/>
                  <a:pt x="21602" y="232022"/>
                </a:cubicBezTo>
                <a:close/>
              </a:path>
            </a:pathLst>
          </a:custGeom>
          <a:solidFill>
            <a:srgbClr val="907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p:cNvSpPr>
            <a:spLocks noChangeAspect="1"/>
          </p:cNvSpPr>
          <p:nvPr/>
        </p:nvSpPr>
        <p:spPr>
          <a:xfrm>
            <a:off x="4051176" y="984199"/>
            <a:ext cx="1019175" cy="10191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p:cNvSpPr>
            <a:spLocks noChangeAspect="1"/>
          </p:cNvSpPr>
          <p:nvPr/>
        </p:nvSpPr>
        <p:spPr>
          <a:xfrm>
            <a:off x="2365251" y="4460701"/>
            <a:ext cx="1009650" cy="10096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Oval 13"/>
          <p:cNvSpPr>
            <a:spLocks noChangeAspect="1"/>
          </p:cNvSpPr>
          <p:nvPr/>
        </p:nvSpPr>
        <p:spPr>
          <a:xfrm>
            <a:off x="5091306" y="1698574"/>
            <a:ext cx="701040" cy="7010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Oval 14"/>
          <p:cNvSpPr>
            <a:spLocks noChangeAspect="1"/>
          </p:cNvSpPr>
          <p:nvPr/>
        </p:nvSpPr>
        <p:spPr>
          <a:xfrm>
            <a:off x="5231411" y="927049"/>
            <a:ext cx="762000" cy="76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Oval 37"/>
          <p:cNvSpPr>
            <a:spLocks noChangeAspect="1"/>
          </p:cNvSpPr>
          <p:nvPr/>
        </p:nvSpPr>
        <p:spPr>
          <a:xfrm rot="20064395">
            <a:off x="5927412" y="4377621"/>
            <a:ext cx="1800423" cy="180042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Oval 4"/>
          <p:cNvSpPr/>
          <p:nvPr/>
        </p:nvSpPr>
        <p:spPr bwMode="auto">
          <a:xfrm rot="15076253">
            <a:off x="3852243" y="2482168"/>
            <a:ext cx="2545015" cy="611987"/>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 name="connsiteX0" fmla="*/ 4512 w 3271318"/>
              <a:gd name="connsiteY0" fmla="*/ 441683 h 513914"/>
              <a:gd name="connsiteX1" fmla="*/ 121965 w 3271318"/>
              <a:gd name="connsiteY1" fmla="*/ 198238 h 513914"/>
              <a:gd name="connsiteX2" fmla="*/ 846233 w 3271318"/>
              <a:gd name="connsiteY2" fmla="*/ 179820 h 513914"/>
              <a:gd name="connsiteX3" fmla="*/ 1723830 w 3271318"/>
              <a:gd name="connsiteY3" fmla="*/ 19301 h 513914"/>
              <a:gd name="connsiteX4" fmla="*/ 2996790 w 3271318"/>
              <a:gd name="connsiteY4" fmla="*/ 40049 h 513914"/>
              <a:gd name="connsiteX5" fmla="*/ 3133293 w 3271318"/>
              <a:gd name="connsiteY5" fmla="*/ 477667 h 513914"/>
              <a:gd name="connsiteX6" fmla="*/ 1619624 w 3271318"/>
              <a:gd name="connsiteY6" fmla="*/ 485791 h 513914"/>
              <a:gd name="connsiteX7" fmla="*/ 883262 w 3271318"/>
              <a:gd name="connsiteY7" fmla="*/ 505547 h 513914"/>
              <a:gd name="connsiteX8" fmla="*/ 155760 w 3271318"/>
              <a:gd name="connsiteY8" fmla="*/ 509934 h 513914"/>
              <a:gd name="connsiteX9" fmla="*/ 262679 w 3271318"/>
              <a:gd name="connsiteY9" fmla="*/ 505190 h 513914"/>
              <a:gd name="connsiteX10" fmla="*/ 113240 w 3271318"/>
              <a:gd name="connsiteY10" fmla="*/ 499034 h 513914"/>
              <a:gd name="connsiteX11" fmla="*/ 94864 w 3271318"/>
              <a:gd name="connsiteY11" fmla="*/ 480814 h 513914"/>
              <a:gd name="connsiteX12" fmla="*/ 143651 w 3271318"/>
              <a:gd name="connsiteY12" fmla="*/ 507772 h 513914"/>
              <a:gd name="connsiteX13" fmla="*/ 71417 w 3271318"/>
              <a:gd name="connsiteY13" fmla="*/ 488776 h 513914"/>
              <a:gd name="connsiteX14" fmla="*/ 4512 w 3271318"/>
              <a:gd name="connsiteY14" fmla="*/ 441683 h 513914"/>
              <a:gd name="connsiteX0" fmla="*/ 4512 w 3254079"/>
              <a:gd name="connsiteY0" fmla="*/ 414349 h 486580"/>
              <a:gd name="connsiteX1" fmla="*/ 121965 w 3254079"/>
              <a:gd name="connsiteY1" fmla="*/ 170904 h 486580"/>
              <a:gd name="connsiteX2" fmla="*/ 846233 w 3254079"/>
              <a:gd name="connsiteY2" fmla="*/ 152486 h 486580"/>
              <a:gd name="connsiteX3" fmla="*/ 1697942 w 3254079"/>
              <a:gd name="connsiteY3" fmla="*/ 120613 h 486580"/>
              <a:gd name="connsiteX4" fmla="*/ 2996790 w 3254079"/>
              <a:gd name="connsiteY4" fmla="*/ 12715 h 486580"/>
              <a:gd name="connsiteX5" fmla="*/ 3133293 w 3254079"/>
              <a:gd name="connsiteY5" fmla="*/ 450333 h 486580"/>
              <a:gd name="connsiteX6" fmla="*/ 1619624 w 3254079"/>
              <a:gd name="connsiteY6" fmla="*/ 458457 h 486580"/>
              <a:gd name="connsiteX7" fmla="*/ 883262 w 3254079"/>
              <a:gd name="connsiteY7" fmla="*/ 478213 h 486580"/>
              <a:gd name="connsiteX8" fmla="*/ 155760 w 3254079"/>
              <a:gd name="connsiteY8" fmla="*/ 482600 h 486580"/>
              <a:gd name="connsiteX9" fmla="*/ 262679 w 3254079"/>
              <a:gd name="connsiteY9" fmla="*/ 477856 h 486580"/>
              <a:gd name="connsiteX10" fmla="*/ 113240 w 3254079"/>
              <a:gd name="connsiteY10" fmla="*/ 471700 h 486580"/>
              <a:gd name="connsiteX11" fmla="*/ 94864 w 3254079"/>
              <a:gd name="connsiteY11" fmla="*/ 453480 h 486580"/>
              <a:gd name="connsiteX12" fmla="*/ 143651 w 3254079"/>
              <a:gd name="connsiteY12" fmla="*/ 480438 h 486580"/>
              <a:gd name="connsiteX13" fmla="*/ 71417 w 3254079"/>
              <a:gd name="connsiteY13" fmla="*/ 461442 h 486580"/>
              <a:gd name="connsiteX14" fmla="*/ 4512 w 3254079"/>
              <a:gd name="connsiteY14" fmla="*/ 414349 h 486580"/>
              <a:gd name="connsiteX0" fmla="*/ 4512 w 3253681"/>
              <a:gd name="connsiteY0" fmla="*/ 413371 h 485602"/>
              <a:gd name="connsiteX1" fmla="*/ 121965 w 3253681"/>
              <a:gd name="connsiteY1" fmla="*/ 169926 h 485602"/>
              <a:gd name="connsiteX2" fmla="*/ 846233 w 3253681"/>
              <a:gd name="connsiteY2" fmla="*/ 151508 h 485602"/>
              <a:gd name="connsiteX3" fmla="*/ 1697942 w 3253681"/>
              <a:gd name="connsiteY3" fmla="*/ 119635 h 485602"/>
              <a:gd name="connsiteX4" fmla="*/ 2996790 w 3253681"/>
              <a:gd name="connsiteY4" fmla="*/ 11737 h 485602"/>
              <a:gd name="connsiteX5" fmla="*/ 3132751 w 3253681"/>
              <a:gd name="connsiteY5" fmla="*/ 432030 h 485602"/>
              <a:gd name="connsiteX6" fmla="*/ 1619624 w 3253681"/>
              <a:gd name="connsiteY6" fmla="*/ 457479 h 485602"/>
              <a:gd name="connsiteX7" fmla="*/ 883262 w 3253681"/>
              <a:gd name="connsiteY7" fmla="*/ 477235 h 485602"/>
              <a:gd name="connsiteX8" fmla="*/ 155760 w 3253681"/>
              <a:gd name="connsiteY8" fmla="*/ 481622 h 485602"/>
              <a:gd name="connsiteX9" fmla="*/ 262679 w 3253681"/>
              <a:gd name="connsiteY9" fmla="*/ 476878 h 485602"/>
              <a:gd name="connsiteX10" fmla="*/ 113240 w 3253681"/>
              <a:gd name="connsiteY10" fmla="*/ 470722 h 485602"/>
              <a:gd name="connsiteX11" fmla="*/ 94864 w 3253681"/>
              <a:gd name="connsiteY11" fmla="*/ 452502 h 485602"/>
              <a:gd name="connsiteX12" fmla="*/ 143651 w 3253681"/>
              <a:gd name="connsiteY12" fmla="*/ 479460 h 485602"/>
              <a:gd name="connsiteX13" fmla="*/ 71417 w 3253681"/>
              <a:gd name="connsiteY13" fmla="*/ 460464 h 485602"/>
              <a:gd name="connsiteX14" fmla="*/ 4512 w 3253681"/>
              <a:gd name="connsiteY14" fmla="*/ 413371 h 485602"/>
              <a:gd name="connsiteX0" fmla="*/ 33042 w 3282210"/>
              <a:gd name="connsiteY0" fmla="*/ 415329 h 487560"/>
              <a:gd name="connsiteX1" fmla="*/ 97869 w 3282210"/>
              <a:gd name="connsiteY1" fmla="*/ 2587 h 487560"/>
              <a:gd name="connsiteX2" fmla="*/ 874763 w 3282210"/>
              <a:gd name="connsiteY2" fmla="*/ 153466 h 487560"/>
              <a:gd name="connsiteX3" fmla="*/ 1726472 w 3282210"/>
              <a:gd name="connsiteY3" fmla="*/ 121593 h 487560"/>
              <a:gd name="connsiteX4" fmla="*/ 3025320 w 3282210"/>
              <a:gd name="connsiteY4" fmla="*/ 13695 h 487560"/>
              <a:gd name="connsiteX5" fmla="*/ 3161281 w 3282210"/>
              <a:gd name="connsiteY5" fmla="*/ 433988 h 487560"/>
              <a:gd name="connsiteX6" fmla="*/ 1648154 w 3282210"/>
              <a:gd name="connsiteY6" fmla="*/ 459437 h 487560"/>
              <a:gd name="connsiteX7" fmla="*/ 911792 w 3282210"/>
              <a:gd name="connsiteY7" fmla="*/ 479193 h 487560"/>
              <a:gd name="connsiteX8" fmla="*/ 184290 w 3282210"/>
              <a:gd name="connsiteY8" fmla="*/ 483580 h 487560"/>
              <a:gd name="connsiteX9" fmla="*/ 291209 w 3282210"/>
              <a:gd name="connsiteY9" fmla="*/ 478836 h 487560"/>
              <a:gd name="connsiteX10" fmla="*/ 141770 w 3282210"/>
              <a:gd name="connsiteY10" fmla="*/ 472680 h 487560"/>
              <a:gd name="connsiteX11" fmla="*/ 123394 w 3282210"/>
              <a:gd name="connsiteY11" fmla="*/ 454460 h 487560"/>
              <a:gd name="connsiteX12" fmla="*/ 172181 w 3282210"/>
              <a:gd name="connsiteY12" fmla="*/ 481418 h 487560"/>
              <a:gd name="connsiteX13" fmla="*/ 99947 w 3282210"/>
              <a:gd name="connsiteY13" fmla="*/ 462422 h 487560"/>
              <a:gd name="connsiteX14" fmla="*/ 33042 w 3282210"/>
              <a:gd name="connsiteY14" fmla="*/ 415329 h 487560"/>
              <a:gd name="connsiteX0" fmla="*/ 33042 w 3282210"/>
              <a:gd name="connsiteY0" fmla="*/ 415329 h 581948"/>
              <a:gd name="connsiteX1" fmla="*/ 97869 w 3282210"/>
              <a:gd name="connsiteY1" fmla="*/ 2587 h 581948"/>
              <a:gd name="connsiteX2" fmla="*/ 874763 w 3282210"/>
              <a:gd name="connsiteY2" fmla="*/ 153466 h 581948"/>
              <a:gd name="connsiteX3" fmla="*/ 1726472 w 3282210"/>
              <a:gd name="connsiteY3" fmla="*/ 121593 h 581948"/>
              <a:gd name="connsiteX4" fmla="*/ 3025320 w 3282210"/>
              <a:gd name="connsiteY4" fmla="*/ 13695 h 581948"/>
              <a:gd name="connsiteX5" fmla="*/ 3161281 w 3282210"/>
              <a:gd name="connsiteY5" fmla="*/ 433988 h 581948"/>
              <a:gd name="connsiteX6" fmla="*/ 1648154 w 3282210"/>
              <a:gd name="connsiteY6" fmla="*/ 459437 h 581948"/>
              <a:gd name="connsiteX7" fmla="*/ 835233 w 3282210"/>
              <a:gd name="connsiteY7" fmla="*/ 581810 h 581948"/>
              <a:gd name="connsiteX8" fmla="*/ 184290 w 3282210"/>
              <a:gd name="connsiteY8" fmla="*/ 483580 h 581948"/>
              <a:gd name="connsiteX9" fmla="*/ 291209 w 3282210"/>
              <a:gd name="connsiteY9" fmla="*/ 478836 h 581948"/>
              <a:gd name="connsiteX10" fmla="*/ 141770 w 3282210"/>
              <a:gd name="connsiteY10" fmla="*/ 472680 h 581948"/>
              <a:gd name="connsiteX11" fmla="*/ 123394 w 3282210"/>
              <a:gd name="connsiteY11" fmla="*/ 454460 h 581948"/>
              <a:gd name="connsiteX12" fmla="*/ 172181 w 3282210"/>
              <a:gd name="connsiteY12" fmla="*/ 481418 h 581948"/>
              <a:gd name="connsiteX13" fmla="*/ 99947 w 3282210"/>
              <a:gd name="connsiteY13" fmla="*/ 462422 h 581948"/>
              <a:gd name="connsiteX14" fmla="*/ 33042 w 3282210"/>
              <a:gd name="connsiteY14" fmla="*/ 415329 h 581948"/>
              <a:gd name="connsiteX0" fmla="*/ 33042 w 3283673"/>
              <a:gd name="connsiteY0" fmla="*/ 415329 h 611816"/>
              <a:gd name="connsiteX1" fmla="*/ 97869 w 3283673"/>
              <a:gd name="connsiteY1" fmla="*/ 2587 h 611816"/>
              <a:gd name="connsiteX2" fmla="*/ 874763 w 3283673"/>
              <a:gd name="connsiteY2" fmla="*/ 153466 h 611816"/>
              <a:gd name="connsiteX3" fmla="*/ 1726472 w 3283673"/>
              <a:gd name="connsiteY3" fmla="*/ 121593 h 611816"/>
              <a:gd name="connsiteX4" fmla="*/ 3025320 w 3283673"/>
              <a:gd name="connsiteY4" fmla="*/ 13695 h 611816"/>
              <a:gd name="connsiteX5" fmla="*/ 3161281 w 3283673"/>
              <a:gd name="connsiteY5" fmla="*/ 433988 h 611816"/>
              <a:gd name="connsiteX6" fmla="*/ 1628243 w 3283673"/>
              <a:gd name="connsiteY6" fmla="*/ 601488 h 611816"/>
              <a:gd name="connsiteX7" fmla="*/ 835233 w 3283673"/>
              <a:gd name="connsiteY7" fmla="*/ 581810 h 611816"/>
              <a:gd name="connsiteX8" fmla="*/ 184290 w 3283673"/>
              <a:gd name="connsiteY8" fmla="*/ 483580 h 611816"/>
              <a:gd name="connsiteX9" fmla="*/ 291209 w 3283673"/>
              <a:gd name="connsiteY9" fmla="*/ 478836 h 611816"/>
              <a:gd name="connsiteX10" fmla="*/ 141770 w 3283673"/>
              <a:gd name="connsiteY10" fmla="*/ 472680 h 611816"/>
              <a:gd name="connsiteX11" fmla="*/ 123394 w 3283673"/>
              <a:gd name="connsiteY11" fmla="*/ 454460 h 611816"/>
              <a:gd name="connsiteX12" fmla="*/ 172181 w 3283673"/>
              <a:gd name="connsiteY12" fmla="*/ 481418 h 611816"/>
              <a:gd name="connsiteX13" fmla="*/ 99947 w 3283673"/>
              <a:gd name="connsiteY13" fmla="*/ 462422 h 611816"/>
              <a:gd name="connsiteX14" fmla="*/ 33042 w 3283673"/>
              <a:gd name="connsiteY14" fmla="*/ 415329 h 611816"/>
              <a:gd name="connsiteX0" fmla="*/ 33042 w 3283556"/>
              <a:gd name="connsiteY0" fmla="*/ 415500 h 611987"/>
              <a:gd name="connsiteX1" fmla="*/ 97869 w 3283556"/>
              <a:gd name="connsiteY1" fmla="*/ 2758 h 611987"/>
              <a:gd name="connsiteX2" fmla="*/ 874763 w 3283556"/>
              <a:gd name="connsiteY2" fmla="*/ 153637 h 611987"/>
              <a:gd name="connsiteX3" fmla="*/ 1729195 w 3283556"/>
              <a:gd name="connsiteY3" fmla="*/ 187939 h 611987"/>
              <a:gd name="connsiteX4" fmla="*/ 3025320 w 3283556"/>
              <a:gd name="connsiteY4" fmla="*/ 13866 h 611987"/>
              <a:gd name="connsiteX5" fmla="*/ 3161281 w 3283556"/>
              <a:gd name="connsiteY5" fmla="*/ 434159 h 611987"/>
              <a:gd name="connsiteX6" fmla="*/ 1628243 w 3283556"/>
              <a:gd name="connsiteY6" fmla="*/ 601659 h 611987"/>
              <a:gd name="connsiteX7" fmla="*/ 835233 w 3283556"/>
              <a:gd name="connsiteY7" fmla="*/ 581981 h 611987"/>
              <a:gd name="connsiteX8" fmla="*/ 184290 w 3283556"/>
              <a:gd name="connsiteY8" fmla="*/ 483751 h 611987"/>
              <a:gd name="connsiteX9" fmla="*/ 291209 w 3283556"/>
              <a:gd name="connsiteY9" fmla="*/ 479007 h 611987"/>
              <a:gd name="connsiteX10" fmla="*/ 141770 w 3283556"/>
              <a:gd name="connsiteY10" fmla="*/ 472851 h 611987"/>
              <a:gd name="connsiteX11" fmla="*/ 123394 w 3283556"/>
              <a:gd name="connsiteY11" fmla="*/ 454631 h 611987"/>
              <a:gd name="connsiteX12" fmla="*/ 172181 w 3283556"/>
              <a:gd name="connsiteY12" fmla="*/ 481589 h 611987"/>
              <a:gd name="connsiteX13" fmla="*/ 99947 w 3283556"/>
              <a:gd name="connsiteY13" fmla="*/ 462593 h 611987"/>
              <a:gd name="connsiteX14" fmla="*/ 33042 w 3283556"/>
              <a:gd name="connsiteY14" fmla="*/ 415500 h 611987"/>
              <a:gd name="connsiteX0" fmla="*/ 33042 w 3283556"/>
              <a:gd name="connsiteY0" fmla="*/ 415500 h 611987"/>
              <a:gd name="connsiteX1" fmla="*/ 97869 w 3283556"/>
              <a:gd name="connsiteY1" fmla="*/ 2758 h 611987"/>
              <a:gd name="connsiteX2" fmla="*/ 874763 w 3283556"/>
              <a:gd name="connsiteY2" fmla="*/ 153637 h 611987"/>
              <a:gd name="connsiteX3" fmla="*/ 1729195 w 3283556"/>
              <a:gd name="connsiteY3" fmla="*/ 187939 h 611987"/>
              <a:gd name="connsiteX4" fmla="*/ 3025320 w 3283556"/>
              <a:gd name="connsiteY4" fmla="*/ 13866 h 611987"/>
              <a:gd name="connsiteX5" fmla="*/ 3161281 w 3283556"/>
              <a:gd name="connsiteY5" fmla="*/ 434159 h 611987"/>
              <a:gd name="connsiteX6" fmla="*/ 1628243 w 3283556"/>
              <a:gd name="connsiteY6" fmla="*/ 601659 h 611987"/>
              <a:gd name="connsiteX7" fmla="*/ 835233 w 3283556"/>
              <a:gd name="connsiteY7" fmla="*/ 581981 h 611987"/>
              <a:gd name="connsiteX8" fmla="*/ 184290 w 3283556"/>
              <a:gd name="connsiteY8" fmla="*/ 483751 h 611987"/>
              <a:gd name="connsiteX9" fmla="*/ 291209 w 3283556"/>
              <a:gd name="connsiteY9" fmla="*/ 479007 h 611987"/>
              <a:gd name="connsiteX10" fmla="*/ 141770 w 3283556"/>
              <a:gd name="connsiteY10" fmla="*/ 472851 h 611987"/>
              <a:gd name="connsiteX11" fmla="*/ 123394 w 3283556"/>
              <a:gd name="connsiteY11" fmla="*/ 454631 h 611987"/>
              <a:gd name="connsiteX12" fmla="*/ 172181 w 3283556"/>
              <a:gd name="connsiteY12" fmla="*/ 481589 h 611987"/>
              <a:gd name="connsiteX13" fmla="*/ 99947 w 3283556"/>
              <a:gd name="connsiteY13" fmla="*/ 462593 h 611987"/>
              <a:gd name="connsiteX14" fmla="*/ 33042 w 3283556"/>
              <a:gd name="connsiteY14" fmla="*/ 415500 h 61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3556" h="611987">
                <a:moveTo>
                  <a:pt x="33042" y="415500"/>
                </a:moveTo>
                <a:cubicBezTo>
                  <a:pt x="32696" y="338861"/>
                  <a:pt x="-73984" y="27139"/>
                  <a:pt x="97869" y="2758"/>
                </a:cubicBezTo>
                <a:cubicBezTo>
                  <a:pt x="269722" y="-21623"/>
                  <a:pt x="602875" y="122774"/>
                  <a:pt x="874763" y="153637"/>
                </a:cubicBezTo>
                <a:cubicBezTo>
                  <a:pt x="1146651" y="184500"/>
                  <a:pt x="1417949" y="248179"/>
                  <a:pt x="1729195" y="187939"/>
                </a:cubicBezTo>
                <a:cubicBezTo>
                  <a:pt x="2040441" y="127699"/>
                  <a:pt x="2786639" y="-27171"/>
                  <a:pt x="3025320" y="13866"/>
                </a:cubicBezTo>
                <a:cubicBezTo>
                  <a:pt x="3264001" y="54903"/>
                  <a:pt x="3394127" y="336194"/>
                  <a:pt x="3161281" y="434159"/>
                </a:cubicBezTo>
                <a:cubicBezTo>
                  <a:pt x="2928435" y="532124"/>
                  <a:pt x="2015918" y="577022"/>
                  <a:pt x="1628243" y="601659"/>
                </a:cubicBezTo>
                <a:cubicBezTo>
                  <a:pt x="1240568" y="626296"/>
                  <a:pt x="1075892" y="601632"/>
                  <a:pt x="835233" y="581981"/>
                </a:cubicBezTo>
                <a:cubicBezTo>
                  <a:pt x="594574" y="562330"/>
                  <a:pt x="274961" y="500913"/>
                  <a:pt x="184290" y="483751"/>
                </a:cubicBezTo>
                <a:cubicBezTo>
                  <a:pt x="93619" y="466589"/>
                  <a:pt x="298295" y="480824"/>
                  <a:pt x="291209" y="479007"/>
                </a:cubicBezTo>
                <a:cubicBezTo>
                  <a:pt x="284123" y="477190"/>
                  <a:pt x="131390" y="479215"/>
                  <a:pt x="141770" y="472851"/>
                </a:cubicBezTo>
                <a:cubicBezTo>
                  <a:pt x="152150" y="466487"/>
                  <a:pt x="103654" y="456036"/>
                  <a:pt x="123394" y="454631"/>
                </a:cubicBezTo>
                <a:cubicBezTo>
                  <a:pt x="143134" y="453226"/>
                  <a:pt x="166118" y="486782"/>
                  <a:pt x="172181" y="481589"/>
                </a:cubicBezTo>
                <a:cubicBezTo>
                  <a:pt x="178244" y="476396"/>
                  <a:pt x="94738" y="486715"/>
                  <a:pt x="99947" y="462593"/>
                </a:cubicBezTo>
                <a:cubicBezTo>
                  <a:pt x="81196" y="439148"/>
                  <a:pt x="33388" y="492139"/>
                  <a:pt x="33042" y="415500"/>
                </a:cubicBezTo>
                <a:close/>
              </a:path>
            </a:pathLst>
          </a:custGeom>
          <a:pattFill prst="openDmnd">
            <a:fgClr>
              <a:schemeClr val="tx1">
                <a:lumMod val="95000"/>
                <a:lumOff val="5000"/>
              </a:schemeClr>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ZA">
              <a:latin typeface="Arial" charset="0"/>
              <a:ea typeface="ＭＳ Ｐゴシック" pitchFamily="1" charset="-128"/>
            </a:endParaRPr>
          </a:p>
        </p:txBody>
      </p:sp>
      <p:sp>
        <p:nvSpPr>
          <p:cNvPr id="53" name="Oval 4"/>
          <p:cNvSpPr/>
          <p:nvPr/>
        </p:nvSpPr>
        <p:spPr bwMode="auto">
          <a:xfrm rot="13728697">
            <a:off x="4901033" y="4185853"/>
            <a:ext cx="2157938" cy="604531"/>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 name="connsiteX0" fmla="*/ 4512 w 3252577"/>
              <a:gd name="connsiteY0" fmla="*/ 525817 h 598354"/>
              <a:gd name="connsiteX1" fmla="*/ 121965 w 3252577"/>
              <a:gd name="connsiteY1" fmla="*/ 282372 h 598354"/>
              <a:gd name="connsiteX2" fmla="*/ 846233 w 3252577"/>
              <a:gd name="connsiteY2" fmla="*/ 263954 h 598354"/>
              <a:gd name="connsiteX3" fmla="*/ 1697494 w 3252577"/>
              <a:gd name="connsiteY3" fmla="*/ 5751 h 598354"/>
              <a:gd name="connsiteX4" fmla="*/ 2996790 w 3252577"/>
              <a:gd name="connsiteY4" fmla="*/ 124183 h 598354"/>
              <a:gd name="connsiteX5" fmla="*/ 3133293 w 3252577"/>
              <a:gd name="connsiteY5" fmla="*/ 561801 h 598354"/>
              <a:gd name="connsiteX6" fmla="*/ 1656131 w 3252577"/>
              <a:gd name="connsiteY6" fmla="*/ 461917 h 598354"/>
              <a:gd name="connsiteX7" fmla="*/ 883262 w 3252577"/>
              <a:gd name="connsiteY7" fmla="*/ 589681 h 598354"/>
              <a:gd name="connsiteX8" fmla="*/ 155760 w 3252577"/>
              <a:gd name="connsiteY8" fmla="*/ 594068 h 598354"/>
              <a:gd name="connsiteX9" fmla="*/ 262679 w 3252577"/>
              <a:gd name="connsiteY9" fmla="*/ 589324 h 598354"/>
              <a:gd name="connsiteX10" fmla="*/ 113240 w 3252577"/>
              <a:gd name="connsiteY10" fmla="*/ 583168 h 598354"/>
              <a:gd name="connsiteX11" fmla="*/ 94864 w 3252577"/>
              <a:gd name="connsiteY11" fmla="*/ 564948 h 598354"/>
              <a:gd name="connsiteX12" fmla="*/ 143651 w 3252577"/>
              <a:gd name="connsiteY12" fmla="*/ 591906 h 598354"/>
              <a:gd name="connsiteX13" fmla="*/ 71417 w 3252577"/>
              <a:gd name="connsiteY13" fmla="*/ 572910 h 598354"/>
              <a:gd name="connsiteX14" fmla="*/ 4512 w 3252577"/>
              <a:gd name="connsiteY14" fmla="*/ 525817 h 598354"/>
              <a:gd name="connsiteX0" fmla="*/ 4512 w 3248998"/>
              <a:gd name="connsiteY0" fmla="*/ 525817 h 604531"/>
              <a:gd name="connsiteX1" fmla="*/ 121965 w 3248998"/>
              <a:gd name="connsiteY1" fmla="*/ 282372 h 604531"/>
              <a:gd name="connsiteX2" fmla="*/ 846233 w 3248998"/>
              <a:gd name="connsiteY2" fmla="*/ 263954 h 604531"/>
              <a:gd name="connsiteX3" fmla="*/ 1697494 w 3248998"/>
              <a:gd name="connsiteY3" fmla="*/ 5751 h 604531"/>
              <a:gd name="connsiteX4" fmla="*/ 2996790 w 3248998"/>
              <a:gd name="connsiteY4" fmla="*/ 124183 h 604531"/>
              <a:gd name="connsiteX5" fmla="*/ 3133293 w 3248998"/>
              <a:gd name="connsiteY5" fmla="*/ 561801 h 604531"/>
              <a:gd name="connsiteX6" fmla="*/ 1689061 w 3248998"/>
              <a:gd name="connsiteY6" fmla="*/ 378086 h 604531"/>
              <a:gd name="connsiteX7" fmla="*/ 883262 w 3248998"/>
              <a:gd name="connsiteY7" fmla="*/ 589681 h 604531"/>
              <a:gd name="connsiteX8" fmla="*/ 155760 w 3248998"/>
              <a:gd name="connsiteY8" fmla="*/ 594068 h 604531"/>
              <a:gd name="connsiteX9" fmla="*/ 262679 w 3248998"/>
              <a:gd name="connsiteY9" fmla="*/ 589324 h 604531"/>
              <a:gd name="connsiteX10" fmla="*/ 113240 w 3248998"/>
              <a:gd name="connsiteY10" fmla="*/ 583168 h 604531"/>
              <a:gd name="connsiteX11" fmla="*/ 94864 w 3248998"/>
              <a:gd name="connsiteY11" fmla="*/ 564948 h 604531"/>
              <a:gd name="connsiteX12" fmla="*/ 143651 w 3248998"/>
              <a:gd name="connsiteY12" fmla="*/ 591906 h 604531"/>
              <a:gd name="connsiteX13" fmla="*/ 71417 w 3248998"/>
              <a:gd name="connsiteY13" fmla="*/ 572910 h 604531"/>
              <a:gd name="connsiteX14" fmla="*/ 4512 w 3248998"/>
              <a:gd name="connsiteY14" fmla="*/ 525817 h 60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8998" h="604531">
                <a:moveTo>
                  <a:pt x="4512" y="525817"/>
                </a:moveTo>
                <a:cubicBezTo>
                  <a:pt x="12937" y="477394"/>
                  <a:pt x="-49888" y="306753"/>
                  <a:pt x="121965" y="282372"/>
                </a:cubicBezTo>
                <a:cubicBezTo>
                  <a:pt x="293818" y="257991"/>
                  <a:pt x="583645" y="310058"/>
                  <a:pt x="846233" y="263954"/>
                </a:cubicBezTo>
                <a:cubicBezTo>
                  <a:pt x="1108821" y="217851"/>
                  <a:pt x="1339068" y="29046"/>
                  <a:pt x="1697494" y="5751"/>
                </a:cubicBezTo>
                <a:cubicBezTo>
                  <a:pt x="2055920" y="-17544"/>
                  <a:pt x="2757490" y="31508"/>
                  <a:pt x="2996790" y="124183"/>
                </a:cubicBezTo>
                <a:cubicBezTo>
                  <a:pt x="3236090" y="216858"/>
                  <a:pt x="3351248" y="519484"/>
                  <a:pt x="3133293" y="561801"/>
                </a:cubicBezTo>
                <a:cubicBezTo>
                  <a:pt x="2915338" y="604118"/>
                  <a:pt x="2064066" y="373439"/>
                  <a:pt x="1689061" y="378086"/>
                </a:cubicBezTo>
                <a:cubicBezTo>
                  <a:pt x="1314056" y="382733"/>
                  <a:pt x="1138812" y="553684"/>
                  <a:pt x="883262" y="589681"/>
                </a:cubicBezTo>
                <a:cubicBezTo>
                  <a:pt x="627712" y="625678"/>
                  <a:pt x="260443" y="583551"/>
                  <a:pt x="155760" y="594068"/>
                </a:cubicBezTo>
                <a:cubicBezTo>
                  <a:pt x="51077" y="604585"/>
                  <a:pt x="269765" y="591141"/>
                  <a:pt x="262679" y="589324"/>
                </a:cubicBezTo>
                <a:cubicBezTo>
                  <a:pt x="255593" y="587507"/>
                  <a:pt x="102860" y="589532"/>
                  <a:pt x="113240" y="583168"/>
                </a:cubicBezTo>
                <a:cubicBezTo>
                  <a:pt x="123620" y="576804"/>
                  <a:pt x="75124" y="566353"/>
                  <a:pt x="94864" y="564948"/>
                </a:cubicBezTo>
                <a:cubicBezTo>
                  <a:pt x="114604" y="563543"/>
                  <a:pt x="137588" y="597099"/>
                  <a:pt x="143651" y="591906"/>
                </a:cubicBezTo>
                <a:cubicBezTo>
                  <a:pt x="149714" y="586713"/>
                  <a:pt x="66208" y="597032"/>
                  <a:pt x="71417" y="572910"/>
                </a:cubicBezTo>
                <a:cubicBezTo>
                  <a:pt x="52666" y="549465"/>
                  <a:pt x="-3913" y="574240"/>
                  <a:pt x="4512" y="525817"/>
                </a:cubicBezTo>
                <a:close/>
              </a:path>
            </a:pathLst>
          </a:custGeom>
          <a:pattFill prst="openDmnd">
            <a:fgClr>
              <a:schemeClr val="tx1">
                <a:lumMod val="95000"/>
                <a:lumOff val="5000"/>
              </a:schemeClr>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1" name="Oval 4"/>
          <p:cNvSpPr/>
          <p:nvPr/>
        </p:nvSpPr>
        <p:spPr bwMode="auto">
          <a:xfrm rot="20352455">
            <a:off x="2543192" y="3909004"/>
            <a:ext cx="3212329" cy="591831"/>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 name="connsiteX0" fmla="*/ 5149 w 3270474"/>
              <a:gd name="connsiteY0" fmla="*/ 441683 h 514220"/>
              <a:gd name="connsiteX1" fmla="*/ 121099 w 3270474"/>
              <a:gd name="connsiteY1" fmla="*/ 114790 h 514220"/>
              <a:gd name="connsiteX2" fmla="*/ 846870 w 3270474"/>
              <a:gd name="connsiteY2" fmla="*/ 179820 h 514220"/>
              <a:gd name="connsiteX3" fmla="*/ 1724467 w 3270474"/>
              <a:gd name="connsiteY3" fmla="*/ 19301 h 514220"/>
              <a:gd name="connsiteX4" fmla="*/ 2997427 w 3270474"/>
              <a:gd name="connsiteY4" fmla="*/ 40049 h 514220"/>
              <a:gd name="connsiteX5" fmla="*/ 3133930 w 3270474"/>
              <a:gd name="connsiteY5" fmla="*/ 477667 h 514220"/>
              <a:gd name="connsiteX6" fmla="*/ 1656768 w 3270474"/>
              <a:gd name="connsiteY6" fmla="*/ 377783 h 514220"/>
              <a:gd name="connsiteX7" fmla="*/ 883899 w 3270474"/>
              <a:gd name="connsiteY7" fmla="*/ 505547 h 514220"/>
              <a:gd name="connsiteX8" fmla="*/ 156397 w 3270474"/>
              <a:gd name="connsiteY8" fmla="*/ 509934 h 514220"/>
              <a:gd name="connsiteX9" fmla="*/ 263316 w 3270474"/>
              <a:gd name="connsiteY9" fmla="*/ 505190 h 514220"/>
              <a:gd name="connsiteX10" fmla="*/ 113877 w 3270474"/>
              <a:gd name="connsiteY10" fmla="*/ 499034 h 514220"/>
              <a:gd name="connsiteX11" fmla="*/ 95501 w 3270474"/>
              <a:gd name="connsiteY11" fmla="*/ 480814 h 514220"/>
              <a:gd name="connsiteX12" fmla="*/ 144288 w 3270474"/>
              <a:gd name="connsiteY12" fmla="*/ 507772 h 514220"/>
              <a:gd name="connsiteX13" fmla="*/ 72054 w 3270474"/>
              <a:gd name="connsiteY13" fmla="*/ 488776 h 514220"/>
              <a:gd name="connsiteX14" fmla="*/ 5149 w 3270474"/>
              <a:gd name="connsiteY14" fmla="*/ 441683 h 514220"/>
              <a:gd name="connsiteX0" fmla="*/ 5149 w 3258866"/>
              <a:gd name="connsiteY0" fmla="*/ 511519 h 584056"/>
              <a:gd name="connsiteX1" fmla="*/ 121099 w 3258866"/>
              <a:gd name="connsiteY1" fmla="*/ 184626 h 584056"/>
              <a:gd name="connsiteX2" fmla="*/ 846870 w 3258866"/>
              <a:gd name="connsiteY2" fmla="*/ 249656 h 584056"/>
              <a:gd name="connsiteX3" fmla="*/ 1569862 w 3258866"/>
              <a:gd name="connsiteY3" fmla="*/ 6884 h 584056"/>
              <a:gd name="connsiteX4" fmla="*/ 2997427 w 3258866"/>
              <a:gd name="connsiteY4" fmla="*/ 109885 h 584056"/>
              <a:gd name="connsiteX5" fmla="*/ 3133930 w 3258866"/>
              <a:gd name="connsiteY5" fmla="*/ 547503 h 584056"/>
              <a:gd name="connsiteX6" fmla="*/ 1656768 w 3258866"/>
              <a:gd name="connsiteY6" fmla="*/ 447619 h 584056"/>
              <a:gd name="connsiteX7" fmla="*/ 883899 w 3258866"/>
              <a:gd name="connsiteY7" fmla="*/ 575383 h 584056"/>
              <a:gd name="connsiteX8" fmla="*/ 156397 w 3258866"/>
              <a:gd name="connsiteY8" fmla="*/ 579770 h 584056"/>
              <a:gd name="connsiteX9" fmla="*/ 263316 w 3258866"/>
              <a:gd name="connsiteY9" fmla="*/ 575026 h 584056"/>
              <a:gd name="connsiteX10" fmla="*/ 113877 w 3258866"/>
              <a:gd name="connsiteY10" fmla="*/ 568870 h 584056"/>
              <a:gd name="connsiteX11" fmla="*/ 95501 w 3258866"/>
              <a:gd name="connsiteY11" fmla="*/ 550650 h 584056"/>
              <a:gd name="connsiteX12" fmla="*/ 144288 w 3258866"/>
              <a:gd name="connsiteY12" fmla="*/ 577608 h 584056"/>
              <a:gd name="connsiteX13" fmla="*/ 72054 w 3258866"/>
              <a:gd name="connsiteY13" fmla="*/ 558612 h 584056"/>
              <a:gd name="connsiteX14" fmla="*/ 5149 w 3258866"/>
              <a:gd name="connsiteY14" fmla="*/ 511519 h 584056"/>
              <a:gd name="connsiteX0" fmla="*/ 5149 w 3261683"/>
              <a:gd name="connsiteY0" fmla="*/ 511519 h 589818"/>
              <a:gd name="connsiteX1" fmla="*/ 121099 w 3261683"/>
              <a:gd name="connsiteY1" fmla="*/ 184626 h 589818"/>
              <a:gd name="connsiteX2" fmla="*/ 846870 w 3261683"/>
              <a:gd name="connsiteY2" fmla="*/ 249656 h 589818"/>
              <a:gd name="connsiteX3" fmla="*/ 1569862 w 3261683"/>
              <a:gd name="connsiteY3" fmla="*/ 6884 h 589818"/>
              <a:gd name="connsiteX4" fmla="*/ 2997427 w 3261683"/>
              <a:gd name="connsiteY4" fmla="*/ 109885 h 589818"/>
              <a:gd name="connsiteX5" fmla="*/ 3133930 w 3261683"/>
              <a:gd name="connsiteY5" fmla="*/ 547503 h 589818"/>
              <a:gd name="connsiteX6" fmla="*/ 1602354 w 3261683"/>
              <a:gd name="connsiteY6" fmla="*/ 369399 h 589818"/>
              <a:gd name="connsiteX7" fmla="*/ 883899 w 3261683"/>
              <a:gd name="connsiteY7" fmla="*/ 575383 h 589818"/>
              <a:gd name="connsiteX8" fmla="*/ 156397 w 3261683"/>
              <a:gd name="connsiteY8" fmla="*/ 579770 h 589818"/>
              <a:gd name="connsiteX9" fmla="*/ 263316 w 3261683"/>
              <a:gd name="connsiteY9" fmla="*/ 575026 h 589818"/>
              <a:gd name="connsiteX10" fmla="*/ 113877 w 3261683"/>
              <a:gd name="connsiteY10" fmla="*/ 568870 h 589818"/>
              <a:gd name="connsiteX11" fmla="*/ 95501 w 3261683"/>
              <a:gd name="connsiteY11" fmla="*/ 550650 h 589818"/>
              <a:gd name="connsiteX12" fmla="*/ 144288 w 3261683"/>
              <a:gd name="connsiteY12" fmla="*/ 577608 h 589818"/>
              <a:gd name="connsiteX13" fmla="*/ 72054 w 3261683"/>
              <a:gd name="connsiteY13" fmla="*/ 558612 h 589818"/>
              <a:gd name="connsiteX14" fmla="*/ 5149 w 3261683"/>
              <a:gd name="connsiteY14" fmla="*/ 511519 h 589818"/>
              <a:gd name="connsiteX0" fmla="*/ 5149 w 3266112"/>
              <a:gd name="connsiteY0" fmla="*/ 517848 h 596147"/>
              <a:gd name="connsiteX1" fmla="*/ 121099 w 3266112"/>
              <a:gd name="connsiteY1" fmla="*/ 190955 h 596147"/>
              <a:gd name="connsiteX2" fmla="*/ 846870 w 3266112"/>
              <a:gd name="connsiteY2" fmla="*/ 255985 h 596147"/>
              <a:gd name="connsiteX3" fmla="*/ 1569862 w 3266112"/>
              <a:gd name="connsiteY3" fmla="*/ 13213 h 596147"/>
              <a:gd name="connsiteX4" fmla="*/ 3008374 w 3266112"/>
              <a:gd name="connsiteY4" fmla="*/ 88033 h 596147"/>
              <a:gd name="connsiteX5" fmla="*/ 3133930 w 3266112"/>
              <a:gd name="connsiteY5" fmla="*/ 553832 h 596147"/>
              <a:gd name="connsiteX6" fmla="*/ 1602354 w 3266112"/>
              <a:gd name="connsiteY6" fmla="*/ 375728 h 596147"/>
              <a:gd name="connsiteX7" fmla="*/ 883899 w 3266112"/>
              <a:gd name="connsiteY7" fmla="*/ 581712 h 596147"/>
              <a:gd name="connsiteX8" fmla="*/ 156397 w 3266112"/>
              <a:gd name="connsiteY8" fmla="*/ 586099 h 596147"/>
              <a:gd name="connsiteX9" fmla="*/ 263316 w 3266112"/>
              <a:gd name="connsiteY9" fmla="*/ 581355 h 596147"/>
              <a:gd name="connsiteX10" fmla="*/ 113877 w 3266112"/>
              <a:gd name="connsiteY10" fmla="*/ 575199 h 596147"/>
              <a:gd name="connsiteX11" fmla="*/ 95501 w 3266112"/>
              <a:gd name="connsiteY11" fmla="*/ 556979 h 596147"/>
              <a:gd name="connsiteX12" fmla="*/ 144288 w 3266112"/>
              <a:gd name="connsiteY12" fmla="*/ 583937 h 596147"/>
              <a:gd name="connsiteX13" fmla="*/ 72054 w 3266112"/>
              <a:gd name="connsiteY13" fmla="*/ 564941 h 596147"/>
              <a:gd name="connsiteX14" fmla="*/ 5149 w 3266112"/>
              <a:gd name="connsiteY14" fmla="*/ 517848 h 596147"/>
              <a:gd name="connsiteX0" fmla="*/ 5149 w 3300737"/>
              <a:gd name="connsiteY0" fmla="*/ 513532 h 591831"/>
              <a:gd name="connsiteX1" fmla="*/ 121099 w 3300737"/>
              <a:gd name="connsiteY1" fmla="*/ 186639 h 591831"/>
              <a:gd name="connsiteX2" fmla="*/ 846870 w 3300737"/>
              <a:gd name="connsiteY2" fmla="*/ 251669 h 591831"/>
              <a:gd name="connsiteX3" fmla="*/ 1569862 w 3300737"/>
              <a:gd name="connsiteY3" fmla="*/ 8897 h 591831"/>
              <a:gd name="connsiteX4" fmla="*/ 3084099 w 3300737"/>
              <a:gd name="connsiteY4" fmla="*/ 101075 h 591831"/>
              <a:gd name="connsiteX5" fmla="*/ 3133930 w 3300737"/>
              <a:gd name="connsiteY5" fmla="*/ 549516 h 591831"/>
              <a:gd name="connsiteX6" fmla="*/ 1602354 w 3300737"/>
              <a:gd name="connsiteY6" fmla="*/ 371412 h 591831"/>
              <a:gd name="connsiteX7" fmla="*/ 883899 w 3300737"/>
              <a:gd name="connsiteY7" fmla="*/ 577396 h 591831"/>
              <a:gd name="connsiteX8" fmla="*/ 156397 w 3300737"/>
              <a:gd name="connsiteY8" fmla="*/ 581783 h 591831"/>
              <a:gd name="connsiteX9" fmla="*/ 263316 w 3300737"/>
              <a:gd name="connsiteY9" fmla="*/ 577039 h 591831"/>
              <a:gd name="connsiteX10" fmla="*/ 113877 w 3300737"/>
              <a:gd name="connsiteY10" fmla="*/ 570883 h 591831"/>
              <a:gd name="connsiteX11" fmla="*/ 95501 w 3300737"/>
              <a:gd name="connsiteY11" fmla="*/ 552663 h 591831"/>
              <a:gd name="connsiteX12" fmla="*/ 144288 w 3300737"/>
              <a:gd name="connsiteY12" fmla="*/ 579621 h 591831"/>
              <a:gd name="connsiteX13" fmla="*/ 72054 w 3300737"/>
              <a:gd name="connsiteY13" fmla="*/ 560625 h 591831"/>
              <a:gd name="connsiteX14" fmla="*/ 5149 w 3300737"/>
              <a:gd name="connsiteY14" fmla="*/ 513532 h 591831"/>
              <a:gd name="connsiteX0" fmla="*/ 963 w 3286273"/>
              <a:gd name="connsiteY0" fmla="*/ 501225 h 591831"/>
              <a:gd name="connsiteX1" fmla="*/ 106635 w 3286273"/>
              <a:gd name="connsiteY1" fmla="*/ 186639 h 591831"/>
              <a:gd name="connsiteX2" fmla="*/ 832406 w 3286273"/>
              <a:gd name="connsiteY2" fmla="*/ 251669 h 591831"/>
              <a:gd name="connsiteX3" fmla="*/ 1555398 w 3286273"/>
              <a:gd name="connsiteY3" fmla="*/ 8897 h 591831"/>
              <a:gd name="connsiteX4" fmla="*/ 3069635 w 3286273"/>
              <a:gd name="connsiteY4" fmla="*/ 101075 h 591831"/>
              <a:gd name="connsiteX5" fmla="*/ 3119466 w 3286273"/>
              <a:gd name="connsiteY5" fmla="*/ 549516 h 591831"/>
              <a:gd name="connsiteX6" fmla="*/ 1587890 w 3286273"/>
              <a:gd name="connsiteY6" fmla="*/ 371412 h 591831"/>
              <a:gd name="connsiteX7" fmla="*/ 869435 w 3286273"/>
              <a:gd name="connsiteY7" fmla="*/ 577396 h 591831"/>
              <a:gd name="connsiteX8" fmla="*/ 141933 w 3286273"/>
              <a:gd name="connsiteY8" fmla="*/ 581783 h 591831"/>
              <a:gd name="connsiteX9" fmla="*/ 248852 w 3286273"/>
              <a:gd name="connsiteY9" fmla="*/ 577039 h 591831"/>
              <a:gd name="connsiteX10" fmla="*/ 99413 w 3286273"/>
              <a:gd name="connsiteY10" fmla="*/ 570883 h 591831"/>
              <a:gd name="connsiteX11" fmla="*/ 81037 w 3286273"/>
              <a:gd name="connsiteY11" fmla="*/ 552663 h 591831"/>
              <a:gd name="connsiteX12" fmla="*/ 129824 w 3286273"/>
              <a:gd name="connsiteY12" fmla="*/ 579621 h 591831"/>
              <a:gd name="connsiteX13" fmla="*/ 57590 w 3286273"/>
              <a:gd name="connsiteY13" fmla="*/ 560625 h 591831"/>
              <a:gd name="connsiteX14" fmla="*/ 963 w 3286273"/>
              <a:gd name="connsiteY14" fmla="*/ 501225 h 59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6273" h="591831">
                <a:moveTo>
                  <a:pt x="963" y="501225"/>
                </a:moveTo>
                <a:cubicBezTo>
                  <a:pt x="9137" y="438894"/>
                  <a:pt x="-31939" y="228232"/>
                  <a:pt x="106635" y="186639"/>
                </a:cubicBezTo>
                <a:cubicBezTo>
                  <a:pt x="245209" y="145046"/>
                  <a:pt x="590946" y="281293"/>
                  <a:pt x="832406" y="251669"/>
                </a:cubicBezTo>
                <a:cubicBezTo>
                  <a:pt x="1073866" y="222045"/>
                  <a:pt x="1182527" y="33996"/>
                  <a:pt x="1555398" y="8897"/>
                </a:cubicBezTo>
                <a:cubicBezTo>
                  <a:pt x="1928269" y="-16202"/>
                  <a:pt x="2808957" y="10972"/>
                  <a:pt x="3069635" y="101075"/>
                </a:cubicBezTo>
                <a:cubicBezTo>
                  <a:pt x="3330313" y="191178"/>
                  <a:pt x="3366423" y="504460"/>
                  <a:pt x="3119466" y="549516"/>
                </a:cubicBezTo>
                <a:cubicBezTo>
                  <a:pt x="2872509" y="594572"/>
                  <a:pt x="1962895" y="366765"/>
                  <a:pt x="1587890" y="371412"/>
                </a:cubicBezTo>
                <a:cubicBezTo>
                  <a:pt x="1212885" y="376059"/>
                  <a:pt x="1110428" y="542334"/>
                  <a:pt x="869435" y="577396"/>
                </a:cubicBezTo>
                <a:cubicBezTo>
                  <a:pt x="628442" y="612458"/>
                  <a:pt x="246616" y="571266"/>
                  <a:pt x="141933" y="581783"/>
                </a:cubicBezTo>
                <a:cubicBezTo>
                  <a:pt x="37250" y="592300"/>
                  <a:pt x="255938" y="578856"/>
                  <a:pt x="248852" y="577039"/>
                </a:cubicBezTo>
                <a:cubicBezTo>
                  <a:pt x="241766" y="575222"/>
                  <a:pt x="89033" y="577247"/>
                  <a:pt x="99413" y="570883"/>
                </a:cubicBezTo>
                <a:cubicBezTo>
                  <a:pt x="109793" y="564519"/>
                  <a:pt x="61297" y="554068"/>
                  <a:pt x="81037" y="552663"/>
                </a:cubicBezTo>
                <a:cubicBezTo>
                  <a:pt x="100777" y="551258"/>
                  <a:pt x="123761" y="584814"/>
                  <a:pt x="129824" y="579621"/>
                </a:cubicBezTo>
                <a:cubicBezTo>
                  <a:pt x="135887" y="574428"/>
                  <a:pt x="52381" y="584747"/>
                  <a:pt x="57590" y="560625"/>
                </a:cubicBezTo>
                <a:cubicBezTo>
                  <a:pt x="38839" y="537180"/>
                  <a:pt x="-7211" y="563556"/>
                  <a:pt x="963" y="501225"/>
                </a:cubicBezTo>
                <a:close/>
              </a:path>
            </a:pathLst>
          </a:custGeom>
          <a:pattFill prst="pct5">
            <a:fgClr>
              <a:schemeClr val="bg1"/>
            </a:fgClr>
            <a:bgClr>
              <a:srgbClr val="7A0000"/>
            </a:bgClr>
          </a:patt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36" name="Curved Connector 35"/>
          <p:cNvCxnSpPr/>
          <p:nvPr/>
        </p:nvCxnSpPr>
        <p:spPr>
          <a:xfrm rot="5400000" flipH="1" flipV="1">
            <a:off x="4416542" y="3116233"/>
            <a:ext cx="972852" cy="737974"/>
          </a:xfrm>
          <a:prstGeom prst="curvedConnector3">
            <a:avLst>
              <a:gd name="adj1" fmla="val 71757"/>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a:off x="5458918" y="2992596"/>
            <a:ext cx="666925" cy="459356"/>
          </a:xfrm>
          <a:prstGeom prst="curvedConnector2">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16200000" flipH="1">
            <a:off x="5157855" y="3314146"/>
            <a:ext cx="461646" cy="32176"/>
          </a:xfrm>
          <a:prstGeom prst="curvedConnector3">
            <a:avLst>
              <a:gd name="adj1" fmla="val 28188"/>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p:cNvSpPr>
            <a:spLocks noChangeAspect="1"/>
          </p:cNvSpPr>
          <p:nvPr/>
        </p:nvSpPr>
        <p:spPr>
          <a:xfrm>
            <a:off x="2795781" y="4676212"/>
            <a:ext cx="182880" cy="182880"/>
          </a:xfrm>
          <a:prstGeom prst="ellipse">
            <a:avLst/>
          </a:prstGeom>
          <a:noFill/>
          <a:ln w="57150">
            <a:solidFill>
              <a:srgbClr val="005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1" name="Straight Arrow Connector 20"/>
          <p:cNvCxnSpPr>
            <a:endCxn id="12" idx="3"/>
          </p:cNvCxnSpPr>
          <p:nvPr/>
        </p:nvCxnSpPr>
        <p:spPr>
          <a:xfrm flipV="1">
            <a:off x="2767766" y="4832310"/>
            <a:ext cx="54797" cy="430396"/>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0547" y="2142318"/>
            <a:ext cx="1097280" cy="365760"/>
          </a:xfrm>
          <a:prstGeom prst="roundRect">
            <a:avLst/>
          </a:prstGeom>
          <a:pattFill prst="openDmnd">
            <a:fgClr>
              <a:schemeClr val="tx1">
                <a:lumMod val="95000"/>
                <a:lumOff val="5000"/>
              </a:schemeClr>
            </a:fgClr>
            <a:bgClr>
              <a:schemeClr val="bg1"/>
            </a:bgClr>
          </a:pattFill>
          <a:ln w="31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marR="0" indent="0" defTabSz="914400" eaLnBrk="0" latinLnBrk="0" hangingPunct="0">
              <a:lnSpc>
                <a:spcPct val="100000"/>
              </a:lnSpc>
              <a:buClrTx/>
              <a:buSzTx/>
              <a:buFontTx/>
              <a:buNone/>
              <a:tabLst/>
              <a:defRPr kumimoji="0" b="0" i="0" u="none" strike="noStrike" cap="none" normalizeH="0" baseline="0">
                <a:ln>
                  <a:noFill/>
                </a:ln>
                <a:effectLst/>
                <a:latin typeface="Arial" charset="0"/>
                <a:ea typeface="ＭＳ Ｐゴシック" pitchFamily="1" charset="-128"/>
              </a:defRPr>
            </a:lvl1pPr>
          </a:lstStyle>
          <a:p>
            <a:pPr algn="ctr"/>
            <a:r>
              <a:rPr lang="en-US" sz="2000" i="1" dirty="0"/>
              <a:t>USDG</a:t>
            </a:r>
            <a:endParaRPr lang="en-ZA" sz="2000" i="1" dirty="0"/>
          </a:p>
        </p:txBody>
      </p:sp>
      <p:sp>
        <p:nvSpPr>
          <p:cNvPr id="55" name="TextBox 54"/>
          <p:cNvSpPr txBox="1"/>
          <p:nvPr/>
        </p:nvSpPr>
        <p:spPr>
          <a:xfrm>
            <a:off x="146450" y="2758849"/>
            <a:ext cx="1097280" cy="365760"/>
          </a:xfrm>
          <a:prstGeom prst="roundRect">
            <a:avLst/>
          </a:prstGeom>
          <a:pattFill prst="openDmnd">
            <a:fgClr>
              <a:schemeClr val="tx1">
                <a:lumMod val="95000"/>
                <a:lumOff val="5000"/>
              </a:schemeClr>
            </a:fgClr>
            <a:bgClr>
              <a:schemeClr val="bg1"/>
            </a:bgClr>
          </a:pattFill>
          <a:ln w="31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marR="0" indent="0" defTabSz="914400" eaLnBrk="0" latinLnBrk="0" hangingPunct="0">
              <a:lnSpc>
                <a:spcPct val="100000"/>
              </a:lnSpc>
              <a:buClrTx/>
              <a:buSzTx/>
              <a:buFontTx/>
              <a:buNone/>
              <a:tabLst/>
              <a:defRPr kumimoji="0" sz="2000" b="0" i="1" u="none" strike="noStrike" cap="none" normalizeH="0" baseline="0">
                <a:ln>
                  <a:noFill/>
                </a:ln>
                <a:effectLst/>
                <a:latin typeface="Arial" charset="0"/>
                <a:ea typeface="ＭＳ Ｐゴシック" pitchFamily="1" charset="-128"/>
              </a:defRPr>
            </a:lvl1pPr>
          </a:lstStyle>
          <a:p>
            <a:pPr algn="ctr"/>
            <a:r>
              <a:rPr lang="en-US" dirty="0"/>
              <a:t>IHHSG</a:t>
            </a:r>
            <a:endParaRPr lang="en-ZA" dirty="0"/>
          </a:p>
        </p:txBody>
      </p:sp>
      <p:sp>
        <p:nvSpPr>
          <p:cNvPr id="56" name="TextBox 55"/>
          <p:cNvSpPr txBox="1"/>
          <p:nvPr/>
        </p:nvSpPr>
        <p:spPr>
          <a:xfrm>
            <a:off x="146450" y="3991911"/>
            <a:ext cx="1097280" cy="365760"/>
          </a:xfrm>
          <a:prstGeom prst="roundRect">
            <a:avLst/>
          </a:prstGeom>
          <a:solidFill>
            <a:srgbClr val="9A0000"/>
          </a:solidFill>
          <a:ln w="3175">
            <a:noFill/>
          </a:ln>
        </p:spPr>
        <p:txBody>
          <a:bodyPr wrap="none" rtlCol="0" anchor="ctr">
            <a:spAutoFit/>
          </a:bodyPr>
          <a:lstStyle>
            <a:defPPr>
              <a:defRPr lang="en-US"/>
            </a:defPPr>
            <a:lvl1pPr>
              <a:defRPr sz="2000" i="1"/>
            </a:lvl1pPr>
          </a:lstStyle>
          <a:p>
            <a:pPr algn="ctr"/>
            <a:r>
              <a:rPr lang="en-US" dirty="0">
                <a:solidFill>
                  <a:schemeClr val="bg1"/>
                </a:solidFill>
              </a:rPr>
              <a:t>PTIS</a:t>
            </a:r>
            <a:endParaRPr lang="en-ZA" dirty="0">
              <a:solidFill>
                <a:schemeClr val="bg1"/>
              </a:solidFill>
            </a:endParaRPr>
          </a:p>
        </p:txBody>
      </p:sp>
      <p:sp>
        <p:nvSpPr>
          <p:cNvPr id="57" name="TextBox 56"/>
          <p:cNvSpPr txBox="1"/>
          <p:nvPr/>
        </p:nvSpPr>
        <p:spPr>
          <a:xfrm>
            <a:off x="146450" y="4608442"/>
            <a:ext cx="1097280" cy="365760"/>
          </a:xfrm>
          <a:prstGeom prst="roundRect">
            <a:avLst/>
          </a:prstGeom>
          <a:solidFill>
            <a:srgbClr val="005828"/>
          </a:solidFill>
          <a:ln w="3175">
            <a:solidFill>
              <a:schemeClr val="tx1"/>
            </a:solidFill>
          </a:ln>
        </p:spPr>
        <p:txBody>
          <a:bodyPr wrap="none" rtlCol="0" anchor="ctr">
            <a:spAutoFit/>
          </a:bodyPr>
          <a:lstStyle/>
          <a:p>
            <a:pPr algn="ctr"/>
            <a:r>
              <a:rPr lang="en-US" sz="2000" i="1" dirty="0" smtClean="0">
                <a:solidFill>
                  <a:schemeClr val="bg1"/>
                </a:solidFill>
              </a:rPr>
              <a:t>NDPG</a:t>
            </a:r>
            <a:endParaRPr lang="en-ZA" sz="2000" i="1" dirty="0">
              <a:solidFill>
                <a:schemeClr val="bg1"/>
              </a:solidFill>
            </a:endParaRPr>
          </a:p>
        </p:txBody>
      </p:sp>
      <p:sp>
        <p:nvSpPr>
          <p:cNvPr id="58" name="TextBox 57"/>
          <p:cNvSpPr txBox="1"/>
          <p:nvPr/>
        </p:nvSpPr>
        <p:spPr>
          <a:xfrm>
            <a:off x="146450" y="1551072"/>
            <a:ext cx="1097280" cy="365760"/>
          </a:xfrm>
          <a:prstGeom prst="roundRect">
            <a:avLst/>
          </a:prstGeom>
          <a:noFill/>
          <a:ln w="3175">
            <a:solidFill>
              <a:schemeClr val="tx1"/>
            </a:solidFill>
          </a:ln>
        </p:spPr>
        <p:txBody>
          <a:bodyPr wrap="none" rtlCol="0" anchor="ctr">
            <a:spAutoFit/>
          </a:bodyPr>
          <a:lstStyle>
            <a:defPPr>
              <a:defRPr lang="en-US"/>
            </a:defPPr>
            <a:lvl1pPr>
              <a:defRPr sz="2000" i="1">
                <a:solidFill>
                  <a:schemeClr val="bg1"/>
                </a:solidFill>
              </a:defRPr>
            </a:lvl1pPr>
          </a:lstStyle>
          <a:p>
            <a:pPr algn="ctr"/>
            <a:r>
              <a:rPr lang="en-US" b="1" dirty="0">
                <a:solidFill>
                  <a:schemeClr val="tx1"/>
                </a:solidFill>
              </a:rPr>
              <a:t>ICDG</a:t>
            </a:r>
            <a:endParaRPr lang="en-ZA" b="1" dirty="0">
              <a:solidFill>
                <a:schemeClr val="tx1"/>
              </a:solidFill>
            </a:endParaRPr>
          </a:p>
        </p:txBody>
      </p:sp>
      <p:sp>
        <p:nvSpPr>
          <p:cNvPr id="59" name="TextBox 58"/>
          <p:cNvSpPr txBox="1"/>
          <p:nvPr/>
        </p:nvSpPr>
        <p:spPr>
          <a:xfrm>
            <a:off x="130547" y="5224971"/>
            <a:ext cx="1097280" cy="365760"/>
          </a:xfrm>
          <a:prstGeom prst="roundRect">
            <a:avLst/>
          </a:prstGeom>
          <a:solidFill>
            <a:srgbClr val="0046D2"/>
          </a:solidFill>
          <a:ln w="3175">
            <a:solidFill>
              <a:schemeClr val="tx1"/>
            </a:solidFill>
          </a:ln>
        </p:spPr>
        <p:txBody>
          <a:bodyPr wrap="none" rtlCol="0" anchor="ctr">
            <a:spAutoFit/>
          </a:bodyPr>
          <a:lstStyle>
            <a:defPPr>
              <a:defRPr lang="en-US"/>
            </a:defPPr>
            <a:lvl1pPr>
              <a:defRPr sz="2000" i="1"/>
            </a:lvl1pPr>
          </a:lstStyle>
          <a:p>
            <a:pPr algn="ctr"/>
            <a:r>
              <a:rPr lang="en-US" dirty="0">
                <a:solidFill>
                  <a:schemeClr val="bg1"/>
                </a:solidFill>
              </a:rPr>
              <a:t>UDZ</a:t>
            </a:r>
            <a:endParaRPr lang="en-ZA" dirty="0">
              <a:solidFill>
                <a:schemeClr val="bg1"/>
              </a:solidFill>
            </a:endParaRPr>
          </a:p>
        </p:txBody>
      </p:sp>
      <p:sp>
        <p:nvSpPr>
          <p:cNvPr id="60" name="TextBox 59"/>
          <p:cNvSpPr txBox="1"/>
          <p:nvPr/>
        </p:nvSpPr>
        <p:spPr>
          <a:xfrm>
            <a:off x="130547" y="3375380"/>
            <a:ext cx="1097280" cy="365760"/>
          </a:xfrm>
          <a:prstGeom prst="roundRect">
            <a:avLst/>
          </a:prstGeom>
          <a:pattFill prst="openDmnd">
            <a:fgClr>
              <a:schemeClr val="tx1">
                <a:lumMod val="95000"/>
                <a:lumOff val="5000"/>
              </a:schemeClr>
            </a:fgClr>
            <a:bgClr>
              <a:schemeClr val="bg1"/>
            </a:bgClr>
          </a:pattFill>
          <a:ln w="31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marR="0" indent="0" algn="ctr" defTabSz="914400" eaLnBrk="0" latinLnBrk="0" hangingPunct="0">
              <a:lnSpc>
                <a:spcPct val="100000"/>
              </a:lnSpc>
              <a:buClrTx/>
              <a:buSzTx/>
              <a:buFontTx/>
              <a:buNone/>
              <a:tabLst/>
              <a:defRPr kumimoji="0" sz="2000" b="0" i="1" u="none" strike="noStrike" cap="none" normalizeH="0" baseline="0">
                <a:ln>
                  <a:noFill/>
                </a:ln>
                <a:effectLst/>
                <a:latin typeface="Arial" charset="0"/>
                <a:ea typeface="ＭＳ Ｐゴシック" pitchFamily="1" charset="-128"/>
              </a:defRPr>
            </a:lvl1pPr>
          </a:lstStyle>
          <a:p>
            <a:r>
              <a:rPr lang="en-US" dirty="0"/>
              <a:t>SHRZ</a:t>
            </a:r>
            <a:endParaRPr lang="en-ZA" dirty="0"/>
          </a:p>
        </p:txBody>
      </p:sp>
      <p:cxnSp>
        <p:nvCxnSpPr>
          <p:cNvPr id="42" name="Curved Connector 41"/>
          <p:cNvCxnSpPr>
            <a:stCxn id="39" idx="0"/>
          </p:cNvCxnSpPr>
          <p:nvPr/>
        </p:nvCxnSpPr>
        <p:spPr>
          <a:xfrm rot="16200000" flipV="1">
            <a:off x="5892212" y="4175789"/>
            <a:ext cx="611889" cy="967585"/>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745414" y="4656887"/>
            <a:ext cx="372052" cy="323962"/>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Oval 38"/>
          <p:cNvSpPr>
            <a:spLocks noChangeAspect="1"/>
          </p:cNvSpPr>
          <p:nvPr/>
        </p:nvSpPr>
        <p:spPr>
          <a:xfrm>
            <a:off x="6590508" y="4965526"/>
            <a:ext cx="182880" cy="182880"/>
          </a:xfrm>
          <a:prstGeom prst="ellipse">
            <a:avLst/>
          </a:prstGeom>
          <a:noFill/>
          <a:ln w="57150">
            <a:solidFill>
              <a:srgbClr val="005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44" name="Straight Arrow Connector 43"/>
          <p:cNvCxnSpPr/>
          <p:nvPr/>
        </p:nvCxnSpPr>
        <p:spPr>
          <a:xfrm flipV="1">
            <a:off x="6154432" y="5110277"/>
            <a:ext cx="434884" cy="125729"/>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6788686" y="5136949"/>
            <a:ext cx="358970" cy="195488"/>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p:cNvSpPr>
            <a:spLocks noChangeAspect="1"/>
          </p:cNvSpPr>
          <p:nvPr/>
        </p:nvSpPr>
        <p:spPr>
          <a:xfrm>
            <a:off x="6017311" y="3475815"/>
            <a:ext cx="182880" cy="182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4" name="Curved Connector 33"/>
          <p:cNvCxnSpPr/>
          <p:nvPr/>
        </p:nvCxnSpPr>
        <p:spPr>
          <a:xfrm>
            <a:off x="4593233" y="4116922"/>
            <a:ext cx="1056472" cy="209933"/>
          </a:xfrm>
          <a:prstGeom prst="curvedConnector4">
            <a:avLst>
              <a:gd name="adj1" fmla="val 48732"/>
              <a:gd name="adj2" fmla="val 208892"/>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5605831" y="4182224"/>
            <a:ext cx="182880" cy="182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7" name="Curved Connector 36"/>
          <p:cNvCxnSpPr/>
          <p:nvPr/>
        </p:nvCxnSpPr>
        <p:spPr>
          <a:xfrm rot="5400000">
            <a:off x="5657086" y="3739675"/>
            <a:ext cx="556509" cy="346822"/>
          </a:xfrm>
          <a:prstGeom prst="curvedConnector3">
            <a:avLst>
              <a:gd name="adj1" fmla="val 87274"/>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p:cNvSpPr>
          <p:nvPr/>
        </p:nvSpPr>
        <p:spPr>
          <a:xfrm>
            <a:off x="5212361" y="3561057"/>
            <a:ext cx="365760" cy="365760"/>
          </a:xfrm>
          <a:prstGeom prst="ellipse">
            <a:avLst/>
          </a:prstGeom>
          <a:solidFill>
            <a:srgbClr val="004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7" name="Curved Connector 26"/>
          <p:cNvCxnSpPr/>
          <p:nvPr/>
        </p:nvCxnSpPr>
        <p:spPr>
          <a:xfrm flipV="1">
            <a:off x="4570288" y="3743937"/>
            <a:ext cx="651598" cy="303834"/>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16200000" flipH="1">
            <a:off x="5395749" y="3935834"/>
            <a:ext cx="255409" cy="237374"/>
          </a:xfrm>
          <a:prstGeom prst="curvedConnector3">
            <a:avLst>
              <a:gd name="adj1" fmla="val 87867"/>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flipV="1">
            <a:off x="5587646" y="3561057"/>
            <a:ext cx="439190" cy="182880"/>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16200000" flipH="1">
            <a:off x="4469625" y="2085972"/>
            <a:ext cx="1098884" cy="59286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3" idx="0"/>
          </p:cNvCxnSpPr>
          <p:nvPr/>
        </p:nvCxnSpPr>
        <p:spPr>
          <a:xfrm>
            <a:off x="4487517" y="1308049"/>
            <a:ext cx="202786" cy="360045"/>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p:cNvSpPr>
            <a:spLocks noChangeAspect="1"/>
          </p:cNvSpPr>
          <p:nvPr/>
        </p:nvSpPr>
        <p:spPr>
          <a:xfrm>
            <a:off x="4598863" y="1668094"/>
            <a:ext cx="182880" cy="182880"/>
          </a:xfrm>
          <a:prstGeom prst="ellipse">
            <a:avLst/>
          </a:prstGeom>
          <a:noFill/>
          <a:ln w="57150">
            <a:solidFill>
              <a:srgbClr val="005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4" name="Straight Arrow Connector 23"/>
          <p:cNvCxnSpPr>
            <a:endCxn id="13" idx="2"/>
          </p:cNvCxnSpPr>
          <p:nvPr/>
        </p:nvCxnSpPr>
        <p:spPr>
          <a:xfrm flipV="1">
            <a:off x="4355976" y="1759534"/>
            <a:ext cx="242887" cy="91092"/>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6"/>
          </p:cNvCxnSpPr>
          <p:nvPr/>
        </p:nvCxnSpPr>
        <p:spPr>
          <a:xfrm flipH="1" flipV="1">
            <a:off x="4781743" y="1759534"/>
            <a:ext cx="660083" cy="329442"/>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781744" y="1308049"/>
            <a:ext cx="751522" cy="360045"/>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Oval 30"/>
          <p:cNvSpPr>
            <a:spLocks noChangeAspect="1"/>
          </p:cNvSpPr>
          <p:nvPr/>
        </p:nvSpPr>
        <p:spPr>
          <a:xfrm>
            <a:off x="5264388" y="2925019"/>
            <a:ext cx="182880" cy="182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2" name="Curved Connector 31"/>
          <p:cNvCxnSpPr/>
          <p:nvPr/>
        </p:nvCxnSpPr>
        <p:spPr>
          <a:xfrm flipV="1">
            <a:off x="2995753" y="4036304"/>
            <a:ext cx="1399222" cy="71368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978662" y="4832871"/>
            <a:ext cx="234314" cy="197160"/>
          </a:xfrm>
          <a:prstGeom prst="straightConnector1">
            <a:avLst/>
          </a:prstGeom>
          <a:ln w="28575">
            <a:solidFill>
              <a:srgbClr val="005828"/>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Oval 16"/>
          <p:cNvSpPr>
            <a:spLocks noChangeAspect="1"/>
          </p:cNvSpPr>
          <p:nvPr/>
        </p:nvSpPr>
        <p:spPr>
          <a:xfrm>
            <a:off x="4377883" y="3962529"/>
            <a:ext cx="182880" cy="182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4" name="TextBox 83"/>
          <p:cNvSpPr txBox="1"/>
          <p:nvPr/>
        </p:nvSpPr>
        <p:spPr>
          <a:xfrm>
            <a:off x="5139738" y="3605437"/>
            <a:ext cx="516488" cy="276999"/>
          </a:xfrm>
          <a:prstGeom prst="rect">
            <a:avLst/>
          </a:prstGeom>
          <a:noFill/>
        </p:spPr>
        <p:txBody>
          <a:bodyPr wrap="none" rtlCol="0">
            <a:spAutoFit/>
          </a:bodyPr>
          <a:lstStyle/>
          <a:p>
            <a:r>
              <a:rPr lang="en-US" sz="1200" b="1" i="1" dirty="0" smtClean="0">
                <a:solidFill>
                  <a:schemeClr val="bg1"/>
                </a:solidFill>
              </a:rPr>
              <a:t>CBD</a:t>
            </a:r>
            <a:endParaRPr lang="en-ZA" sz="1200" b="1" i="1" dirty="0">
              <a:solidFill>
                <a:schemeClr val="bg1"/>
              </a:solidFill>
            </a:endParaRPr>
          </a:p>
        </p:txBody>
      </p:sp>
      <p:sp>
        <p:nvSpPr>
          <p:cNvPr id="85" name="TextBox 84"/>
          <p:cNvSpPr txBox="1"/>
          <p:nvPr/>
        </p:nvSpPr>
        <p:spPr>
          <a:xfrm>
            <a:off x="5551041" y="2598898"/>
            <a:ext cx="1345104" cy="646331"/>
          </a:xfrm>
          <a:prstGeom prst="rect">
            <a:avLst/>
          </a:prstGeom>
          <a:noFill/>
        </p:spPr>
        <p:txBody>
          <a:bodyPr wrap="square" rtlCol="0">
            <a:spAutoFit/>
          </a:bodyPr>
          <a:lstStyle>
            <a:defPPr>
              <a:defRPr lang="en-US"/>
            </a:defPPr>
            <a:lvl1pPr algn="ctr">
              <a:defRPr sz="1800" i="1"/>
            </a:lvl1pPr>
          </a:lstStyle>
          <a:p>
            <a:r>
              <a:rPr lang="en-US" dirty="0"/>
              <a:t>Developed Area </a:t>
            </a:r>
            <a:endParaRPr lang="en-ZA" dirty="0"/>
          </a:p>
        </p:txBody>
      </p:sp>
      <p:sp>
        <p:nvSpPr>
          <p:cNvPr id="86" name="TextBox 85"/>
          <p:cNvSpPr txBox="1"/>
          <p:nvPr/>
        </p:nvSpPr>
        <p:spPr>
          <a:xfrm>
            <a:off x="2830191" y="5029078"/>
            <a:ext cx="1509884" cy="646331"/>
          </a:xfrm>
          <a:prstGeom prst="rect">
            <a:avLst/>
          </a:prstGeom>
          <a:noFill/>
        </p:spPr>
        <p:txBody>
          <a:bodyPr wrap="square" rtlCol="0">
            <a:spAutoFit/>
          </a:bodyPr>
          <a:lstStyle/>
          <a:p>
            <a:pPr algn="ctr"/>
            <a:r>
              <a:rPr lang="en-US" sz="1800" i="1" dirty="0" smtClean="0"/>
              <a:t>Underserved Townships</a:t>
            </a:r>
            <a:endParaRPr lang="en-ZA" sz="1800" i="1" dirty="0"/>
          </a:p>
        </p:txBody>
      </p:sp>
      <p:sp>
        <p:nvSpPr>
          <p:cNvPr id="88" name="TextBox 87"/>
          <p:cNvSpPr txBox="1"/>
          <p:nvPr/>
        </p:nvSpPr>
        <p:spPr>
          <a:xfrm>
            <a:off x="7094564" y="5013176"/>
            <a:ext cx="1509884" cy="646331"/>
          </a:xfrm>
          <a:prstGeom prst="rect">
            <a:avLst/>
          </a:prstGeom>
          <a:noFill/>
        </p:spPr>
        <p:txBody>
          <a:bodyPr wrap="square" rtlCol="0">
            <a:spAutoFit/>
          </a:bodyPr>
          <a:lstStyle/>
          <a:p>
            <a:pPr algn="ctr"/>
            <a:r>
              <a:rPr lang="en-US" sz="1800" i="1" dirty="0" smtClean="0"/>
              <a:t>Underserved Townships</a:t>
            </a:r>
            <a:endParaRPr lang="en-ZA" sz="1800" i="1" dirty="0"/>
          </a:p>
        </p:txBody>
      </p:sp>
      <p:sp>
        <p:nvSpPr>
          <p:cNvPr id="89" name="TextBox 88"/>
          <p:cNvSpPr txBox="1"/>
          <p:nvPr/>
        </p:nvSpPr>
        <p:spPr>
          <a:xfrm>
            <a:off x="5366372" y="1335653"/>
            <a:ext cx="1509884" cy="646331"/>
          </a:xfrm>
          <a:prstGeom prst="rect">
            <a:avLst/>
          </a:prstGeom>
          <a:noFill/>
        </p:spPr>
        <p:txBody>
          <a:bodyPr wrap="square" rtlCol="0">
            <a:spAutoFit/>
          </a:bodyPr>
          <a:lstStyle/>
          <a:p>
            <a:pPr algn="ctr"/>
            <a:r>
              <a:rPr lang="en-US" sz="1800" i="1" dirty="0" smtClean="0"/>
              <a:t>Underserved Townships</a:t>
            </a:r>
            <a:endParaRPr lang="en-ZA" sz="1800" i="1" dirty="0"/>
          </a:p>
        </p:txBody>
      </p:sp>
      <p:sp>
        <p:nvSpPr>
          <p:cNvPr id="100" name="Title 1"/>
          <p:cNvSpPr>
            <a:spLocks noGrp="1"/>
          </p:cNvSpPr>
          <p:nvPr>
            <p:ph type="title"/>
          </p:nvPr>
        </p:nvSpPr>
        <p:spPr>
          <a:xfrm>
            <a:off x="152400" y="76200"/>
            <a:ext cx="8991600" cy="838200"/>
          </a:xfrm>
        </p:spPr>
        <p:txBody>
          <a:bodyPr/>
          <a:lstStyle/>
          <a:p>
            <a:r>
              <a:rPr lang="en-US" dirty="0"/>
              <a:t>THE PIPELINE IS AIMED TOWARDS AN INTEGRATED FISCAL PACKAGE</a:t>
            </a:r>
            <a:endParaRPr lang="en-ZA" dirty="0"/>
          </a:p>
        </p:txBody>
      </p:sp>
      <p:sp>
        <p:nvSpPr>
          <p:cNvPr id="61" name="Explosion 1 60"/>
          <p:cNvSpPr/>
          <p:nvPr/>
        </p:nvSpPr>
        <p:spPr bwMode="auto">
          <a:xfrm>
            <a:off x="6156176" y="-891480"/>
            <a:ext cx="4320480" cy="3600400"/>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CSP MUNI’s (8</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1655449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82103" y="3212976"/>
            <a:ext cx="9036496" cy="1656184"/>
          </a:xfrm>
          <a:prstGeom prst="roundRect">
            <a:avLst/>
          </a:prstGeom>
          <a:solidFill>
            <a:schemeClr val="bg1">
              <a:lumMod val="75000"/>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ZA" dirty="0">
              <a:latin typeface="Arial" charset="0"/>
              <a:ea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ZA" sz="2400" b="0" i="0" u="none" strike="noStrike" cap="none" normalizeH="0" baseline="0" dirty="0" smtClean="0">
                <a:ln>
                  <a:noFill/>
                </a:ln>
                <a:solidFill>
                  <a:schemeClr val="tx1"/>
                </a:solidFill>
                <a:effectLst/>
                <a:latin typeface="Arial" charset="0"/>
                <a:ea typeface="ＭＳ Ｐゴシック" pitchFamily="1" charset="-128"/>
              </a:rPr>
              <a:t>Catalytic Project Pipeline</a:t>
            </a:r>
          </a:p>
        </p:txBody>
      </p:sp>
      <p:sp>
        <p:nvSpPr>
          <p:cNvPr id="2" name="Title 1"/>
          <p:cNvSpPr>
            <a:spLocks noGrp="1"/>
          </p:cNvSpPr>
          <p:nvPr>
            <p:ph type="title"/>
          </p:nvPr>
        </p:nvSpPr>
        <p:spPr/>
        <p:txBody>
          <a:bodyPr/>
          <a:lstStyle/>
          <a:p>
            <a:r>
              <a:rPr lang="en-ZA" cap="all" dirty="0" smtClean="0"/>
              <a:t>From strategy to action</a:t>
            </a:r>
            <a:endParaRPr lang="en-ZA" cap="all"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42981920"/>
              </p:ext>
            </p:extLst>
          </p:nvPr>
        </p:nvGraphicFramePr>
        <p:xfrm>
          <a:off x="126999" y="1295400"/>
          <a:ext cx="8884096" cy="4869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29</a:t>
            </a:fld>
            <a:endParaRPr lang="en-US" sz="1400" b="0" dirty="0">
              <a:solidFill>
                <a:schemeClr val="tx1"/>
              </a:solidFill>
              <a:latin typeface="+mn-lt"/>
            </a:endParaRPr>
          </a:p>
        </p:txBody>
      </p:sp>
      <p:sp>
        <p:nvSpPr>
          <p:cNvPr id="9" name="Rounded Rectangle 8"/>
          <p:cNvSpPr/>
          <p:nvPr/>
        </p:nvSpPr>
        <p:spPr bwMode="auto">
          <a:xfrm>
            <a:off x="586159" y="5301208"/>
            <a:ext cx="8064896" cy="504056"/>
          </a:xfrm>
          <a:prstGeom prst="roundRect">
            <a:avLst/>
          </a:prstGeom>
          <a:solidFill>
            <a:srgbClr val="7A0000"/>
          </a:solidFill>
          <a:ln w="9525" cap="flat" cmpd="sng" algn="ctr">
            <a:solidFill>
              <a:schemeClr val="bg1"/>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ZA" sz="2400" b="0" i="0" u="none" strike="noStrike" cap="none" normalizeH="0" baseline="0" dirty="0" smtClean="0">
                <a:ln>
                  <a:noFill/>
                </a:ln>
                <a:solidFill>
                  <a:schemeClr val="bg1"/>
                </a:solidFill>
                <a:effectLst/>
                <a:latin typeface="Arial" charset="0"/>
                <a:ea typeface="ＭＳ Ｐゴシック" pitchFamily="1" charset="-128"/>
              </a:rPr>
              <a:t>Management and Performance Monitoring</a:t>
            </a:r>
          </a:p>
        </p:txBody>
      </p:sp>
      <p:sp>
        <p:nvSpPr>
          <p:cNvPr id="7" name="Explosion 1 6"/>
          <p:cNvSpPr/>
          <p:nvPr/>
        </p:nvSpPr>
        <p:spPr bwMode="auto">
          <a:xfrm>
            <a:off x="6156176" y="-891480"/>
            <a:ext cx="4320480" cy="3600400"/>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CSP MUNI’s (8</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712277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smtClean="0"/>
              <a:t>CONTEXT OF THE NEIGHBOURHOOD DEVELOPMENT PROGRAMME</a:t>
            </a:r>
            <a:endParaRPr lang="en-ZA" dirty="0"/>
          </a:p>
        </p:txBody>
      </p:sp>
      <p:sp>
        <p:nvSpPr>
          <p:cNvPr id="4" name="Content Placeholder 3"/>
          <p:cNvSpPr>
            <a:spLocks noGrp="1"/>
          </p:cNvSpPr>
          <p:nvPr>
            <p:ph idx="1"/>
          </p:nvPr>
        </p:nvSpPr>
        <p:spPr/>
        <p:txBody>
          <a:bodyPr/>
          <a:lstStyle/>
          <a:p>
            <a:r>
              <a:rPr lang="en-ZA" dirty="0"/>
              <a:t>The </a:t>
            </a:r>
            <a:r>
              <a:rPr lang="en-ZA" dirty="0" smtClean="0"/>
              <a:t>NDP </a:t>
            </a:r>
            <a:r>
              <a:rPr lang="en-ZA" dirty="0"/>
              <a:t>was established in 2006 and is responsible for managing the </a:t>
            </a:r>
            <a:r>
              <a:rPr lang="en-ZA" dirty="0" smtClean="0"/>
              <a:t>Neighbourhood Development Partnership </a:t>
            </a:r>
            <a:r>
              <a:rPr lang="en-ZA" dirty="0"/>
              <a:t>Grant. </a:t>
            </a:r>
            <a:r>
              <a:rPr lang="en-ZA" dirty="0" smtClean="0"/>
              <a:t>Grant Purpose:</a:t>
            </a:r>
          </a:p>
          <a:p>
            <a:pPr marL="0" indent="0">
              <a:buNone/>
            </a:pPr>
            <a:endParaRPr lang="en-ZA" dirty="0"/>
          </a:p>
          <a:p>
            <a:pPr marL="0" indent="0">
              <a:buNone/>
            </a:pPr>
            <a:endParaRPr lang="en-ZA" dirty="0" smtClean="0"/>
          </a:p>
          <a:p>
            <a:pPr marL="0" indent="0">
              <a:buNone/>
            </a:pPr>
            <a:endParaRPr lang="en-ZA" dirty="0"/>
          </a:p>
          <a:p>
            <a:pPr marL="0" indent="0">
              <a:buNone/>
            </a:pPr>
            <a:endParaRPr lang="en-ZA" dirty="0" smtClean="0"/>
          </a:p>
          <a:p>
            <a:pPr marL="0" indent="0">
              <a:buNone/>
            </a:pPr>
            <a:endParaRPr lang="en-ZA" dirty="0" smtClean="0"/>
          </a:p>
          <a:p>
            <a:r>
              <a:rPr lang="en-ZA" dirty="0"/>
              <a:t>From the start of the programme until </a:t>
            </a:r>
            <a:r>
              <a:rPr lang="en-ZA" dirty="0" smtClean="0"/>
              <a:t>the end of 2012/13 </a:t>
            </a:r>
            <a:r>
              <a:rPr lang="en-ZA" dirty="0"/>
              <a:t>the </a:t>
            </a:r>
            <a:r>
              <a:rPr lang="en-ZA" dirty="0" smtClean="0"/>
              <a:t>NDP has:</a:t>
            </a:r>
          </a:p>
          <a:p>
            <a:pPr lvl="1"/>
            <a:r>
              <a:rPr lang="en-ZA" dirty="0" smtClean="0"/>
              <a:t>Approved  municipal </a:t>
            </a:r>
            <a:r>
              <a:rPr lang="en-ZA" dirty="0"/>
              <a:t>business </a:t>
            </a:r>
            <a:r>
              <a:rPr lang="en-ZA" dirty="0" smtClean="0"/>
              <a:t>plans to a </a:t>
            </a:r>
            <a:r>
              <a:rPr lang="en-ZA" dirty="0"/>
              <a:t>value of </a:t>
            </a:r>
            <a:r>
              <a:rPr lang="en-ZA" dirty="0" smtClean="0"/>
              <a:t>R4.0bn</a:t>
            </a:r>
          </a:p>
          <a:p>
            <a:pPr lvl="1"/>
            <a:r>
              <a:rPr lang="en-ZA" dirty="0" smtClean="0"/>
              <a:t>Approved  project </a:t>
            </a:r>
            <a:r>
              <a:rPr lang="en-ZA" dirty="0"/>
              <a:t>plans to the value of R 3.9 bn.  </a:t>
            </a:r>
            <a:endParaRPr lang="en-ZA" dirty="0" smtClean="0"/>
          </a:p>
          <a:p>
            <a:pPr lvl="1"/>
            <a:r>
              <a:rPr lang="en-ZA" dirty="0" smtClean="0"/>
              <a:t>Completed 129 </a:t>
            </a:r>
            <a:r>
              <a:rPr lang="en-ZA" dirty="0"/>
              <a:t>municipal NDP projects </a:t>
            </a:r>
            <a:endParaRPr lang="en-ZA" dirty="0" smtClean="0"/>
          </a:p>
          <a:p>
            <a:pPr lvl="1"/>
            <a:r>
              <a:rPr lang="en-ZA" dirty="0"/>
              <a:t>D</a:t>
            </a:r>
            <a:r>
              <a:rPr lang="en-ZA" dirty="0" smtClean="0"/>
              <a:t>isbursed </a:t>
            </a:r>
            <a:r>
              <a:rPr lang="en-ZA" dirty="0"/>
              <a:t>a total of R615m to service providers and municipalities, 94% of its budget</a:t>
            </a:r>
            <a:r>
              <a:rPr lang="en-ZA" dirty="0" smtClean="0"/>
              <a:t>.</a:t>
            </a:r>
          </a:p>
        </p:txBody>
      </p:sp>
      <p:sp>
        <p:nvSpPr>
          <p:cNvPr id="6" name="Rectangular Callout 5"/>
          <p:cNvSpPr/>
          <p:nvPr/>
        </p:nvSpPr>
        <p:spPr bwMode="auto">
          <a:xfrm>
            <a:off x="395536" y="2132856"/>
            <a:ext cx="8280920" cy="1512168"/>
          </a:xfrm>
          <a:prstGeom prst="wedgeRectCallout">
            <a:avLst>
              <a:gd name="adj1" fmla="val -18851"/>
              <a:gd name="adj2" fmla="val -61540"/>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ZA" sz="1800" dirty="0" smtClean="0">
                <a:solidFill>
                  <a:schemeClr val="bg1"/>
                </a:solidFill>
                <a:latin typeface="Arial" charset="0"/>
                <a:ea typeface="ＭＳ Ｐゴシック" pitchFamily="1" charset="-128"/>
              </a:rPr>
              <a:t>To </a:t>
            </a:r>
            <a:r>
              <a:rPr lang="en-ZA" sz="1800" dirty="0">
                <a:solidFill>
                  <a:schemeClr val="bg1"/>
                </a:solidFill>
                <a:latin typeface="Arial" charset="0"/>
                <a:ea typeface="ＭＳ Ｐゴシック" pitchFamily="1" charset="-128"/>
              </a:rPr>
              <a:t>support and facilitate the planning and development of neighbourhood development programmes and projects that provide catalytic infrastructure  to leverage 3rd party public and private sector development towards improving the quality of life of residents in targeted underserved neighbourhoods (townships generally) </a:t>
            </a:r>
            <a:r>
              <a:rPr lang="en-ZA" sz="1200" dirty="0">
                <a:solidFill>
                  <a:schemeClr val="bg1"/>
                </a:solidFill>
                <a:latin typeface="Arial" charset="0"/>
                <a:ea typeface="ＭＳ Ｐゴシック" pitchFamily="1" charset="-128"/>
              </a:rPr>
              <a:t>Division of Revenue Bill, 2013 (Bill No. 02 of 2013)</a:t>
            </a:r>
            <a:endParaRPr kumimoji="0" lang="en-ZA" sz="1200" b="0" i="0" u="none" strike="noStrike" cap="none" normalizeH="0" baseline="0" dirty="0" smtClean="0">
              <a:ln>
                <a:noFill/>
              </a:ln>
              <a:solidFill>
                <a:schemeClr val="bg1"/>
              </a:solidFill>
              <a:effectLst/>
              <a:latin typeface="Arial" charset="0"/>
              <a:ea typeface="ＭＳ Ｐゴシック" pitchFamily="1" charset="-128"/>
            </a:endParaRPr>
          </a:p>
        </p:txBody>
      </p:sp>
    </p:spTree>
    <p:extLst>
      <p:ext uri="{BB962C8B-B14F-4D97-AF65-F5344CB8AC3E}">
        <p14:creationId xmlns:p14="http://schemas.microsoft.com/office/powerpoint/2010/main" val="40716686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2180" y="1771654"/>
            <a:ext cx="4455167" cy="2308324"/>
          </a:xfrm>
          <a:prstGeom prst="rect">
            <a:avLst/>
          </a:prstGeom>
          <a:solidFill>
            <a:srgbClr val="FFCCCC"/>
          </a:solidFill>
          <a:ln>
            <a:noFill/>
          </a:ln>
          <a:effectLst/>
        </p:spPr>
        <p:txBody>
          <a:bodyPr wrap="square" lIns="0" rIns="0" rtlCol="0">
            <a:spAutoFit/>
          </a:bodyPr>
          <a:lstStyle/>
          <a:p>
            <a:pPr marL="115888" indent="-115888">
              <a:buFont typeface="Arial" pitchFamily="34" charset="0"/>
              <a:buChar char="•"/>
            </a:pPr>
            <a:r>
              <a:rPr lang="en-US" sz="1800" dirty="0" smtClean="0"/>
              <a:t>Strong urban network with a hierarchy of well connected nodes</a:t>
            </a:r>
          </a:p>
          <a:p>
            <a:pPr marL="115888" indent="-115888">
              <a:buFont typeface="Arial" pitchFamily="34" charset="0"/>
              <a:buChar char="•"/>
            </a:pPr>
            <a:r>
              <a:rPr lang="en-US" sz="1800" dirty="0" smtClean="0"/>
              <a:t>Efficient flows of people, goods &amp;  information</a:t>
            </a:r>
          </a:p>
          <a:p>
            <a:pPr marL="115888" indent="-115888">
              <a:buFont typeface="Arial" pitchFamily="34" charset="0"/>
              <a:buChar char="•"/>
            </a:pPr>
            <a:r>
              <a:rPr lang="en-US" sz="1800" dirty="0" smtClean="0"/>
              <a:t>Targeted public infrastructure that </a:t>
            </a:r>
            <a:r>
              <a:rPr lang="en-ZA" sz="1800" dirty="0" smtClean="0"/>
              <a:t>catalyses</a:t>
            </a:r>
            <a:r>
              <a:rPr lang="en-US" sz="1800" dirty="0" smtClean="0"/>
              <a:t> ubiquitous distribution of public &amp; </a:t>
            </a:r>
            <a:r>
              <a:rPr lang="en-US" sz="1800" dirty="0"/>
              <a:t>p</a:t>
            </a:r>
            <a:r>
              <a:rPr lang="en-US" sz="1800" dirty="0" smtClean="0"/>
              <a:t>rivate sector investment</a:t>
            </a:r>
          </a:p>
          <a:p>
            <a:pPr marL="115888" indent="-115888">
              <a:buFont typeface="Arial" pitchFamily="34" charset="0"/>
              <a:buChar char="•"/>
            </a:pPr>
            <a:r>
              <a:rPr lang="en-US" sz="1800" dirty="0" smtClean="0"/>
              <a:t>Good access to jobs &amp; amenities</a:t>
            </a:r>
            <a:endParaRPr lang="en-ZA" sz="1800" dirty="0" smtClean="0"/>
          </a:p>
        </p:txBody>
      </p:sp>
      <p:sp>
        <p:nvSpPr>
          <p:cNvPr id="97" name="Title 1"/>
          <p:cNvSpPr>
            <a:spLocks noGrp="1"/>
          </p:cNvSpPr>
          <p:nvPr>
            <p:ph type="title"/>
          </p:nvPr>
        </p:nvSpPr>
        <p:spPr>
          <a:xfrm>
            <a:off x="152400" y="76200"/>
            <a:ext cx="8991600" cy="838200"/>
          </a:xfrm>
        </p:spPr>
        <p:txBody>
          <a:bodyPr/>
          <a:lstStyle/>
          <a:p>
            <a:r>
              <a:rPr lang="en-US" kern="1200" cap="all" dirty="0"/>
              <a:t>T</a:t>
            </a:r>
            <a:r>
              <a:rPr lang="en-US" kern="1200" cap="all" dirty="0" smtClean="0"/>
              <a:t>he urban networks strategy is aimed at integrated growth &amp; development</a:t>
            </a:r>
            <a:endParaRPr lang="en-ZA" kern="1200" cap="all" dirty="0"/>
          </a:p>
        </p:txBody>
      </p:sp>
      <p:sp>
        <p:nvSpPr>
          <p:cNvPr id="98" name="Oval 4"/>
          <p:cNvSpPr>
            <a:spLocks noChangeAspect="1"/>
          </p:cNvSpPr>
          <p:nvPr/>
        </p:nvSpPr>
        <p:spPr>
          <a:xfrm>
            <a:off x="1745157" y="2631955"/>
            <a:ext cx="2799183" cy="2126065"/>
          </a:xfrm>
          <a:custGeom>
            <a:avLst/>
            <a:gdLst>
              <a:gd name="connsiteX0" fmla="*/ 0 w 1501140"/>
              <a:gd name="connsiteY0" fmla="*/ 750570 h 1501140"/>
              <a:gd name="connsiteX1" fmla="*/ 750570 w 1501140"/>
              <a:gd name="connsiteY1" fmla="*/ 0 h 1501140"/>
              <a:gd name="connsiteX2" fmla="*/ 1501140 w 1501140"/>
              <a:gd name="connsiteY2" fmla="*/ 750570 h 1501140"/>
              <a:gd name="connsiteX3" fmla="*/ 750570 w 1501140"/>
              <a:gd name="connsiteY3" fmla="*/ 1501140 h 1501140"/>
              <a:gd name="connsiteX4" fmla="*/ 0 w 1501140"/>
              <a:gd name="connsiteY4" fmla="*/ 750570 h 1501140"/>
              <a:gd name="connsiteX0" fmla="*/ 0 w 1844040"/>
              <a:gd name="connsiteY0" fmla="*/ 467467 h 1517569"/>
              <a:gd name="connsiteX1" fmla="*/ 1093470 w 1844040"/>
              <a:gd name="connsiteY1" fmla="*/ 12172 h 1517569"/>
              <a:gd name="connsiteX2" fmla="*/ 1844040 w 1844040"/>
              <a:gd name="connsiteY2" fmla="*/ 762742 h 1517569"/>
              <a:gd name="connsiteX3" fmla="*/ 1093470 w 1844040"/>
              <a:gd name="connsiteY3" fmla="*/ 1513312 h 1517569"/>
              <a:gd name="connsiteX4" fmla="*/ 0 w 1844040"/>
              <a:gd name="connsiteY4" fmla="*/ 467467 h 1517569"/>
              <a:gd name="connsiteX0" fmla="*/ 0 w 2186940"/>
              <a:gd name="connsiteY0" fmla="*/ 457065 h 1502983"/>
              <a:gd name="connsiteX1" fmla="*/ 1093470 w 2186940"/>
              <a:gd name="connsiteY1" fmla="*/ 1770 h 1502983"/>
              <a:gd name="connsiteX2" fmla="*/ 2186940 w 2186940"/>
              <a:gd name="connsiteY2" fmla="*/ 409440 h 1502983"/>
              <a:gd name="connsiteX3" fmla="*/ 1093470 w 2186940"/>
              <a:gd name="connsiteY3" fmla="*/ 1502910 h 1502983"/>
              <a:gd name="connsiteX4" fmla="*/ 0 w 2186940"/>
              <a:gd name="connsiteY4" fmla="*/ 457065 h 1502983"/>
              <a:gd name="connsiteX0" fmla="*/ 0 w 2187041"/>
              <a:gd name="connsiteY0" fmla="*/ 455570 h 1601981"/>
              <a:gd name="connsiteX1" fmla="*/ 1093470 w 2187041"/>
              <a:gd name="connsiteY1" fmla="*/ 275 h 1601981"/>
              <a:gd name="connsiteX2" fmla="*/ 2186940 w 2187041"/>
              <a:gd name="connsiteY2" fmla="*/ 407945 h 1601981"/>
              <a:gd name="connsiteX3" fmla="*/ 1845945 w 2187041"/>
              <a:gd name="connsiteY3" fmla="*/ 1436645 h 1601981"/>
              <a:gd name="connsiteX4" fmla="*/ 1093470 w 2187041"/>
              <a:gd name="connsiteY4" fmla="*/ 1501415 h 1601981"/>
              <a:gd name="connsiteX5" fmla="*/ 0 w 2187041"/>
              <a:gd name="connsiteY5" fmla="*/ 455570 h 1601981"/>
              <a:gd name="connsiteX0" fmla="*/ 25048 w 2212089"/>
              <a:gd name="connsiteY0" fmla="*/ 455570 h 1540743"/>
              <a:gd name="connsiteX1" fmla="*/ 1118518 w 2212089"/>
              <a:gd name="connsiteY1" fmla="*/ 275 h 1540743"/>
              <a:gd name="connsiteX2" fmla="*/ 2211988 w 2212089"/>
              <a:gd name="connsiteY2" fmla="*/ 407945 h 1540743"/>
              <a:gd name="connsiteX3" fmla="*/ 1870993 w 2212089"/>
              <a:gd name="connsiteY3" fmla="*/ 1436645 h 1540743"/>
              <a:gd name="connsiteX4" fmla="*/ 1118518 w 2212089"/>
              <a:gd name="connsiteY4" fmla="*/ 1501415 h 1540743"/>
              <a:gd name="connsiteX5" fmla="*/ 413668 w 2212089"/>
              <a:gd name="connsiteY5" fmla="*/ 1398544 h 1540743"/>
              <a:gd name="connsiteX6" fmla="*/ 25048 w 2212089"/>
              <a:gd name="connsiteY6" fmla="*/ 455570 h 1540743"/>
              <a:gd name="connsiteX0" fmla="*/ 25048 w 2371518"/>
              <a:gd name="connsiteY0" fmla="*/ 455570 h 1625417"/>
              <a:gd name="connsiteX1" fmla="*/ 1118518 w 2371518"/>
              <a:gd name="connsiteY1" fmla="*/ 275 h 1625417"/>
              <a:gd name="connsiteX2" fmla="*/ 2211988 w 2371518"/>
              <a:gd name="connsiteY2" fmla="*/ 407945 h 1625417"/>
              <a:gd name="connsiteX3" fmla="*/ 2309143 w 2371518"/>
              <a:gd name="connsiteY3" fmla="*/ 1550945 h 1625417"/>
              <a:gd name="connsiteX4" fmla="*/ 1118518 w 2371518"/>
              <a:gd name="connsiteY4" fmla="*/ 1501415 h 1625417"/>
              <a:gd name="connsiteX5" fmla="*/ 413668 w 2371518"/>
              <a:gd name="connsiteY5" fmla="*/ 1398544 h 1625417"/>
              <a:gd name="connsiteX6" fmla="*/ 25048 w 2371518"/>
              <a:gd name="connsiteY6" fmla="*/ 455570 h 1625417"/>
              <a:gd name="connsiteX0" fmla="*/ 19039 w 2498859"/>
              <a:gd name="connsiteY0" fmla="*/ 105551 h 1789748"/>
              <a:gd name="connsiteX1" fmla="*/ 1245859 w 2498859"/>
              <a:gd name="connsiteY1" fmla="*/ 164606 h 1789748"/>
              <a:gd name="connsiteX2" fmla="*/ 2339329 w 2498859"/>
              <a:gd name="connsiteY2" fmla="*/ 572276 h 1789748"/>
              <a:gd name="connsiteX3" fmla="*/ 2436484 w 2498859"/>
              <a:gd name="connsiteY3" fmla="*/ 1715276 h 1789748"/>
              <a:gd name="connsiteX4" fmla="*/ 1245859 w 2498859"/>
              <a:gd name="connsiteY4" fmla="*/ 1665746 h 1789748"/>
              <a:gd name="connsiteX5" fmla="*/ 541009 w 2498859"/>
              <a:gd name="connsiteY5" fmla="*/ 1562875 h 1789748"/>
              <a:gd name="connsiteX6" fmla="*/ 19039 w 2498859"/>
              <a:gd name="connsiteY6" fmla="*/ 105551 h 1789748"/>
              <a:gd name="connsiteX0" fmla="*/ 19039 w 2796620"/>
              <a:gd name="connsiteY0" fmla="*/ 137940 h 1822137"/>
              <a:gd name="connsiteX1" fmla="*/ 1245859 w 2796620"/>
              <a:gd name="connsiteY1" fmla="*/ 196995 h 1822137"/>
              <a:gd name="connsiteX2" fmla="*/ 2796529 w 2796620"/>
              <a:gd name="connsiteY2" fmla="*/ 90315 h 1822137"/>
              <a:gd name="connsiteX3" fmla="*/ 2436484 w 2796620"/>
              <a:gd name="connsiteY3" fmla="*/ 1747665 h 1822137"/>
              <a:gd name="connsiteX4" fmla="*/ 1245859 w 2796620"/>
              <a:gd name="connsiteY4" fmla="*/ 1698135 h 1822137"/>
              <a:gd name="connsiteX5" fmla="*/ 541009 w 2796620"/>
              <a:gd name="connsiteY5" fmla="*/ 1595264 h 1822137"/>
              <a:gd name="connsiteX6" fmla="*/ 19039 w 2796620"/>
              <a:gd name="connsiteY6" fmla="*/ 137940 h 1822137"/>
              <a:gd name="connsiteX0" fmla="*/ 19039 w 2796620"/>
              <a:gd name="connsiteY0" fmla="*/ 137940 h 1783632"/>
              <a:gd name="connsiteX1" fmla="*/ 1245859 w 2796620"/>
              <a:gd name="connsiteY1" fmla="*/ 196995 h 1783632"/>
              <a:gd name="connsiteX2" fmla="*/ 2796529 w 2796620"/>
              <a:gd name="connsiteY2" fmla="*/ 90315 h 1783632"/>
              <a:gd name="connsiteX3" fmla="*/ 2436484 w 2796620"/>
              <a:gd name="connsiteY3" fmla="*/ 1747665 h 1783632"/>
              <a:gd name="connsiteX4" fmla="*/ 1388734 w 2796620"/>
              <a:gd name="connsiteY4" fmla="*/ 1336185 h 1783632"/>
              <a:gd name="connsiteX5" fmla="*/ 541009 w 2796620"/>
              <a:gd name="connsiteY5" fmla="*/ 1595264 h 1783632"/>
              <a:gd name="connsiteX6" fmla="*/ 19039 w 2796620"/>
              <a:gd name="connsiteY6" fmla="*/ 137940 h 1783632"/>
              <a:gd name="connsiteX0" fmla="*/ 19039 w 2796620"/>
              <a:gd name="connsiteY0" fmla="*/ 137940 h 1980992"/>
              <a:gd name="connsiteX1" fmla="*/ 1245859 w 2796620"/>
              <a:gd name="connsiteY1" fmla="*/ 196995 h 1980992"/>
              <a:gd name="connsiteX2" fmla="*/ 2796529 w 2796620"/>
              <a:gd name="connsiteY2" fmla="*/ 90315 h 1980992"/>
              <a:gd name="connsiteX3" fmla="*/ 2436484 w 2796620"/>
              <a:gd name="connsiteY3" fmla="*/ 1747665 h 1980992"/>
              <a:gd name="connsiteX4" fmla="*/ 1388734 w 2796620"/>
              <a:gd name="connsiteY4" fmla="*/ 1336185 h 1980992"/>
              <a:gd name="connsiteX5" fmla="*/ 541009 w 2796620"/>
              <a:gd name="connsiteY5" fmla="*/ 1595264 h 1980992"/>
              <a:gd name="connsiteX6" fmla="*/ 19039 w 2796620"/>
              <a:gd name="connsiteY6" fmla="*/ 137940 h 1980992"/>
              <a:gd name="connsiteX0" fmla="*/ 19039 w 2796620"/>
              <a:gd name="connsiteY0" fmla="*/ 137940 h 2022438"/>
              <a:gd name="connsiteX1" fmla="*/ 1245859 w 2796620"/>
              <a:gd name="connsiteY1" fmla="*/ 196995 h 2022438"/>
              <a:gd name="connsiteX2" fmla="*/ 2796529 w 2796620"/>
              <a:gd name="connsiteY2" fmla="*/ 90315 h 2022438"/>
              <a:gd name="connsiteX3" fmla="*/ 2436484 w 2796620"/>
              <a:gd name="connsiteY3" fmla="*/ 1747665 h 2022438"/>
              <a:gd name="connsiteX4" fmla="*/ 1131559 w 2796620"/>
              <a:gd name="connsiteY4" fmla="*/ 1574310 h 2022438"/>
              <a:gd name="connsiteX5" fmla="*/ 541009 w 2796620"/>
              <a:gd name="connsiteY5" fmla="*/ 1595264 h 2022438"/>
              <a:gd name="connsiteX6" fmla="*/ 19039 w 2796620"/>
              <a:gd name="connsiteY6" fmla="*/ 137940 h 2022438"/>
              <a:gd name="connsiteX0" fmla="*/ 37134 w 2814715"/>
              <a:gd name="connsiteY0" fmla="*/ 112181 h 1996679"/>
              <a:gd name="connsiteX1" fmla="*/ 1635429 w 2814715"/>
              <a:gd name="connsiteY1" fmla="*/ 380786 h 1996679"/>
              <a:gd name="connsiteX2" fmla="*/ 2814624 w 2814715"/>
              <a:gd name="connsiteY2" fmla="*/ 64556 h 1996679"/>
              <a:gd name="connsiteX3" fmla="*/ 2454579 w 2814715"/>
              <a:gd name="connsiteY3" fmla="*/ 1721906 h 1996679"/>
              <a:gd name="connsiteX4" fmla="*/ 1149654 w 2814715"/>
              <a:gd name="connsiteY4" fmla="*/ 1548551 h 1996679"/>
              <a:gd name="connsiteX5" fmla="*/ 559104 w 2814715"/>
              <a:gd name="connsiteY5" fmla="*/ 1569505 h 1996679"/>
              <a:gd name="connsiteX6" fmla="*/ 37134 w 2814715"/>
              <a:gd name="connsiteY6" fmla="*/ 112181 h 1996679"/>
              <a:gd name="connsiteX0" fmla="*/ 21602 w 2799183"/>
              <a:gd name="connsiteY0" fmla="*/ 133293 h 2017791"/>
              <a:gd name="connsiteX1" fmla="*/ 1305572 w 2799183"/>
              <a:gd name="connsiteY1" fmla="*/ 220923 h 2017791"/>
              <a:gd name="connsiteX2" fmla="*/ 2799092 w 2799183"/>
              <a:gd name="connsiteY2" fmla="*/ 85668 h 2017791"/>
              <a:gd name="connsiteX3" fmla="*/ 2439047 w 2799183"/>
              <a:gd name="connsiteY3" fmla="*/ 1743018 h 2017791"/>
              <a:gd name="connsiteX4" fmla="*/ 1134122 w 2799183"/>
              <a:gd name="connsiteY4" fmla="*/ 1569663 h 2017791"/>
              <a:gd name="connsiteX5" fmla="*/ 543572 w 2799183"/>
              <a:gd name="connsiteY5" fmla="*/ 1590617 h 2017791"/>
              <a:gd name="connsiteX6" fmla="*/ 21602 w 2799183"/>
              <a:gd name="connsiteY6" fmla="*/ 133293 h 2017791"/>
              <a:gd name="connsiteX0" fmla="*/ 21602 w 2799183"/>
              <a:gd name="connsiteY0" fmla="*/ 232022 h 2116520"/>
              <a:gd name="connsiteX1" fmla="*/ 1305572 w 2799183"/>
              <a:gd name="connsiteY1" fmla="*/ 319652 h 2116520"/>
              <a:gd name="connsiteX2" fmla="*/ 2799092 w 2799183"/>
              <a:gd name="connsiteY2" fmla="*/ 184397 h 2116520"/>
              <a:gd name="connsiteX3" fmla="*/ 2439047 w 2799183"/>
              <a:gd name="connsiteY3" fmla="*/ 1841747 h 2116520"/>
              <a:gd name="connsiteX4" fmla="*/ 1134122 w 2799183"/>
              <a:gd name="connsiteY4" fmla="*/ 1668392 h 2116520"/>
              <a:gd name="connsiteX5" fmla="*/ 543572 w 2799183"/>
              <a:gd name="connsiteY5" fmla="*/ 1689346 h 2116520"/>
              <a:gd name="connsiteX6" fmla="*/ 21602 w 2799183"/>
              <a:gd name="connsiteY6" fmla="*/ 232022 h 2116520"/>
              <a:gd name="connsiteX0" fmla="*/ 21602 w 2799183"/>
              <a:gd name="connsiteY0" fmla="*/ 232022 h 2126065"/>
              <a:gd name="connsiteX1" fmla="*/ 1305572 w 2799183"/>
              <a:gd name="connsiteY1" fmla="*/ 319652 h 2126065"/>
              <a:gd name="connsiteX2" fmla="*/ 2799092 w 2799183"/>
              <a:gd name="connsiteY2" fmla="*/ 184397 h 2126065"/>
              <a:gd name="connsiteX3" fmla="*/ 2439047 w 2799183"/>
              <a:gd name="connsiteY3" fmla="*/ 1841747 h 2126065"/>
              <a:gd name="connsiteX4" fmla="*/ 1142588 w 2799183"/>
              <a:gd name="connsiteY4" fmla="*/ 1713548 h 2126065"/>
              <a:gd name="connsiteX5" fmla="*/ 543572 w 2799183"/>
              <a:gd name="connsiteY5" fmla="*/ 1689346 h 2126065"/>
              <a:gd name="connsiteX6" fmla="*/ 21602 w 2799183"/>
              <a:gd name="connsiteY6" fmla="*/ 232022 h 2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9183" h="2126065">
                <a:moveTo>
                  <a:pt x="21602" y="232022"/>
                </a:moveTo>
                <a:cubicBezTo>
                  <a:pt x="148602" y="3740"/>
                  <a:pt x="995057" y="737165"/>
                  <a:pt x="1305572" y="319652"/>
                </a:cubicBezTo>
                <a:cubicBezTo>
                  <a:pt x="1616087" y="-97861"/>
                  <a:pt x="2794330" y="-66110"/>
                  <a:pt x="2799092" y="184397"/>
                </a:cubicBezTo>
                <a:cubicBezTo>
                  <a:pt x="2803854" y="434904"/>
                  <a:pt x="2621292" y="1659502"/>
                  <a:pt x="2439047" y="1841747"/>
                </a:cubicBezTo>
                <a:cubicBezTo>
                  <a:pt x="1170952" y="2538342"/>
                  <a:pt x="1458501" y="1738948"/>
                  <a:pt x="1142588" y="1713548"/>
                </a:cubicBezTo>
                <a:cubicBezTo>
                  <a:pt x="826675" y="1688148"/>
                  <a:pt x="725817" y="1863653"/>
                  <a:pt x="543572" y="1689346"/>
                </a:cubicBezTo>
                <a:cubicBezTo>
                  <a:pt x="361327" y="1515039"/>
                  <a:pt x="-105398" y="460304"/>
                  <a:pt x="21602" y="232022"/>
                </a:cubicBezTo>
                <a:close/>
              </a:path>
            </a:pathLst>
          </a:cu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9" name="Oval 98"/>
          <p:cNvSpPr>
            <a:spLocks noChangeAspect="1"/>
          </p:cNvSpPr>
          <p:nvPr/>
        </p:nvSpPr>
        <p:spPr>
          <a:xfrm>
            <a:off x="107504" y="869776"/>
            <a:ext cx="5943600" cy="5943600"/>
          </a:xfrm>
          <a:prstGeom prst="ellipse">
            <a:avLst/>
          </a:prstGeom>
          <a:noFill/>
          <a:ln w="19050">
            <a:noFill/>
            <a:prstDash val="sysDot"/>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0" name="Oval 4"/>
          <p:cNvSpPr>
            <a:spLocks noChangeAspect="1"/>
          </p:cNvSpPr>
          <p:nvPr/>
        </p:nvSpPr>
        <p:spPr>
          <a:xfrm>
            <a:off x="1457222" y="2323373"/>
            <a:ext cx="3189197" cy="2694351"/>
          </a:xfrm>
          <a:custGeom>
            <a:avLst/>
            <a:gdLst>
              <a:gd name="connsiteX0" fmla="*/ 0 w 1501140"/>
              <a:gd name="connsiteY0" fmla="*/ 750570 h 1501140"/>
              <a:gd name="connsiteX1" fmla="*/ 750570 w 1501140"/>
              <a:gd name="connsiteY1" fmla="*/ 0 h 1501140"/>
              <a:gd name="connsiteX2" fmla="*/ 1501140 w 1501140"/>
              <a:gd name="connsiteY2" fmla="*/ 750570 h 1501140"/>
              <a:gd name="connsiteX3" fmla="*/ 750570 w 1501140"/>
              <a:gd name="connsiteY3" fmla="*/ 1501140 h 1501140"/>
              <a:gd name="connsiteX4" fmla="*/ 0 w 1501140"/>
              <a:gd name="connsiteY4" fmla="*/ 750570 h 1501140"/>
              <a:gd name="connsiteX0" fmla="*/ 0 w 1844040"/>
              <a:gd name="connsiteY0" fmla="*/ 467467 h 1517569"/>
              <a:gd name="connsiteX1" fmla="*/ 1093470 w 1844040"/>
              <a:gd name="connsiteY1" fmla="*/ 12172 h 1517569"/>
              <a:gd name="connsiteX2" fmla="*/ 1844040 w 1844040"/>
              <a:gd name="connsiteY2" fmla="*/ 762742 h 1517569"/>
              <a:gd name="connsiteX3" fmla="*/ 1093470 w 1844040"/>
              <a:gd name="connsiteY3" fmla="*/ 1513312 h 1517569"/>
              <a:gd name="connsiteX4" fmla="*/ 0 w 1844040"/>
              <a:gd name="connsiteY4" fmla="*/ 467467 h 1517569"/>
              <a:gd name="connsiteX0" fmla="*/ 0 w 2186940"/>
              <a:gd name="connsiteY0" fmla="*/ 457065 h 1502983"/>
              <a:gd name="connsiteX1" fmla="*/ 1093470 w 2186940"/>
              <a:gd name="connsiteY1" fmla="*/ 1770 h 1502983"/>
              <a:gd name="connsiteX2" fmla="*/ 2186940 w 2186940"/>
              <a:gd name="connsiteY2" fmla="*/ 409440 h 1502983"/>
              <a:gd name="connsiteX3" fmla="*/ 1093470 w 2186940"/>
              <a:gd name="connsiteY3" fmla="*/ 1502910 h 1502983"/>
              <a:gd name="connsiteX4" fmla="*/ 0 w 2186940"/>
              <a:gd name="connsiteY4" fmla="*/ 457065 h 1502983"/>
              <a:gd name="connsiteX0" fmla="*/ 0 w 2187041"/>
              <a:gd name="connsiteY0" fmla="*/ 455570 h 1601981"/>
              <a:gd name="connsiteX1" fmla="*/ 1093470 w 2187041"/>
              <a:gd name="connsiteY1" fmla="*/ 275 h 1601981"/>
              <a:gd name="connsiteX2" fmla="*/ 2186940 w 2187041"/>
              <a:gd name="connsiteY2" fmla="*/ 407945 h 1601981"/>
              <a:gd name="connsiteX3" fmla="*/ 1845945 w 2187041"/>
              <a:gd name="connsiteY3" fmla="*/ 1436645 h 1601981"/>
              <a:gd name="connsiteX4" fmla="*/ 1093470 w 2187041"/>
              <a:gd name="connsiteY4" fmla="*/ 1501415 h 1601981"/>
              <a:gd name="connsiteX5" fmla="*/ 0 w 2187041"/>
              <a:gd name="connsiteY5" fmla="*/ 455570 h 1601981"/>
              <a:gd name="connsiteX0" fmla="*/ 25048 w 2212089"/>
              <a:gd name="connsiteY0" fmla="*/ 455570 h 1540743"/>
              <a:gd name="connsiteX1" fmla="*/ 1118518 w 2212089"/>
              <a:gd name="connsiteY1" fmla="*/ 275 h 1540743"/>
              <a:gd name="connsiteX2" fmla="*/ 2211988 w 2212089"/>
              <a:gd name="connsiteY2" fmla="*/ 407945 h 1540743"/>
              <a:gd name="connsiteX3" fmla="*/ 1870993 w 2212089"/>
              <a:gd name="connsiteY3" fmla="*/ 1436645 h 1540743"/>
              <a:gd name="connsiteX4" fmla="*/ 1118518 w 2212089"/>
              <a:gd name="connsiteY4" fmla="*/ 1501415 h 1540743"/>
              <a:gd name="connsiteX5" fmla="*/ 413668 w 2212089"/>
              <a:gd name="connsiteY5" fmla="*/ 1398544 h 1540743"/>
              <a:gd name="connsiteX6" fmla="*/ 25048 w 2212089"/>
              <a:gd name="connsiteY6" fmla="*/ 455570 h 1540743"/>
              <a:gd name="connsiteX0" fmla="*/ 25048 w 2371518"/>
              <a:gd name="connsiteY0" fmla="*/ 455570 h 1625417"/>
              <a:gd name="connsiteX1" fmla="*/ 1118518 w 2371518"/>
              <a:gd name="connsiteY1" fmla="*/ 275 h 1625417"/>
              <a:gd name="connsiteX2" fmla="*/ 2211988 w 2371518"/>
              <a:gd name="connsiteY2" fmla="*/ 407945 h 1625417"/>
              <a:gd name="connsiteX3" fmla="*/ 2309143 w 2371518"/>
              <a:gd name="connsiteY3" fmla="*/ 1550945 h 1625417"/>
              <a:gd name="connsiteX4" fmla="*/ 1118518 w 2371518"/>
              <a:gd name="connsiteY4" fmla="*/ 1501415 h 1625417"/>
              <a:gd name="connsiteX5" fmla="*/ 413668 w 2371518"/>
              <a:gd name="connsiteY5" fmla="*/ 1398544 h 1625417"/>
              <a:gd name="connsiteX6" fmla="*/ 25048 w 2371518"/>
              <a:gd name="connsiteY6" fmla="*/ 455570 h 1625417"/>
              <a:gd name="connsiteX0" fmla="*/ 19039 w 2498859"/>
              <a:gd name="connsiteY0" fmla="*/ 105551 h 1789748"/>
              <a:gd name="connsiteX1" fmla="*/ 1245859 w 2498859"/>
              <a:gd name="connsiteY1" fmla="*/ 164606 h 1789748"/>
              <a:gd name="connsiteX2" fmla="*/ 2339329 w 2498859"/>
              <a:gd name="connsiteY2" fmla="*/ 572276 h 1789748"/>
              <a:gd name="connsiteX3" fmla="*/ 2436484 w 2498859"/>
              <a:gd name="connsiteY3" fmla="*/ 1715276 h 1789748"/>
              <a:gd name="connsiteX4" fmla="*/ 1245859 w 2498859"/>
              <a:gd name="connsiteY4" fmla="*/ 1665746 h 1789748"/>
              <a:gd name="connsiteX5" fmla="*/ 541009 w 2498859"/>
              <a:gd name="connsiteY5" fmla="*/ 1562875 h 1789748"/>
              <a:gd name="connsiteX6" fmla="*/ 19039 w 2498859"/>
              <a:gd name="connsiteY6" fmla="*/ 105551 h 1789748"/>
              <a:gd name="connsiteX0" fmla="*/ 19039 w 2796620"/>
              <a:gd name="connsiteY0" fmla="*/ 137940 h 1822137"/>
              <a:gd name="connsiteX1" fmla="*/ 1245859 w 2796620"/>
              <a:gd name="connsiteY1" fmla="*/ 196995 h 1822137"/>
              <a:gd name="connsiteX2" fmla="*/ 2796529 w 2796620"/>
              <a:gd name="connsiteY2" fmla="*/ 90315 h 1822137"/>
              <a:gd name="connsiteX3" fmla="*/ 2436484 w 2796620"/>
              <a:gd name="connsiteY3" fmla="*/ 1747665 h 1822137"/>
              <a:gd name="connsiteX4" fmla="*/ 1245859 w 2796620"/>
              <a:gd name="connsiteY4" fmla="*/ 1698135 h 1822137"/>
              <a:gd name="connsiteX5" fmla="*/ 541009 w 2796620"/>
              <a:gd name="connsiteY5" fmla="*/ 1595264 h 1822137"/>
              <a:gd name="connsiteX6" fmla="*/ 19039 w 2796620"/>
              <a:gd name="connsiteY6" fmla="*/ 137940 h 1822137"/>
              <a:gd name="connsiteX0" fmla="*/ 19039 w 2796620"/>
              <a:gd name="connsiteY0" fmla="*/ 137940 h 1783632"/>
              <a:gd name="connsiteX1" fmla="*/ 1245859 w 2796620"/>
              <a:gd name="connsiteY1" fmla="*/ 196995 h 1783632"/>
              <a:gd name="connsiteX2" fmla="*/ 2796529 w 2796620"/>
              <a:gd name="connsiteY2" fmla="*/ 90315 h 1783632"/>
              <a:gd name="connsiteX3" fmla="*/ 2436484 w 2796620"/>
              <a:gd name="connsiteY3" fmla="*/ 1747665 h 1783632"/>
              <a:gd name="connsiteX4" fmla="*/ 1388734 w 2796620"/>
              <a:gd name="connsiteY4" fmla="*/ 1336185 h 1783632"/>
              <a:gd name="connsiteX5" fmla="*/ 541009 w 2796620"/>
              <a:gd name="connsiteY5" fmla="*/ 1595264 h 1783632"/>
              <a:gd name="connsiteX6" fmla="*/ 19039 w 2796620"/>
              <a:gd name="connsiteY6" fmla="*/ 137940 h 1783632"/>
              <a:gd name="connsiteX0" fmla="*/ 19039 w 2796620"/>
              <a:gd name="connsiteY0" fmla="*/ 137940 h 1980992"/>
              <a:gd name="connsiteX1" fmla="*/ 1245859 w 2796620"/>
              <a:gd name="connsiteY1" fmla="*/ 196995 h 1980992"/>
              <a:gd name="connsiteX2" fmla="*/ 2796529 w 2796620"/>
              <a:gd name="connsiteY2" fmla="*/ 90315 h 1980992"/>
              <a:gd name="connsiteX3" fmla="*/ 2436484 w 2796620"/>
              <a:gd name="connsiteY3" fmla="*/ 1747665 h 1980992"/>
              <a:gd name="connsiteX4" fmla="*/ 1388734 w 2796620"/>
              <a:gd name="connsiteY4" fmla="*/ 1336185 h 1980992"/>
              <a:gd name="connsiteX5" fmla="*/ 541009 w 2796620"/>
              <a:gd name="connsiteY5" fmla="*/ 1595264 h 1980992"/>
              <a:gd name="connsiteX6" fmla="*/ 19039 w 2796620"/>
              <a:gd name="connsiteY6" fmla="*/ 137940 h 1980992"/>
              <a:gd name="connsiteX0" fmla="*/ 19039 w 2796620"/>
              <a:gd name="connsiteY0" fmla="*/ 137940 h 2022438"/>
              <a:gd name="connsiteX1" fmla="*/ 1245859 w 2796620"/>
              <a:gd name="connsiteY1" fmla="*/ 196995 h 2022438"/>
              <a:gd name="connsiteX2" fmla="*/ 2796529 w 2796620"/>
              <a:gd name="connsiteY2" fmla="*/ 90315 h 2022438"/>
              <a:gd name="connsiteX3" fmla="*/ 2436484 w 2796620"/>
              <a:gd name="connsiteY3" fmla="*/ 1747665 h 2022438"/>
              <a:gd name="connsiteX4" fmla="*/ 1131559 w 2796620"/>
              <a:gd name="connsiteY4" fmla="*/ 1574310 h 2022438"/>
              <a:gd name="connsiteX5" fmla="*/ 541009 w 2796620"/>
              <a:gd name="connsiteY5" fmla="*/ 1595264 h 2022438"/>
              <a:gd name="connsiteX6" fmla="*/ 19039 w 2796620"/>
              <a:gd name="connsiteY6" fmla="*/ 137940 h 2022438"/>
              <a:gd name="connsiteX0" fmla="*/ 37134 w 2814715"/>
              <a:gd name="connsiteY0" fmla="*/ 112181 h 1996679"/>
              <a:gd name="connsiteX1" fmla="*/ 1635429 w 2814715"/>
              <a:gd name="connsiteY1" fmla="*/ 380786 h 1996679"/>
              <a:gd name="connsiteX2" fmla="*/ 2814624 w 2814715"/>
              <a:gd name="connsiteY2" fmla="*/ 64556 h 1996679"/>
              <a:gd name="connsiteX3" fmla="*/ 2454579 w 2814715"/>
              <a:gd name="connsiteY3" fmla="*/ 1721906 h 1996679"/>
              <a:gd name="connsiteX4" fmla="*/ 1149654 w 2814715"/>
              <a:gd name="connsiteY4" fmla="*/ 1548551 h 1996679"/>
              <a:gd name="connsiteX5" fmla="*/ 559104 w 2814715"/>
              <a:gd name="connsiteY5" fmla="*/ 1569505 h 1996679"/>
              <a:gd name="connsiteX6" fmla="*/ 37134 w 2814715"/>
              <a:gd name="connsiteY6" fmla="*/ 112181 h 1996679"/>
              <a:gd name="connsiteX0" fmla="*/ 21602 w 2799183"/>
              <a:gd name="connsiteY0" fmla="*/ 133293 h 2017791"/>
              <a:gd name="connsiteX1" fmla="*/ 1305572 w 2799183"/>
              <a:gd name="connsiteY1" fmla="*/ 220923 h 2017791"/>
              <a:gd name="connsiteX2" fmla="*/ 2799092 w 2799183"/>
              <a:gd name="connsiteY2" fmla="*/ 85668 h 2017791"/>
              <a:gd name="connsiteX3" fmla="*/ 2439047 w 2799183"/>
              <a:gd name="connsiteY3" fmla="*/ 1743018 h 2017791"/>
              <a:gd name="connsiteX4" fmla="*/ 1134122 w 2799183"/>
              <a:gd name="connsiteY4" fmla="*/ 1569663 h 2017791"/>
              <a:gd name="connsiteX5" fmla="*/ 543572 w 2799183"/>
              <a:gd name="connsiteY5" fmla="*/ 1590617 h 2017791"/>
              <a:gd name="connsiteX6" fmla="*/ 21602 w 2799183"/>
              <a:gd name="connsiteY6" fmla="*/ 133293 h 2017791"/>
              <a:gd name="connsiteX0" fmla="*/ 21602 w 2799183"/>
              <a:gd name="connsiteY0" fmla="*/ 232022 h 2116520"/>
              <a:gd name="connsiteX1" fmla="*/ 1305572 w 2799183"/>
              <a:gd name="connsiteY1" fmla="*/ 319652 h 2116520"/>
              <a:gd name="connsiteX2" fmla="*/ 2799092 w 2799183"/>
              <a:gd name="connsiteY2" fmla="*/ 184397 h 2116520"/>
              <a:gd name="connsiteX3" fmla="*/ 2439047 w 2799183"/>
              <a:gd name="connsiteY3" fmla="*/ 1841747 h 2116520"/>
              <a:gd name="connsiteX4" fmla="*/ 1134122 w 2799183"/>
              <a:gd name="connsiteY4" fmla="*/ 1668392 h 2116520"/>
              <a:gd name="connsiteX5" fmla="*/ 543572 w 2799183"/>
              <a:gd name="connsiteY5" fmla="*/ 1689346 h 2116520"/>
              <a:gd name="connsiteX6" fmla="*/ 21602 w 2799183"/>
              <a:gd name="connsiteY6" fmla="*/ 232022 h 2116520"/>
              <a:gd name="connsiteX0" fmla="*/ 21602 w 2799183"/>
              <a:gd name="connsiteY0" fmla="*/ 232022 h 2126065"/>
              <a:gd name="connsiteX1" fmla="*/ 1305572 w 2799183"/>
              <a:gd name="connsiteY1" fmla="*/ 319652 h 2126065"/>
              <a:gd name="connsiteX2" fmla="*/ 2799092 w 2799183"/>
              <a:gd name="connsiteY2" fmla="*/ 184397 h 2126065"/>
              <a:gd name="connsiteX3" fmla="*/ 2439047 w 2799183"/>
              <a:gd name="connsiteY3" fmla="*/ 1841747 h 2126065"/>
              <a:gd name="connsiteX4" fmla="*/ 1142588 w 2799183"/>
              <a:gd name="connsiteY4" fmla="*/ 1713548 h 2126065"/>
              <a:gd name="connsiteX5" fmla="*/ 543572 w 2799183"/>
              <a:gd name="connsiteY5" fmla="*/ 1689346 h 2126065"/>
              <a:gd name="connsiteX6" fmla="*/ 21602 w 2799183"/>
              <a:gd name="connsiteY6" fmla="*/ 232022 h 2126065"/>
              <a:gd name="connsiteX0" fmla="*/ 19168 w 2852724"/>
              <a:gd name="connsiteY0" fmla="*/ 552820 h 2446863"/>
              <a:gd name="connsiteX1" fmla="*/ 1248894 w 2852724"/>
              <a:gd name="connsiteY1" fmla="*/ 175501 h 2446863"/>
              <a:gd name="connsiteX2" fmla="*/ 2796658 w 2852724"/>
              <a:gd name="connsiteY2" fmla="*/ 505195 h 2446863"/>
              <a:gd name="connsiteX3" fmla="*/ 2436613 w 2852724"/>
              <a:gd name="connsiteY3" fmla="*/ 2162545 h 2446863"/>
              <a:gd name="connsiteX4" fmla="*/ 1140154 w 2852724"/>
              <a:gd name="connsiteY4" fmla="*/ 2034346 h 2446863"/>
              <a:gd name="connsiteX5" fmla="*/ 541138 w 2852724"/>
              <a:gd name="connsiteY5" fmla="*/ 2010144 h 2446863"/>
              <a:gd name="connsiteX6" fmla="*/ 19168 w 2852724"/>
              <a:gd name="connsiteY6" fmla="*/ 552820 h 2446863"/>
              <a:gd name="connsiteX0" fmla="*/ 156767 w 2990323"/>
              <a:gd name="connsiteY0" fmla="*/ 552820 h 2446863"/>
              <a:gd name="connsiteX1" fmla="*/ 1386493 w 2990323"/>
              <a:gd name="connsiteY1" fmla="*/ 175501 h 2446863"/>
              <a:gd name="connsiteX2" fmla="*/ 2934257 w 2990323"/>
              <a:gd name="connsiteY2" fmla="*/ 505195 h 2446863"/>
              <a:gd name="connsiteX3" fmla="*/ 2574212 w 2990323"/>
              <a:gd name="connsiteY3" fmla="*/ 2162545 h 2446863"/>
              <a:gd name="connsiteX4" fmla="*/ 1277753 w 2990323"/>
              <a:gd name="connsiteY4" fmla="*/ 2034346 h 2446863"/>
              <a:gd name="connsiteX5" fmla="*/ 136296 w 2990323"/>
              <a:gd name="connsiteY5" fmla="*/ 2211622 h 2446863"/>
              <a:gd name="connsiteX6" fmla="*/ 156767 w 2990323"/>
              <a:gd name="connsiteY6" fmla="*/ 552820 h 2446863"/>
              <a:gd name="connsiteX0" fmla="*/ 156767 w 3039236"/>
              <a:gd name="connsiteY0" fmla="*/ 560108 h 2636889"/>
              <a:gd name="connsiteX1" fmla="*/ 1386493 w 3039236"/>
              <a:gd name="connsiteY1" fmla="*/ 182789 h 2636889"/>
              <a:gd name="connsiteX2" fmla="*/ 2934257 w 3039236"/>
              <a:gd name="connsiteY2" fmla="*/ 512483 h 2636889"/>
              <a:gd name="connsiteX3" fmla="*/ 2783439 w 3039236"/>
              <a:gd name="connsiteY3" fmla="*/ 2394558 h 2636889"/>
              <a:gd name="connsiteX4" fmla="*/ 1277753 w 3039236"/>
              <a:gd name="connsiteY4" fmla="*/ 2041634 h 2636889"/>
              <a:gd name="connsiteX5" fmla="*/ 136296 w 3039236"/>
              <a:gd name="connsiteY5" fmla="*/ 2218910 h 2636889"/>
              <a:gd name="connsiteX6" fmla="*/ 156767 w 3039236"/>
              <a:gd name="connsiteY6" fmla="*/ 560108 h 2636889"/>
              <a:gd name="connsiteX0" fmla="*/ 156767 w 3051057"/>
              <a:gd name="connsiteY0" fmla="*/ 410301 h 2487082"/>
              <a:gd name="connsiteX1" fmla="*/ 1386493 w 3051057"/>
              <a:gd name="connsiteY1" fmla="*/ 32982 h 2487082"/>
              <a:gd name="connsiteX2" fmla="*/ 2949755 w 3051057"/>
              <a:gd name="connsiteY2" fmla="*/ 269687 h 2487082"/>
              <a:gd name="connsiteX3" fmla="*/ 2783439 w 3051057"/>
              <a:gd name="connsiteY3" fmla="*/ 2244751 h 2487082"/>
              <a:gd name="connsiteX4" fmla="*/ 1277753 w 3051057"/>
              <a:gd name="connsiteY4" fmla="*/ 1891827 h 2487082"/>
              <a:gd name="connsiteX5" fmla="*/ 136296 w 3051057"/>
              <a:gd name="connsiteY5" fmla="*/ 2069103 h 2487082"/>
              <a:gd name="connsiteX6" fmla="*/ 156767 w 3051057"/>
              <a:gd name="connsiteY6" fmla="*/ 410301 h 2487082"/>
              <a:gd name="connsiteX0" fmla="*/ 159152 w 3050583"/>
              <a:gd name="connsiteY0" fmla="*/ 538819 h 2615600"/>
              <a:gd name="connsiteX1" fmla="*/ 1427624 w 3050583"/>
              <a:gd name="connsiteY1" fmla="*/ 6517 h 2615600"/>
              <a:gd name="connsiteX2" fmla="*/ 2952140 w 3050583"/>
              <a:gd name="connsiteY2" fmla="*/ 398205 h 2615600"/>
              <a:gd name="connsiteX3" fmla="*/ 2785824 w 3050583"/>
              <a:gd name="connsiteY3" fmla="*/ 2373269 h 2615600"/>
              <a:gd name="connsiteX4" fmla="*/ 1280138 w 3050583"/>
              <a:gd name="connsiteY4" fmla="*/ 2020345 h 2615600"/>
              <a:gd name="connsiteX5" fmla="*/ 138681 w 3050583"/>
              <a:gd name="connsiteY5" fmla="*/ 2197621 h 2615600"/>
              <a:gd name="connsiteX6" fmla="*/ 159152 w 3050583"/>
              <a:gd name="connsiteY6" fmla="*/ 538819 h 2615600"/>
              <a:gd name="connsiteX0" fmla="*/ 434496 w 3325927"/>
              <a:gd name="connsiteY0" fmla="*/ 538819 h 2615600"/>
              <a:gd name="connsiteX1" fmla="*/ 1702968 w 3325927"/>
              <a:gd name="connsiteY1" fmla="*/ 6517 h 2615600"/>
              <a:gd name="connsiteX2" fmla="*/ 3227484 w 3325927"/>
              <a:gd name="connsiteY2" fmla="*/ 398205 h 2615600"/>
              <a:gd name="connsiteX3" fmla="*/ 3061168 w 3325927"/>
              <a:gd name="connsiteY3" fmla="*/ 2373269 h 2615600"/>
              <a:gd name="connsiteX4" fmla="*/ 1555482 w 3325927"/>
              <a:gd name="connsiteY4" fmla="*/ 2020345 h 2615600"/>
              <a:gd name="connsiteX5" fmla="*/ 414025 w 3325927"/>
              <a:gd name="connsiteY5" fmla="*/ 2197621 h 2615600"/>
              <a:gd name="connsiteX6" fmla="*/ 54 w 3325927"/>
              <a:gd name="connsiteY6" fmla="*/ 1542195 h 2615600"/>
              <a:gd name="connsiteX7" fmla="*/ 434496 w 3325927"/>
              <a:gd name="connsiteY7" fmla="*/ 538819 h 2615600"/>
              <a:gd name="connsiteX0" fmla="*/ 434496 w 3325927"/>
              <a:gd name="connsiteY0" fmla="*/ 733966 h 2810747"/>
              <a:gd name="connsiteX1" fmla="*/ 1007444 w 3325927"/>
              <a:gd name="connsiteY1" fmla="*/ 24779 h 2810747"/>
              <a:gd name="connsiteX2" fmla="*/ 1702968 w 3325927"/>
              <a:gd name="connsiteY2" fmla="*/ 201664 h 2810747"/>
              <a:gd name="connsiteX3" fmla="*/ 3227484 w 3325927"/>
              <a:gd name="connsiteY3" fmla="*/ 593352 h 2810747"/>
              <a:gd name="connsiteX4" fmla="*/ 3061168 w 3325927"/>
              <a:gd name="connsiteY4" fmla="*/ 2568416 h 2810747"/>
              <a:gd name="connsiteX5" fmla="*/ 1555482 w 3325927"/>
              <a:gd name="connsiteY5" fmla="*/ 2215492 h 2810747"/>
              <a:gd name="connsiteX6" fmla="*/ 414025 w 3325927"/>
              <a:gd name="connsiteY6" fmla="*/ 2392768 h 2810747"/>
              <a:gd name="connsiteX7" fmla="*/ 54 w 3325927"/>
              <a:gd name="connsiteY7" fmla="*/ 1737342 h 2810747"/>
              <a:gd name="connsiteX8" fmla="*/ 434496 w 3325927"/>
              <a:gd name="connsiteY8" fmla="*/ 733966 h 2810747"/>
              <a:gd name="connsiteX0" fmla="*/ 434496 w 3623315"/>
              <a:gd name="connsiteY0" fmla="*/ 733966 h 2810747"/>
              <a:gd name="connsiteX1" fmla="*/ 1007444 w 3623315"/>
              <a:gd name="connsiteY1" fmla="*/ 24779 h 2810747"/>
              <a:gd name="connsiteX2" fmla="*/ 1702968 w 3623315"/>
              <a:gd name="connsiteY2" fmla="*/ 201664 h 2810747"/>
              <a:gd name="connsiteX3" fmla="*/ 3227484 w 3623315"/>
              <a:gd name="connsiteY3" fmla="*/ 593352 h 2810747"/>
              <a:gd name="connsiteX4" fmla="*/ 3618909 w 3623315"/>
              <a:gd name="connsiteY4" fmla="*/ 1993065 h 2810747"/>
              <a:gd name="connsiteX5" fmla="*/ 3061168 w 3623315"/>
              <a:gd name="connsiteY5" fmla="*/ 2568416 h 2810747"/>
              <a:gd name="connsiteX6" fmla="*/ 1555482 w 3623315"/>
              <a:gd name="connsiteY6" fmla="*/ 2215492 h 2810747"/>
              <a:gd name="connsiteX7" fmla="*/ 414025 w 3623315"/>
              <a:gd name="connsiteY7" fmla="*/ 2392768 h 2810747"/>
              <a:gd name="connsiteX8" fmla="*/ 54 w 3623315"/>
              <a:gd name="connsiteY8" fmla="*/ 1737342 h 2810747"/>
              <a:gd name="connsiteX9" fmla="*/ 434496 w 3623315"/>
              <a:gd name="connsiteY9" fmla="*/ 733966 h 2810747"/>
              <a:gd name="connsiteX0" fmla="*/ 410003 w 3623315"/>
              <a:gd name="connsiteY0" fmla="*/ 693145 h 2810747"/>
              <a:gd name="connsiteX1" fmla="*/ 1007444 w 3623315"/>
              <a:gd name="connsiteY1" fmla="*/ 24779 h 2810747"/>
              <a:gd name="connsiteX2" fmla="*/ 1702968 w 3623315"/>
              <a:gd name="connsiteY2" fmla="*/ 201664 h 2810747"/>
              <a:gd name="connsiteX3" fmla="*/ 3227484 w 3623315"/>
              <a:gd name="connsiteY3" fmla="*/ 593352 h 2810747"/>
              <a:gd name="connsiteX4" fmla="*/ 3618909 w 3623315"/>
              <a:gd name="connsiteY4" fmla="*/ 1993065 h 2810747"/>
              <a:gd name="connsiteX5" fmla="*/ 3061168 w 3623315"/>
              <a:gd name="connsiteY5" fmla="*/ 2568416 h 2810747"/>
              <a:gd name="connsiteX6" fmla="*/ 1555482 w 3623315"/>
              <a:gd name="connsiteY6" fmla="*/ 2215492 h 2810747"/>
              <a:gd name="connsiteX7" fmla="*/ 414025 w 3623315"/>
              <a:gd name="connsiteY7" fmla="*/ 2392768 h 2810747"/>
              <a:gd name="connsiteX8" fmla="*/ 54 w 3623315"/>
              <a:gd name="connsiteY8" fmla="*/ 1737342 h 2810747"/>
              <a:gd name="connsiteX9" fmla="*/ 410003 w 3623315"/>
              <a:gd name="connsiteY9" fmla="*/ 693145 h 2810747"/>
              <a:gd name="connsiteX0" fmla="*/ 410003 w 3384584"/>
              <a:gd name="connsiteY0" fmla="*/ 693145 h 2810747"/>
              <a:gd name="connsiteX1" fmla="*/ 1007444 w 3384584"/>
              <a:gd name="connsiteY1" fmla="*/ 24779 h 2810747"/>
              <a:gd name="connsiteX2" fmla="*/ 1702968 w 3384584"/>
              <a:gd name="connsiteY2" fmla="*/ 201664 h 2810747"/>
              <a:gd name="connsiteX3" fmla="*/ 3227484 w 3384584"/>
              <a:gd name="connsiteY3" fmla="*/ 593352 h 2810747"/>
              <a:gd name="connsiteX4" fmla="*/ 3316830 w 3384584"/>
              <a:gd name="connsiteY4" fmla="*/ 2042051 h 2810747"/>
              <a:gd name="connsiteX5" fmla="*/ 3061168 w 3384584"/>
              <a:gd name="connsiteY5" fmla="*/ 2568416 h 2810747"/>
              <a:gd name="connsiteX6" fmla="*/ 1555482 w 3384584"/>
              <a:gd name="connsiteY6" fmla="*/ 2215492 h 2810747"/>
              <a:gd name="connsiteX7" fmla="*/ 414025 w 3384584"/>
              <a:gd name="connsiteY7" fmla="*/ 2392768 h 2810747"/>
              <a:gd name="connsiteX8" fmla="*/ 54 w 3384584"/>
              <a:gd name="connsiteY8" fmla="*/ 1737342 h 2810747"/>
              <a:gd name="connsiteX9" fmla="*/ 410003 w 3384584"/>
              <a:gd name="connsiteY9" fmla="*/ 693145 h 2810747"/>
              <a:gd name="connsiteX0" fmla="*/ 410003 w 3384584"/>
              <a:gd name="connsiteY0" fmla="*/ 600663 h 2718265"/>
              <a:gd name="connsiteX1" fmla="*/ 1236044 w 3384584"/>
              <a:gd name="connsiteY1" fmla="*/ 38433 h 2718265"/>
              <a:gd name="connsiteX2" fmla="*/ 1702968 w 3384584"/>
              <a:gd name="connsiteY2" fmla="*/ 109182 h 2718265"/>
              <a:gd name="connsiteX3" fmla="*/ 3227484 w 3384584"/>
              <a:gd name="connsiteY3" fmla="*/ 500870 h 2718265"/>
              <a:gd name="connsiteX4" fmla="*/ 3316830 w 3384584"/>
              <a:gd name="connsiteY4" fmla="*/ 1949569 h 2718265"/>
              <a:gd name="connsiteX5" fmla="*/ 3061168 w 3384584"/>
              <a:gd name="connsiteY5" fmla="*/ 2475934 h 2718265"/>
              <a:gd name="connsiteX6" fmla="*/ 1555482 w 3384584"/>
              <a:gd name="connsiteY6" fmla="*/ 2123010 h 2718265"/>
              <a:gd name="connsiteX7" fmla="*/ 414025 w 3384584"/>
              <a:gd name="connsiteY7" fmla="*/ 2300286 h 2718265"/>
              <a:gd name="connsiteX8" fmla="*/ 54 w 3384584"/>
              <a:gd name="connsiteY8" fmla="*/ 1644860 h 2718265"/>
              <a:gd name="connsiteX9" fmla="*/ 410003 w 3384584"/>
              <a:gd name="connsiteY9" fmla="*/ 600663 h 2718265"/>
              <a:gd name="connsiteX0" fmla="*/ 410003 w 3384584"/>
              <a:gd name="connsiteY0" fmla="*/ 543111 h 2660713"/>
              <a:gd name="connsiteX1" fmla="*/ 1480972 w 3384584"/>
              <a:gd name="connsiteY1" fmla="*/ 62524 h 2660713"/>
              <a:gd name="connsiteX2" fmla="*/ 1702968 w 3384584"/>
              <a:gd name="connsiteY2" fmla="*/ 51630 h 2660713"/>
              <a:gd name="connsiteX3" fmla="*/ 3227484 w 3384584"/>
              <a:gd name="connsiteY3" fmla="*/ 443318 h 2660713"/>
              <a:gd name="connsiteX4" fmla="*/ 3316830 w 3384584"/>
              <a:gd name="connsiteY4" fmla="*/ 1892017 h 2660713"/>
              <a:gd name="connsiteX5" fmla="*/ 3061168 w 3384584"/>
              <a:gd name="connsiteY5" fmla="*/ 2418382 h 2660713"/>
              <a:gd name="connsiteX6" fmla="*/ 1555482 w 3384584"/>
              <a:gd name="connsiteY6" fmla="*/ 2065458 h 2660713"/>
              <a:gd name="connsiteX7" fmla="*/ 414025 w 3384584"/>
              <a:gd name="connsiteY7" fmla="*/ 2242734 h 2660713"/>
              <a:gd name="connsiteX8" fmla="*/ 54 w 3384584"/>
              <a:gd name="connsiteY8" fmla="*/ 1587308 h 2660713"/>
              <a:gd name="connsiteX9" fmla="*/ 410003 w 3384584"/>
              <a:gd name="connsiteY9" fmla="*/ 543111 h 2660713"/>
              <a:gd name="connsiteX0" fmla="*/ 255078 w 3229659"/>
              <a:gd name="connsiteY0" fmla="*/ 543111 h 2660713"/>
              <a:gd name="connsiteX1" fmla="*/ 1326047 w 3229659"/>
              <a:gd name="connsiteY1" fmla="*/ 62524 h 2660713"/>
              <a:gd name="connsiteX2" fmla="*/ 1548043 w 3229659"/>
              <a:gd name="connsiteY2" fmla="*/ 51630 h 2660713"/>
              <a:gd name="connsiteX3" fmla="*/ 3072559 w 3229659"/>
              <a:gd name="connsiteY3" fmla="*/ 443318 h 2660713"/>
              <a:gd name="connsiteX4" fmla="*/ 3161905 w 3229659"/>
              <a:gd name="connsiteY4" fmla="*/ 1892017 h 2660713"/>
              <a:gd name="connsiteX5" fmla="*/ 2906243 w 3229659"/>
              <a:gd name="connsiteY5" fmla="*/ 2418382 h 2660713"/>
              <a:gd name="connsiteX6" fmla="*/ 1400557 w 3229659"/>
              <a:gd name="connsiteY6" fmla="*/ 2065458 h 2660713"/>
              <a:gd name="connsiteX7" fmla="*/ 259100 w 3229659"/>
              <a:gd name="connsiteY7" fmla="*/ 2242734 h 2660713"/>
              <a:gd name="connsiteX8" fmla="*/ 250 w 3229659"/>
              <a:gd name="connsiteY8" fmla="*/ 1677115 h 2660713"/>
              <a:gd name="connsiteX9" fmla="*/ 255078 w 3229659"/>
              <a:gd name="connsiteY9" fmla="*/ 543111 h 2660713"/>
              <a:gd name="connsiteX0" fmla="*/ 255078 w 3186735"/>
              <a:gd name="connsiteY0" fmla="*/ 527312 h 2644914"/>
              <a:gd name="connsiteX1" fmla="*/ 1326047 w 3186735"/>
              <a:gd name="connsiteY1" fmla="*/ 46725 h 2644914"/>
              <a:gd name="connsiteX2" fmla="*/ 1548043 w 3186735"/>
              <a:gd name="connsiteY2" fmla="*/ 35831 h 2644914"/>
              <a:gd name="connsiteX3" fmla="*/ 2240724 w 3186735"/>
              <a:gd name="connsiteY3" fmla="*/ 141791 h 2644914"/>
              <a:gd name="connsiteX4" fmla="*/ 3072559 w 3186735"/>
              <a:gd name="connsiteY4" fmla="*/ 427519 h 2644914"/>
              <a:gd name="connsiteX5" fmla="*/ 3161905 w 3186735"/>
              <a:gd name="connsiteY5" fmla="*/ 1876218 h 2644914"/>
              <a:gd name="connsiteX6" fmla="*/ 2906243 w 3186735"/>
              <a:gd name="connsiteY6" fmla="*/ 2402583 h 2644914"/>
              <a:gd name="connsiteX7" fmla="*/ 1400557 w 3186735"/>
              <a:gd name="connsiteY7" fmla="*/ 2049659 h 2644914"/>
              <a:gd name="connsiteX8" fmla="*/ 259100 w 3186735"/>
              <a:gd name="connsiteY8" fmla="*/ 2226935 h 2644914"/>
              <a:gd name="connsiteX9" fmla="*/ 250 w 3186735"/>
              <a:gd name="connsiteY9" fmla="*/ 1661316 h 2644914"/>
              <a:gd name="connsiteX10" fmla="*/ 255078 w 3186735"/>
              <a:gd name="connsiteY10" fmla="*/ 527312 h 2644914"/>
              <a:gd name="connsiteX0" fmla="*/ 1018274 w 3229259"/>
              <a:gd name="connsiteY0" fmla="*/ 424763 h 2635355"/>
              <a:gd name="connsiteX1" fmla="*/ 1368571 w 3229259"/>
              <a:gd name="connsiteY1" fmla="*/ 37166 h 2635355"/>
              <a:gd name="connsiteX2" fmla="*/ 1590567 w 3229259"/>
              <a:gd name="connsiteY2" fmla="*/ 26272 h 2635355"/>
              <a:gd name="connsiteX3" fmla="*/ 2283248 w 3229259"/>
              <a:gd name="connsiteY3" fmla="*/ 132232 h 2635355"/>
              <a:gd name="connsiteX4" fmla="*/ 3115083 w 3229259"/>
              <a:gd name="connsiteY4" fmla="*/ 417960 h 2635355"/>
              <a:gd name="connsiteX5" fmla="*/ 3204429 w 3229259"/>
              <a:gd name="connsiteY5" fmla="*/ 1866659 h 2635355"/>
              <a:gd name="connsiteX6" fmla="*/ 2948767 w 3229259"/>
              <a:gd name="connsiteY6" fmla="*/ 2393024 h 2635355"/>
              <a:gd name="connsiteX7" fmla="*/ 1443081 w 3229259"/>
              <a:gd name="connsiteY7" fmla="*/ 2040100 h 2635355"/>
              <a:gd name="connsiteX8" fmla="*/ 301624 w 3229259"/>
              <a:gd name="connsiteY8" fmla="*/ 2217376 h 2635355"/>
              <a:gd name="connsiteX9" fmla="*/ 42774 w 3229259"/>
              <a:gd name="connsiteY9" fmla="*/ 1651757 h 2635355"/>
              <a:gd name="connsiteX10" fmla="*/ 1018274 w 3229259"/>
              <a:gd name="connsiteY10" fmla="*/ 424763 h 2635355"/>
              <a:gd name="connsiteX0" fmla="*/ 978212 w 3189197"/>
              <a:gd name="connsiteY0" fmla="*/ 424763 h 2635355"/>
              <a:gd name="connsiteX1" fmla="*/ 1328509 w 3189197"/>
              <a:gd name="connsiteY1" fmla="*/ 37166 h 2635355"/>
              <a:gd name="connsiteX2" fmla="*/ 1550505 w 3189197"/>
              <a:gd name="connsiteY2" fmla="*/ 26272 h 2635355"/>
              <a:gd name="connsiteX3" fmla="*/ 2243186 w 3189197"/>
              <a:gd name="connsiteY3" fmla="*/ 132232 h 2635355"/>
              <a:gd name="connsiteX4" fmla="*/ 3075021 w 3189197"/>
              <a:gd name="connsiteY4" fmla="*/ 417960 h 2635355"/>
              <a:gd name="connsiteX5" fmla="*/ 3164367 w 3189197"/>
              <a:gd name="connsiteY5" fmla="*/ 1866659 h 2635355"/>
              <a:gd name="connsiteX6" fmla="*/ 2908705 w 3189197"/>
              <a:gd name="connsiteY6" fmla="*/ 2393024 h 2635355"/>
              <a:gd name="connsiteX7" fmla="*/ 1403019 w 3189197"/>
              <a:gd name="connsiteY7" fmla="*/ 2040100 h 2635355"/>
              <a:gd name="connsiteX8" fmla="*/ 261562 w 3189197"/>
              <a:gd name="connsiteY8" fmla="*/ 2217376 h 2635355"/>
              <a:gd name="connsiteX9" fmla="*/ 2712 w 3189197"/>
              <a:gd name="connsiteY9" fmla="*/ 1651757 h 2635355"/>
              <a:gd name="connsiteX10" fmla="*/ 350353 w 3189197"/>
              <a:gd name="connsiteY10" fmla="*/ 469319 h 2635355"/>
              <a:gd name="connsiteX11" fmla="*/ 978212 w 3189197"/>
              <a:gd name="connsiteY11" fmla="*/ 424763 h 2635355"/>
              <a:gd name="connsiteX0" fmla="*/ 978212 w 3189197"/>
              <a:gd name="connsiteY0" fmla="*/ 398552 h 2609144"/>
              <a:gd name="connsiteX1" fmla="*/ 1467994 w 3189197"/>
              <a:gd name="connsiteY1" fmla="*/ 96195 h 2609144"/>
              <a:gd name="connsiteX2" fmla="*/ 1550505 w 3189197"/>
              <a:gd name="connsiteY2" fmla="*/ 61 h 2609144"/>
              <a:gd name="connsiteX3" fmla="*/ 2243186 w 3189197"/>
              <a:gd name="connsiteY3" fmla="*/ 106021 h 2609144"/>
              <a:gd name="connsiteX4" fmla="*/ 3075021 w 3189197"/>
              <a:gd name="connsiteY4" fmla="*/ 391749 h 2609144"/>
              <a:gd name="connsiteX5" fmla="*/ 3164367 w 3189197"/>
              <a:gd name="connsiteY5" fmla="*/ 1840448 h 2609144"/>
              <a:gd name="connsiteX6" fmla="*/ 2908705 w 3189197"/>
              <a:gd name="connsiteY6" fmla="*/ 2366813 h 2609144"/>
              <a:gd name="connsiteX7" fmla="*/ 1403019 w 3189197"/>
              <a:gd name="connsiteY7" fmla="*/ 2013889 h 2609144"/>
              <a:gd name="connsiteX8" fmla="*/ 261562 w 3189197"/>
              <a:gd name="connsiteY8" fmla="*/ 2191165 h 2609144"/>
              <a:gd name="connsiteX9" fmla="*/ 2712 w 3189197"/>
              <a:gd name="connsiteY9" fmla="*/ 1625546 h 2609144"/>
              <a:gd name="connsiteX10" fmla="*/ 350353 w 3189197"/>
              <a:gd name="connsiteY10" fmla="*/ 443108 h 2609144"/>
              <a:gd name="connsiteX11" fmla="*/ 978212 w 3189197"/>
              <a:gd name="connsiteY11" fmla="*/ 398552 h 2609144"/>
              <a:gd name="connsiteX0" fmla="*/ 1373419 w 3189197"/>
              <a:gd name="connsiteY0" fmla="*/ 592608 h 2609471"/>
              <a:gd name="connsiteX1" fmla="*/ 1467994 w 3189197"/>
              <a:gd name="connsiteY1" fmla="*/ 96522 h 2609471"/>
              <a:gd name="connsiteX2" fmla="*/ 1550505 w 3189197"/>
              <a:gd name="connsiteY2" fmla="*/ 388 h 2609471"/>
              <a:gd name="connsiteX3" fmla="*/ 2243186 w 3189197"/>
              <a:gd name="connsiteY3" fmla="*/ 106348 h 2609471"/>
              <a:gd name="connsiteX4" fmla="*/ 3075021 w 3189197"/>
              <a:gd name="connsiteY4" fmla="*/ 392076 h 2609471"/>
              <a:gd name="connsiteX5" fmla="*/ 3164367 w 3189197"/>
              <a:gd name="connsiteY5" fmla="*/ 1840775 h 2609471"/>
              <a:gd name="connsiteX6" fmla="*/ 2908705 w 3189197"/>
              <a:gd name="connsiteY6" fmla="*/ 2367140 h 2609471"/>
              <a:gd name="connsiteX7" fmla="*/ 1403019 w 3189197"/>
              <a:gd name="connsiteY7" fmla="*/ 2014216 h 2609471"/>
              <a:gd name="connsiteX8" fmla="*/ 261562 w 3189197"/>
              <a:gd name="connsiteY8" fmla="*/ 2191492 h 2609471"/>
              <a:gd name="connsiteX9" fmla="*/ 2712 w 3189197"/>
              <a:gd name="connsiteY9" fmla="*/ 1625873 h 2609471"/>
              <a:gd name="connsiteX10" fmla="*/ 350353 w 3189197"/>
              <a:gd name="connsiteY10" fmla="*/ 443435 h 2609471"/>
              <a:gd name="connsiteX11" fmla="*/ 1373419 w 3189197"/>
              <a:gd name="connsiteY11" fmla="*/ 592608 h 2609471"/>
              <a:gd name="connsiteX0" fmla="*/ 1373419 w 3189197"/>
              <a:gd name="connsiteY0" fmla="*/ 677488 h 2694351"/>
              <a:gd name="connsiteX1" fmla="*/ 1467994 w 3189197"/>
              <a:gd name="connsiteY1" fmla="*/ 181402 h 2694351"/>
              <a:gd name="connsiteX2" fmla="*/ 1790729 w 3189197"/>
              <a:gd name="connsiteY2" fmla="*/ 28 h 2694351"/>
              <a:gd name="connsiteX3" fmla="*/ 2243186 w 3189197"/>
              <a:gd name="connsiteY3" fmla="*/ 191228 h 2694351"/>
              <a:gd name="connsiteX4" fmla="*/ 3075021 w 3189197"/>
              <a:gd name="connsiteY4" fmla="*/ 476956 h 2694351"/>
              <a:gd name="connsiteX5" fmla="*/ 3164367 w 3189197"/>
              <a:gd name="connsiteY5" fmla="*/ 1925655 h 2694351"/>
              <a:gd name="connsiteX6" fmla="*/ 2908705 w 3189197"/>
              <a:gd name="connsiteY6" fmla="*/ 2452020 h 2694351"/>
              <a:gd name="connsiteX7" fmla="*/ 1403019 w 3189197"/>
              <a:gd name="connsiteY7" fmla="*/ 2099096 h 2694351"/>
              <a:gd name="connsiteX8" fmla="*/ 261562 w 3189197"/>
              <a:gd name="connsiteY8" fmla="*/ 2276372 h 2694351"/>
              <a:gd name="connsiteX9" fmla="*/ 2712 w 3189197"/>
              <a:gd name="connsiteY9" fmla="*/ 1710753 h 2694351"/>
              <a:gd name="connsiteX10" fmla="*/ 350353 w 3189197"/>
              <a:gd name="connsiteY10" fmla="*/ 528315 h 2694351"/>
              <a:gd name="connsiteX11" fmla="*/ 1373419 w 3189197"/>
              <a:gd name="connsiteY11" fmla="*/ 677488 h 269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9197" h="2694351">
                <a:moveTo>
                  <a:pt x="1373419" y="677488"/>
                </a:moveTo>
                <a:cubicBezTo>
                  <a:pt x="1559693" y="619669"/>
                  <a:pt x="1398442" y="294312"/>
                  <a:pt x="1467994" y="181402"/>
                </a:cubicBezTo>
                <a:cubicBezTo>
                  <a:pt x="1537546" y="68492"/>
                  <a:pt x="1661530" y="-1610"/>
                  <a:pt x="1790729" y="28"/>
                </a:cubicBezTo>
                <a:cubicBezTo>
                  <a:pt x="1919928" y="1666"/>
                  <a:pt x="2029137" y="111740"/>
                  <a:pt x="2243186" y="191228"/>
                </a:cubicBezTo>
                <a:cubicBezTo>
                  <a:pt x="2457235" y="270716"/>
                  <a:pt x="2921491" y="187885"/>
                  <a:pt x="3075021" y="476956"/>
                </a:cubicBezTo>
                <a:cubicBezTo>
                  <a:pt x="3228551" y="766027"/>
                  <a:pt x="3192086" y="1596478"/>
                  <a:pt x="3164367" y="1925655"/>
                </a:cubicBezTo>
                <a:cubicBezTo>
                  <a:pt x="3136648" y="2254832"/>
                  <a:pt x="3195782" y="2385244"/>
                  <a:pt x="2908705" y="2452020"/>
                </a:cubicBezTo>
                <a:cubicBezTo>
                  <a:pt x="1640610" y="3148615"/>
                  <a:pt x="1718932" y="2124496"/>
                  <a:pt x="1403019" y="2099096"/>
                </a:cubicBezTo>
                <a:cubicBezTo>
                  <a:pt x="1087106" y="2073696"/>
                  <a:pt x="494946" y="2341096"/>
                  <a:pt x="261562" y="2276372"/>
                </a:cubicBezTo>
                <a:cubicBezTo>
                  <a:pt x="28178" y="2211648"/>
                  <a:pt x="-12086" y="2002096"/>
                  <a:pt x="2712" y="1710753"/>
                </a:cubicBezTo>
                <a:cubicBezTo>
                  <a:pt x="17510" y="1419410"/>
                  <a:pt x="187770" y="732814"/>
                  <a:pt x="350353" y="528315"/>
                </a:cubicBezTo>
                <a:cubicBezTo>
                  <a:pt x="512936" y="323816"/>
                  <a:pt x="1187146" y="735307"/>
                  <a:pt x="1373419" y="677488"/>
                </a:cubicBezTo>
                <a:close/>
              </a:path>
            </a:pathLst>
          </a:cu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1" name="Oval 8"/>
          <p:cNvSpPr>
            <a:spLocks noChangeAspect="1"/>
          </p:cNvSpPr>
          <p:nvPr/>
        </p:nvSpPr>
        <p:spPr>
          <a:xfrm>
            <a:off x="2088499" y="984201"/>
            <a:ext cx="1403299" cy="1525062"/>
          </a:xfrm>
          <a:custGeom>
            <a:avLst/>
            <a:gdLst>
              <a:gd name="connsiteX0" fmla="*/ 0 w 1019175"/>
              <a:gd name="connsiteY0" fmla="*/ 509588 h 1019175"/>
              <a:gd name="connsiteX1" fmla="*/ 509588 w 1019175"/>
              <a:gd name="connsiteY1" fmla="*/ 0 h 1019175"/>
              <a:gd name="connsiteX2" fmla="*/ 1019176 w 1019175"/>
              <a:gd name="connsiteY2" fmla="*/ 509588 h 1019175"/>
              <a:gd name="connsiteX3" fmla="*/ 509588 w 1019175"/>
              <a:gd name="connsiteY3" fmla="*/ 1019176 h 1019175"/>
              <a:gd name="connsiteX4" fmla="*/ 0 w 1019175"/>
              <a:gd name="connsiteY4" fmla="*/ 509588 h 1019175"/>
              <a:gd name="connsiteX0" fmla="*/ 0 w 1019316"/>
              <a:gd name="connsiteY0" fmla="*/ 509588 h 1371745"/>
              <a:gd name="connsiteX1" fmla="*/ 509588 w 1019316"/>
              <a:gd name="connsiteY1" fmla="*/ 0 h 1371745"/>
              <a:gd name="connsiteX2" fmla="*/ 1019176 w 1019316"/>
              <a:gd name="connsiteY2" fmla="*/ 509588 h 1371745"/>
              <a:gd name="connsiteX3" fmla="*/ 803752 w 1019316"/>
              <a:gd name="connsiteY3" fmla="*/ 1356045 h 1371745"/>
              <a:gd name="connsiteX4" fmla="*/ 509588 w 1019316"/>
              <a:gd name="connsiteY4" fmla="*/ 1019176 h 1371745"/>
              <a:gd name="connsiteX5" fmla="*/ 0 w 1019316"/>
              <a:gd name="connsiteY5" fmla="*/ 509588 h 1371745"/>
              <a:gd name="connsiteX0" fmla="*/ 181 w 1019497"/>
              <a:gd name="connsiteY0" fmla="*/ 509588 h 1459212"/>
              <a:gd name="connsiteX1" fmla="*/ 509769 w 1019497"/>
              <a:gd name="connsiteY1" fmla="*/ 0 h 1459212"/>
              <a:gd name="connsiteX2" fmla="*/ 1019357 w 1019497"/>
              <a:gd name="connsiteY2" fmla="*/ 509588 h 1459212"/>
              <a:gd name="connsiteX3" fmla="*/ 803933 w 1019497"/>
              <a:gd name="connsiteY3" fmla="*/ 1356045 h 1459212"/>
              <a:gd name="connsiteX4" fmla="*/ 455525 w 1019497"/>
              <a:gd name="connsiteY4" fmla="*/ 1383386 h 1459212"/>
              <a:gd name="connsiteX5" fmla="*/ 181 w 1019497"/>
              <a:gd name="connsiteY5" fmla="*/ 509588 h 1459212"/>
              <a:gd name="connsiteX0" fmla="*/ 181 w 1403275"/>
              <a:gd name="connsiteY0" fmla="*/ 509588 h 1463565"/>
              <a:gd name="connsiteX1" fmla="*/ 509769 w 1403275"/>
              <a:gd name="connsiteY1" fmla="*/ 0 h 1463565"/>
              <a:gd name="connsiteX2" fmla="*/ 1019357 w 1403275"/>
              <a:gd name="connsiteY2" fmla="*/ 509588 h 1463565"/>
              <a:gd name="connsiteX3" fmla="*/ 1400618 w 1403275"/>
              <a:gd name="connsiteY3" fmla="*/ 774858 h 1463565"/>
              <a:gd name="connsiteX4" fmla="*/ 803933 w 1403275"/>
              <a:gd name="connsiteY4" fmla="*/ 1356045 h 1463565"/>
              <a:gd name="connsiteX5" fmla="*/ 455525 w 1403275"/>
              <a:gd name="connsiteY5" fmla="*/ 1383386 h 1463565"/>
              <a:gd name="connsiteX6" fmla="*/ 181 w 1403275"/>
              <a:gd name="connsiteY6" fmla="*/ 509588 h 1463565"/>
              <a:gd name="connsiteX0" fmla="*/ 205 w 1403299"/>
              <a:gd name="connsiteY0" fmla="*/ 509588 h 1525062"/>
              <a:gd name="connsiteX1" fmla="*/ 509793 w 1403299"/>
              <a:gd name="connsiteY1" fmla="*/ 0 h 1525062"/>
              <a:gd name="connsiteX2" fmla="*/ 1019381 w 1403299"/>
              <a:gd name="connsiteY2" fmla="*/ 509588 h 1525062"/>
              <a:gd name="connsiteX3" fmla="*/ 1400642 w 1403299"/>
              <a:gd name="connsiteY3" fmla="*/ 774858 h 1525062"/>
              <a:gd name="connsiteX4" fmla="*/ 1036432 w 1403299"/>
              <a:gd name="connsiteY4" fmla="*/ 1464533 h 1525062"/>
              <a:gd name="connsiteX5" fmla="*/ 455549 w 1403299"/>
              <a:gd name="connsiteY5" fmla="*/ 1383386 h 1525062"/>
              <a:gd name="connsiteX6" fmla="*/ 205 w 1403299"/>
              <a:gd name="connsiteY6" fmla="*/ 509588 h 152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299" h="1525062">
                <a:moveTo>
                  <a:pt x="205" y="509588"/>
                </a:moveTo>
                <a:cubicBezTo>
                  <a:pt x="9246" y="279024"/>
                  <a:pt x="228355" y="0"/>
                  <a:pt x="509793" y="0"/>
                </a:cubicBezTo>
                <a:cubicBezTo>
                  <a:pt x="791231" y="0"/>
                  <a:pt x="940649" y="379154"/>
                  <a:pt x="1019381" y="509588"/>
                </a:cubicBezTo>
                <a:cubicBezTo>
                  <a:pt x="1098113" y="640022"/>
                  <a:pt x="1436546" y="633782"/>
                  <a:pt x="1400642" y="774858"/>
                </a:cubicBezTo>
                <a:cubicBezTo>
                  <a:pt x="1364738" y="915934"/>
                  <a:pt x="1124205" y="1364403"/>
                  <a:pt x="1036432" y="1464533"/>
                </a:cubicBezTo>
                <a:cubicBezTo>
                  <a:pt x="948659" y="1564663"/>
                  <a:pt x="628253" y="1542543"/>
                  <a:pt x="455549" y="1383386"/>
                </a:cubicBezTo>
                <a:cubicBezTo>
                  <a:pt x="282845" y="1224229"/>
                  <a:pt x="-8836" y="740152"/>
                  <a:pt x="205" y="509588"/>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2" name="Oval 73"/>
          <p:cNvSpPr>
            <a:spLocks noChangeAspect="1"/>
          </p:cNvSpPr>
          <p:nvPr/>
        </p:nvSpPr>
        <p:spPr>
          <a:xfrm rot="20064395">
            <a:off x="3768686" y="4210842"/>
            <a:ext cx="2408487" cy="2539876"/>
          </a:xfrm>
          <a:custGeom>
            <a:avLst/>
            <a:gdLst>
              <a:gd name="connsiteX0" fmla="*/ 0 w 2368594"/>
              <a:gd name="connsiteY0" fmla="*/ 1184297 h 2368594"/>
              <a:gd name="connsiteX1" fmla="*/ 1184297 w 2368594"/>
              <a:gd name="connsiteY1" fmla="*/ 0 h 2368594"/>
              <a:gd name="connsiteX2" fmla="*/ 2368594 w 2368594"/>
              <a:gd name="connsiteY2" fmla="*/ 1184297 h 2368594"/>
              <a:gd name="connsiteX3" fmla="*/ 1184297 w 2368594"/>
              <a:gd name="connsiteY3" fmla="*/ 2368594 h 2368594"/>
              <a:gd name="connsiteX4" fmla="*/ 0 w 2368594"/>
              <a:gd name="connsiteY4" fmla="*/ 1184297 h 2368594"/>
              <a:gd name="connsiteX0" fmla="*/ 122190 w 2490784"/>
              <a:gd name="connsiteY0" fmla="*/ 1292031 h 2476328"/>
              <a:gd name="connsiteX1" fmla="*/ 171660 w 2490784"/>
              <a:gd name="connsiteY1" fmla="*/ 188863 h 2476328"/>
              <a:gd name="connsiteX2" fmla="*/ 1306487 w 2490784"/>
              <a:gd name="connsiteY2" fmla="*/ 107734 h 2476328"/>
              <a:gd name="connsiteX3" fmla="*/ 2490784 w 2490784"/>
              <a:gd name="connsiteY3" fmla="*/ 1292031 h 2476328"/>
              <a:gd name="connsiteX4" fmla="*/ 1306487 w 2490784"/>
              <a:gd name="connsiteY4" fmla="*/ 2476328 h 2476328"/>
              <a:gd name="connsiteX5" fmla="*/ 122190 w 2490784"/>
              <a:gd name="connsiteY5" fmla="*/ 1292031 h 2476328"/>
              <a:gd name="connsiteX0" fmla="*/ 122190 w 2490784"/>
              <a:gd name="connsiteY0" fmla="*/ 1465859 h 2650156"/>
              <a:gd name="connsiteX1" fmla="*/ 171660 w 2490784"/>
              <a:gd name="connsiteY1" fmla="*/ 362691 h 2650156"/>
              <a:gd name="connsiteX2" fmla="*/ 1378956 w 2490784"/>
              <a:gd name="connsiteY2" fmla="*/ 58507 h 2650156"/>
              <a:gd name="connsiteX3" fmla="*/ 2490784 w 2490784"/>
              <a:gd name="connsiteY3" fmla="*/ 1465859 h 2650156"/>
              <a:gd name="connsiteX4" fmla="*/ 1306487 w 2490784"/>
              <a:gd name="connsiteY4" fmla="*/ 2650156 h 2650156"/>
              <a:gd name="connsiteX5" fmla="*/ 122190 w 2490784"/>
              <a:gd name="connsiteY5" fmla="*/ 1465859 h 2650156"/>
              <a:gd name="connsiteX0" fmla="*/ 73926 w 2442520"/>
              <a:gd name="connsiteY0" fmla="*/ 1458266 h 2642563"/>
              <a:gd name="connsiteX1" fmla="*/ 248260 w 2442520"/>
              <a:gd name="connsiteY1" fmla="*/ 396801 h 2642563"/>
              <a:gd name="connsiteX2" fmla="*/ 1330692 w 2442520"/>
              <a:gd name="connsiteY2" fmla="*/ 50914 h 2642563"/>
              <a:gd name="connsiteX3" fmla="*/ 2442520 w 2442520"/>
              <a:gd name="connsiteY3" fmla="*/ 1458266 h 2642563"/>
              <a:gd name="connsiteX4" fmla="*/ 1258223 w 2442520"/>
              <a:gd name="connsiteY4" fmla="*/ 2642563 h 2642563"/>
              <a:gd name="connsiteX5" fmla="*/ 73926 w 2442520"/>
              <a:gd name="connsiteY5" fmla="*/ 1458266 h 2642563"/>
              <a:gd name="connsiteX0" fmla="*/ 53189 w 2421783"/>
              <a:gd name="connsiteY0" fmla="*/ 1458266 h 2642563"/>
              <a:gd name="connsiteX1" fmla="*/ 227523 w 2421783"/>
              <a:gd name="connsiteY1" fmla="*/ 396801 h 2642563"/>
              <a:gd name="connsiteX2" fmla="*/ 1309955 w 2421783"/>
              <a:gd name="connsiteY2" fmla="*/ 50914 h 2642563"/>
              <a:gd name="connsiteX3" fmla="*/ 2421783 w 2421783"/>
              <a:gd name="connsiteY3" fmla="*/ 1458266 h 2642563"/>
              <a:gd name="connsiteX4" fmla="*/ 1237486 w 2421783"/>
              <a:gd name="connsiteY4" fmla="*/ 2642563 h 2642563"/>
              <a:gd name="connsiteX5" fmla="*/ 53189 w 2421783"/>
              <a:gd name="connsiteY5" fmla="*/ 1458266 h 2642563"/>
              <a:gd name="connsiteX0" fmla="*/ 32080 w 2400674"/>
              <a:gd name="connsiteY0" fmla="*/ 1444690 h 2628987"/>
              <a:gd name="connsiteX1" fmla="*/ 343098 w 2400674"/>
              <a:gd name="connsiteY1" fmla="*/ 475852 h 2628987"/>
              <a:gd name="connsiteX2" fmla="*/ 1288846 w 2400674"/>
              <a:gd name="connsiteY2" fmla="*/ 37338 h 2628987"/>
              <a:gd name="connsiteX3" fmla="*/ 2400674 w 2400674"/>
              <a:gd name="connsiteY3" fmla="*/ 1444690 h 2628987"/>
              <a:gd name="connsiteX4" fmla="*/ 1216377 w 2400674"/>
              <a:gd name="connsiteY4" fmla="*/ 2628987 h 2628987"/>
              <a:gd name="connsiteX5" fmla="*/ 32080 w 2400674"/>
              <a:gd name="connsiteY5" fmla="*/ 1444690 h 2628987"/>
              <a:gd name="connsiteX0" fmla="*/ 32080 w 2400674"/>
              <a:gd name="connsiteY0" fmla="*/ 1350616 h 2534913"/>
              <a:gd name="connsiteX1" fmla="*/ 343098 w 2400674"/>
              <a:gd name="connsiteY1" fmla="*/ 381778 h 2534913"/>
              <a:gd name="connsiteX2" fmla="*/ 1257724 w 2400674"/>
              <a:gd name="connsiteY2" fmla="*/ 46039 h 2534913"/>
              <a:gd name="connsiteX3" fmla="*/ 2400674 w 2400674"/>
              <a:gd name="connsiteY3" fmla="*/ 1350616 h 2534913"/>
              <a:gd name="connsiteX4" fmla="*/ 1216377 w 2400674"/>
              <a:gd name="connsiteY4" fmla="*/ 2534913 h 2534913"/>
              <a:gd name="connsiteX5" fmla="*/ 32080 w 2400674"/>
              <a:gd name="connsiteY5" fmla="*/ 1350616 h 2534913"/>
              <a:gd name="connsiteX0" fmla="*/ 39893 w 2408487"/>
              <a:gd name="connsiteY0" fmla="*/ 1355579 h 2539876"/>
              <a:gd name="connsiteX1" fmla="*/ 292005 w 2408487"/>
              <a:gd name="connsiteY1" fmla="*/ 358527 h 2539876"/>
              <a:gd name="connsiteX2" fmla="*/ 1265537 w 2408487"/>
              <a:gd name="connsiteY2" fmla="*/ 51002 h 2539876"/>
              <a:gd name="connsiteX3" fmla="*/ 2408487 w 2408487"/>
              <a:gd name="connsiteY3" fmla="*/ 1355579 h 2539876"/>
              <a:gd name="connsiteX4" fmla="*/ 1224190 w 2408487"/>
              <a:gd name="connsiteY4" fmla="*/ 2539876 h 2539876"/>
              <a:gd name="connsiteX5" fmla="*/ 39893 w 2408487"/>
              <a:gd name="connsiteY5" fmla="*/ 1355579 h 253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8487" h="2539876">
                <a:moveTo>
                  <a:pt x="39893" y="1355579"/>
                </a:moveTo>
                <a:cubicBezTo>
                  <a:pt x="-115471" y="992021"/>
                  <a:pt x="228707" y="710659"/>
                  <a:pt x="292005" y="358527"/>
                </a:cubicBezTo>
                <a:cubicBezTo>
                  <a:pt x="489388" y="161144"/>
                  <a:pt x="912790" y="-115173"/>
                  <a:pt x="1265537" y="51002"/>
                </a:cubicBezTo>
                <a:cubicBezTo>
                  <a:pt x="1618284" y="217177"/>
                  <a:pt x="2408487" y="701510"/>
                  <a:pt x="2408487" y="1355579"/>
                </a:cubicBezTo>
                <a:cubicBezTo>
                  <a:pt x="2408487" y="2009648"/>
                  <a:pt x="1878259" y="2539876"/>
                  <a:pt x="1224190" y="2539876"/>
                </a:cubicBezTo>
                <a:cubicBezTo>
                  <a:pt x="570121" y="2539876"/>
                  <a:pt x="195257" y="1719137"/>
                  <a:pt x="39893" y="1355579"/>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3" name="Oval 9"/>
          <p:cNvSpPr>
            <a:spLocks noChangeAspect="1"/>
          </p:cNvSpPr>
          <p:nvPr/>
        </p:nvSpPr>
        <p:spPr>
          <a:xfrm>
            <a:off x="402779" y="4158682"/>
            <a:ext cx="1420627" cy="1319014"/>
          </a:xfrm>
          <a:custGeom>
            <a:avLst/>
            <a:gdLst>
              <a:gd name="connsiteX0" fmla="*/ 0 w 1009650"/>
              <a:gd name="connsiteY0" fmla="*/ 504825 h 1009650"/>
              <a:gd name="connsiteX1" fmla="*/ 504825 w 1009650"/>
              <a:gd name="connsiteY1" fmla="*/ 0 h 1009650"/>
              <a:gd name="connsiteX2" fmla="*/ 1009650 w 1009650"/>
              <a:gd name="connsiteY2" fmla="*/ 504825 h 1009650"/>
              <a:gd name="connsiteX3" fmla="*/ 504825 w 1009650"/>
              <a:gd name="connsiteY3" fmla="*/ 1009650 h 1009650"/>
              <a:gd name="connsiteX4" fmla="*/ 0 w 1009650"/>
              <a:gd name="connsiteY4" fmla="*/ 504825 h 1009650"/>
              <a:gd name="connsiteX0" fmla="*/ 0 w 1397107"/>
              <a:gd name="connsiteY0" fmla="*/ 552068 h 1064238"/>
              <a:gd name="connsiteX1" fmla="*/ 504825 w 1397107"/>
              <a:gd name="connsiteY1" fmla="*/ 47243 h 1064238"/>
              <a:gd name="connsiteX2" fmla="*/ 1397107 w 1397107"/>
              <a:gd name="connsiteY2" fmla="*/ 211105 h 1064238"/>
              <a:gd name="connsiteX3" fmla="*/ 504825 w 1397107"/>
              <a:gd name="connsiteY3" fmla="*/ 1056893 h 1064238"/>
              <a:gd name="connsiteX4" fmla="*/ 0 w 1397107"/>
              <a:gd name="connsiteY4" fmla="*/ 552068 h 1064238"/>
              <a:gd name="connsiteX0" fmla="*/ 0 w 1420627"/>
              <a:gd name="connsiteY0" fmla="*/ 806844 h 1319014"/>
              <a:gd name="connsiteX1" fmla="*/ 504825 w 1420627"/>
              <a:gd name="connsiteY1" fmla="*/ 302019 h 1319014"/>
              <a:gd name="connsiteX2" fmla="*/ 1180070 w 1420627"/>
              <a:gd name="connsiteY2" fmla="*/ 2613 h 1319014"/>
              <a:gd name="connsiteX3" fmla="*/ 1397107 w 1420627"/>
              <a:gd name="connsiteY3" fmla="*/ 465881 h 1319014"/>
              <a:gd name="connsiteX4" fmla="*/ 504825 w 1420627"/>
              <a:gd name="connsiteY4" fmla="*/ 1311669 h 1319014"/>
              <a:gd name="connsiteX5" fmla="*/ 0 w 1420627"/>
              <a:gd name="connsiteY5" fmla="*/ 806844 h 131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0627" h="1319014">
                <a:moveTo>
                  <a:pt x="0" y="806844"/>
                </a:moveTo>
                <a:cubicBezTo>
                  <a:pt x="0" y="528037"/>
                  <a:pt x="308147" y="436058"/>
                  <a:pt x="504825" y="302019"/>
                </a:cubicBezTo>
                <a:cubicBezTo>
                  <a:pt x="701503" y="167980"/>
                  <a:pt x="1031356" y="-24697"/>
                  <a:pt x="1180070" y="2613"/>
                </a:cubicBezTo>
                <a:cubicBezTo>
                  <a:pt x="1328784" y="29923"/>
                  <a:pt x="1479943" y="290325"/>
                  <a:pt x="1397107" y="465881"/>
                </a:cubicBezTo>
                <a:cubicBezTo>
                  <a:pt x="1314271" y="641437"/>
                  <a:pt x="737676" y="1254842"/>
                  <a:pt x="504825" y="1311669"/>
                </a:cubicBezTo>
                <a:cubicBezTo>
                  <a:pt x="271974" y="1368496"/>
                  <a:pt x="0" y="1085651"/>
                  <a:pt x="0" y="80684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4" name="Oval 103"/>
          <p:cNvSpPr>
            <a:spLocks noChangeAspect="1"/>
          </p:cNvSpPr>
          <p:nvPr/>
        </p:nvSpPr>
        <p:spPr>
          <a:xfrm>
            <a:off x="402779" y="4460701"/>
            <a:ext cx="1009650" cy="10096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6" name="Oval 105"/>
          <p:cNvSpPr>
            <a:spLocks noChangeAspect="1"/>
          </p:cNvSpPr>
          <p:nvPr/>
        </p:nvSpPr>
        <p:spPr>
          <a:xfrm>
            <a:off x="2088704" y="984199"/>
            <a:ext cx="1019175" cy="10191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7" name="Oval 106"/>
          <p:cNvSpPr>
            <a:spLocks noChangeAspect="1"/>
          </p:cNvSpPr>
          <p:nvPr/>
        </p:nvSpPr>
        <p:spPr>
          <a:xfrm>
            <a:off x="833309" y="4676212"/>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8" name="Oval 107"/>
          <p:cNvSpPr>
            <a:spLocks noChangeAspect="1"/>
          </p:cNvSpPr>
          <p:nvPr/>
        </p:nvSpPr>
        <p:spPr>
          <a:xfrm>
            <a:off x="2636391" y="1668094"/>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9" name="Oval 15"/>
          <p:cNvSpPr>
            <a:spLocks noChangeAspect="1"/>
          </p:cNvSpPr>
          <p:nvPr/>
        </p:nvSpPr>
        <p:spPr>
          <a:xfrm>
            <a:off x="2760485" y="923853"/>
            <a:ext cx="1270453" cy="881733"/>
          </a:xfrm>
          <a:custGeom>
            <a:avLst/>
            <a:gdLst>
              <a:gd name="connsiteX0" fmla="*/ 0 w 762000"/>
              <a:gd name="connsiteY0" fmla="*/ 381000 h 762000"/>
              <a:gd name="connsiteX1" fmla="*/ 381000 w 762000"/>
              <a:gd name="connsiteY1" fmla="*/ 0 h 762000"/>
              <a:gd name="connsiteX2" fmla="*/ 762000 w 762000"/>
              <a:gd name="connsiteY2" fmla="*/ 381000 h 762000"/>
              <a:gd name="connsiteX3" fmla="*/ 381000 w 762000"/>
              <a:gd name="connsiteY3" fmla="*/ 762000 h 762000"/>
              <a:gd name="connsiteX4" fmla="*/ 0 w 762000"/>
              <a:gd name="connsiteY4" fmla="*/ 381000 h 762000"/>
              <a:gd name="connsiteX0" fmla="*/ 0 w 1079716"/>
              <a:gd name="connsiteY0" fmla="*/ 451269 h 763346"/>
              <a:gd name="connsiteX1" fmla="*/ 698716 w 1079716"/>
              <a:gd name="connsiteY1" fmla="*/ 527 h 763346"/>
              <a:gd name="connsiteX2" fmla="*/ 1079716 w 1079716"/>
              <a:gd name="connsiteY2" fmla="*/ 381527 h 763346"/>
              <a:gd name="connsiteX3" fmla="*/ 698716 w 1079716"/>
              <a:gd name="connsiteY3" fmla="*/ 762527 h 763346"/>
              <a:gd name="connsiteX4" fmla="*/ 0 w 1079716"/>
              <a:gd name="connsiteY4" fmla="*/ 451269 h 763346"/>
              <a:gd name="connsiteX0" fmla="*/ 2 w 1079718"/>
              <a:gd name="connsiteY0" fmla="*/ 451269 h 879100"/>
              <a:gd name="connsiteX1" fmla="*/ 698718 w 1079718"/>
              <a:gd name="connsiteY1" fmla="*/ 527 h 879100"/>
              <a:gd name="connsiteX2" fmla="*/ 1079718 w 1079718"/>
              <a:gd name="connsiteY2" fmla="*/ 381527 h 879100"/>
              <a:gd name="connsiteX3" fmla="*/ 690969 w 1079718"/>
              <a:gd name="connsiteY3" fmla="*/ 878764 h 879100"/>
              <a:gd name="connsiteX4" fmla="*/ 2 w 1079718"/>
              <a:gd name="connsiteY4" fmla="*/ 451269 h 879100"/>
              <a:gd name="connsiteX0" fmla="*/ 190737 w 1270453"/>
              <a:gd name="connsiteY0" fmla="*/ 453937 h 881733"/>
              <a:gd name="connsiteX1" fmla="*/ 46729 w 1270453"/>
              <a:gd name="connsiteY1" fmla="*/ 215271 h 881733"/>
              <a:gd name="connsiteX2" fmla="*/ 889453 w 1270453"/>
              <a:gd name="connsiteY2" fmla="*/ 3195 h 881733"/>
              <a:gd name="connsiteX3" fmla="*/ 1270453 w 1270453"/>
              <a:gd name="connsiteY3" fmla="*/ 384195 h 881733"/>
              <a:gd name="connsiteX4" fmla="*/ 881704 w 1270453"/>
              <a:gd name="connsiteY4" fmla="*/ 881432 h 881733"/>
              <a:gd name="connsiteX5" fmla="*/ 190737 w 1270453"/>
              <a:gd name="connsiteY5" fmla="*/ 453937 h 88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453" h="881733">
                <a:moveTo>
                  <a:pt x="190737" y="453937"/>
                </a:moveTo>
                <a:cubicBezTo>
                  <a:pt x="51575" y="342910"/>
                  <a:pt x="-69724" y="290395"/>
                  <a:pt x="46729" y="215271"/>
                </a:cubicBezTo>
                <a:cubicBezTo>
                  <a:pt x="163182" y="140147"/>
                  <a:pt x="685499" y="-24959"/>
                  <a:pt x="889453" y="3195"/>
                </a:cubicBezTo>
                <a:cubicBezTo>
                  <a:pt x="1093407" y="31349"/>
                  <a:pt x="1270453" y="173775"/>
                  <a:pt x="1270453" y="384195"/>
                </a:cubicBezTo>
                <a:cubicBezTo>
                  <a:pt x="1270453" y="594615"/>
                  <a:pt x="1061657" y="869808"/>
                  <a:pt x="881704" y="881432"/>
                </a:cubicBezTo>
                <a:cubicBezTo>
                  <a:pt x="701751" y="893056"/>
                  <a:pt x="329899" y="564964"/>
                  <a:pt x="190737" y="45393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0" name="Oval 14"/>
          <p:cNvSpPr>
            <a:spLocks noChangeAspect="1"/>
          </p:cNvSpPr>
          <p:nvPr/>
        </p:nvSpPr>
        <p:spPr>
          <a:xfrm>
            <a:off x="2711849" y="1697605"/>
            <a:ext cx="1118023" cy="794981"/>
          </a:xfrm>
          <a:custGeom>
            <a:avLst/>
            <a:gdLst>
              <a:gd name="connsiteX0" fmla="*/ 0 w 701040"/>
              <a:gd name="connsiteY0" fmla="*/ 350520 h 701040"/>
              <a:gd name="connsiteX1" fmla="*/ 350520 w 701040"/>
              <a:gd name="connsiteY1" fmla="*/ 0 h 701040"/>
              <a:gd name="connsiteX2" fmla="*/ 701040 w 701040"/>
              <a:gd name="connsiteY2" fmla="*/ 350520 h 701040"/>
              <a:gd name="connsiteX3" fmla="*/ 350520 w 701040"/>
              <a:gd name="connsiteY3" fmla="*/ 701040 h 701040"/>
              <a:gd name="connsiteX4" fmla="*/ 0 w 701040"/>
              <a:gd name="connsiteY4" fmla="*/ 350520 h 701040"/>
              <a:gd name="connsiteX0" fmla="*/ 0 w 1003257"/>
              <a:gd name="connsiteY0" fmla="*/ 444480 h 703897"/>
              <a:gd name="connsiteX1" fmla="*/ 652737 w 1003257"/>
              <a:gd name="connsiteY1" fmla="*/ 970 h 703897"/>
              <a:gd name="connsiteX2" fmla="*/ 1003257 w 1003257"/>
              <a:gd name="connsiteY2" fmla="*/ 351490 h 703897"/>
              <a:gd name="connsiteX3" fmla="*/ 652737 w 1003257"/>
              <a:gd name="connsiteY3" fmla="*/ 702010 h 703897"/>
              <a:gd name="connsiteX4" fmla="*/ 0 w 1003257"/>
              <a:gd name="connsiteY4" fmla="*/ 444480 h 703897"/>
              <a:gd name="connsiteX0" fmla="*/ 2 w 1003259"/>
              <a:gd name="connsiteY0" fmla="*/ 444480 h 757098"/>
              <a:gd name="connsiteX1" fmla="*/ 652739 w 1003259"/>
              <a:gd name="connsiteY1" fmla="*/ 970 h 757098"/>
              <a:gd name="connsiteX2" fmla="*/ 1003259 w 1003259"/>
              <a:gd name="connsiteY2" fmla="*/ 351490 h 757098"/>
              <a:gd name="connsiteX3" fmla="*/ 644990 w 1003259"/>
              <a:gd name="connsiteY3" fmla="*/ 756254 h 757098"/>
              <a:gd name="connsiteX4" fmla="*/ 2 w 1003259"/>
              <a:gd name="connsiteY4" fmla="*/ 444480 h 757098"/>
              <a:gd name="connsiteX0" fmla="*/ 50565 w 1053822"/>
              <a:gd name="connsiteY0" fmla="*/ 444480 h 794981"/>
              <a:gd name="connsiteX1" fmla="*/ 703302 w 1053822"/>
              <a:gd name="connsiteY1" fmla="*/ 970 h 794981"/>
              <a:gd name="connsiteX2" fmla="*/ 1053822 w 1053822"/>
              <a:gd name="connsiteY2" fmla="*/ 351490 h 794981"/>
              <a:gd name="connsiteX3" fmla="*/ 695553 w 1053822"/>
              <a:gd name="connsiteY3" fmla="*/ 756254 h 794981"/>
              <a:gd name="connsiteX4" fmla="*/ 116405 w 1053822"/>
              <a:gd name="connsiteY4" fmla="*/ 743378 h 794981"/>
              <a:gd name="connsiteX5" fmla="*/ 50565 w 1053822"/>
              <a:gd name="connsiteY5" fmla="*/ 444480 h 794981"/>
              <a:gd name="connsiteX0" fmla="*/ 114766 w 1118023"/>
              <a:gd name="connsiteY0" fmla="*/ 444480 h 794981"/>
              <a:gd name="connsiteX1" fmla="*/ 767503 w 1118023"/>
              <a:gd name="connsiteY1" fmla="*/ 970 h 794981"/>
              <a:gd name="connsiteX2" fmla="*/ 1118023 w 1118023"/>
              <a:gd name="connsiteY2" fmla="*/ 351490 h 794981"/>
              <a:gd name="connsiteX3" fmla="*/ 759754 w 1118023"/>
              <a:gd name="connsiteY3" fmla="*/ 756254 h 794981"/>
              <a:gd name="connsiteX4" fmla="*/ 180606 w 1118023"/>
              <a:gd name="connsiteY4" fmla="*/ 743378 h 794981"/>
              <a:gd name="connsiteX5" fmla="*/ 114766 w 1118023"/>
              <a:gd name="connsiteY5" fmla="*/ 444480 h 79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023" h="794981">
                <a:moveTo>
                  <a:pt x="114766" y="444480"/>
                </a:moveTo>
                <a:cubicBezTo>
                  <a:pt x="212582" y="320745"/>
                  <a:pt x="600294" y="16468"/>
                  <a:pt x="767503" y="970"/>
                </a:cubicBezTo>
                <a:cubicBezTo>
                  <a:pt x="934712" y="-14528"/>
                  <a:pt x="1118023" y="157903"/>
                  <a:pt x="1118023" y="351490"/>
                </a:cubicBezTo>
                <a:cubicBezTo>
                  <a:pt x="1118023" y="545077"/>
                  <a:pt x="915990" y="690939"/>
                  <a:pt x="759754" y="756254"/>
                </a:cubicBezTo>
                <a:cubicBezTo>
                  <a:pt x="603518" y="821569"/>
                  <a:pt x="288104" y="795340"/>
                  <a:pt x="180606" y="743378"/>
                </a:cubicBezTo>
                <a:cubicBezTo>
                  <a:pt x="-112872" y="923891"/>
                  <a:pt x="16950" y="568215"/>
                  <a:pt x="114766" y="44448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1" name="Oval 110"/>
          <p:cNvSpPr>
            <a:spLocks noChangeAspect="1"/>
          </p:cNvSpPr>
          <p:nvPr/>
        </p:nvSpPr>
        <p:spPr>
          <a:xfrm>
            <a:off x="3249889" y="3567255"/>
            <a:ext cx="365760" cy="3657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2" name="Oval 111"/>
          <p:cNvSpPr>
            <a:spLocks noChangeAspect="1"/>
          </p:cNvSpPr>
          <p:nvPr/>
        </p:nvSpPr>
        <p:spPr>
          <a:xfrm>
            <a:off x="2415411" y="396252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3" name="Oval 112"/>
          <p:cNvSpPr>
            <a:spLocks noChangeAspect="1"/>
          </p:cNvSpPr>
          <p:nvPr/>
        </p:nvSpPr>
        <p:spPr>
          <a:xfrm>
            <a:off x="4054839" y="3475815"/>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4" name="Oval 113"/>
          <p:cNvSpPr>
            <a:spLocks noChangeAspect="1"/>
          </p:cNvSpPr>
          <p:nvPr/>
        </p:nvSpPr>
        <p:spPr>
          <a:xfrm>
            <a:off x="3643359" y="4188422"/>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15" name="Straight Arrow Connector 114"/>
          <p:cNvCxnSpPr/>
          <p:nvPr/>
        </p:nvCxnSpPr>
        <p:spPr>
          <a:xfrm flipH="1" flipV="1">
            <a:off x="1016190" y="4832871"/>
            <a:ext cx="234314" cy="197160"/>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endCxn id="107" idx="3"/>
          </p:cNvCxnSpPr>
          <p:nvPr/>
        </p:nvCxnSpPr>
        <p:spPr>
          <a:xfrm flipV="1">
            <a:off x="805294" y="4832310"/>
            <a:ext cx="54797" cy="500127"/>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7" name="Oval 116"/>
          <p:cNvSpPr>
            <a:spLocks noChangeAspect="1"/>
          </p:cNvSpPr>
          <p:nvPr/>
        </p:nvSpPr>
        <p:spPr>
          <a:xfrm>
            <a:off x="3128834" y="1698574"/>
            <a:ext cx="701040" cy="7010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18" name="Straight Arrow Connector 117"/>
          <p:cNvCxnSpPr>
            <a:endCxn id="108" idx="0"/>
          </p:cNvCxnSpPr>
          <p:nvPr/>
        </p:nvCxnSpPr>
        <p:spPr>
          <a:xfrm>
            <a:off x="2525045" y="1308049"/>
            <a:ext cx="202786" cy="360045"/>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endCxn id="108" idx="6"/>
          </p:cNvCxnSpPr>
          <p:nvPr/>
        </p:nvCxnSpPr>
        <p:spPr>
          <a:xfrm flipH="1" flipV="1">
            <a:off x="2819271" y="1759534"/>
            <a:ext cx="660083" cy="32944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Oval 119"/>
          <p:cNvSpPr>
            <a:spLocks noChangeAspect="1"/>
          </p:cNvSpPr>
          <p:nvPr/>
        </p:nvSpPr>
        <p:spPr>
          <a:xfrm>
            <a:off x="3268939" y="927049"/>
            <a:ext cx="762000" cy="76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1" name="Straight Arrow Connector 120"/>
          <p:cNvCxnSpPr>
            <a:endCxn id="108" idx="2"/>
          </p:cNvCxnSpPr>
          <p:nvPr/>
        </p:nvCxnSpPr>
        <p:spPr>
          <a:xfrm flipV="1">
            <a:off x="2323780" y="1759534"/>
            <a:ext cx="312611" cy="243840"/>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a:off x="2819272" y="1308049"/>
            <a:ext cx="751522" cy="360045"/>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p:nvPr/>
        </p:nvCxnSpPr>
        <p:spPr>
          <a:xfrm flipV="1">
            <a:off x="2607816" y="3750135"/>
            <a:ext cx="651598" cy="303834"/>
          </a:xfrm>
          <a:prstGeom prst="curvedConnector3">
            <a:avLst>
              <a:gd name="adj1" fmla="val 50000"/>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Curved Connector 123"/>
          <p:cNvCxnSpPr/>
          <p:nvPr/>
        </p:nvCxnSpPr>
        <p:spPr>
          <a:xfrm rot="16200000" flipH="1">
            <a:off x="3433277" y="3942032"/>
            <a:ext cx="255409" cy="237374"/>
          </a:xfrm>
          <a:prstGeom prst="curvedConnector3">
            <a:avLst>
              <a:gd name="adj1" fmla="val 8786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3625174" y="3567255"/>
            <a:ext cx="439190" cy="182880"/>
          </a:xfrm>
          <a:prstGeom prst="curvedConnector3">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rot="16200000" flipH="1">
            <a:off x="3195383" y="3320344"/>
            <a:ext cx="461646" cy="32176"/>
          </a:xfrm>
          <a:prstGeom prst="curvedConnector3">
            <a:avLst>
              <a:gd name="adj1" fmla="val 28188"/>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7" name="Oval 126"/>
          <p:cNvSpPr>
            <a:spLocks noChangeAspect="1"/>
          </p:cNvSpPr>
          <p:nvPr/>
        </p:nvSpPr>
        <p:spPr>
          <a:xfrm>
            <a:off x="3301916" y="2925019"/>
            <a:ext cx="182880" cy="18288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8" name="Curved Connector 127"/>
          <p:cNvCxnSpPr/>
          <p:nvPr/>
        </p:nvCxnSpPr>
        <p:spPr>
          <a:xfrm flipV="1">
            <a:off x="1033281" y="4036304"/>
            <a:ext cx="1399222" cy="71368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Curved Connector 128"/>
          <p:cNvCxnSpPr/>
          <p:nvPr/>
        </p:nvCxnSpPr>
        <p:spPr>
          <a:xfrm rot="16200000" flipH="1">
            <a:off x="2507153" y="2085972"/>
            <a:ext cx="1098884" cy="592863"/>
          </a:xfrm>
          <a:prstGeom prst="curvedConnector3">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p:nvPr/>
        </p:nvCxnSpPr>
        <p:spPr>
          <a:xfrm>
            <a:off x="2630761" y="4116922"/>
            <a:ext cx="1056472" cy="209933"/>
          </a:xfrm>
          <a:prstGeom prst="curvedConnector4">
            <a:avLst>
              <a:gd name="adj1" fmla="val 48732"/>
              <a:gd name="adj2" fmla="val 20889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Curved Connector 130"/>
          <p:cNvCxnSpPr/>
          <p:nvPr/>
        </p:nvCxnSpPr>
        <p:spPr>
          <a:xfrm>
            <a:off x="3496446" y="2998794"/>
            <a:ext cx="666925" cy="459356"/>
          </a:xfrm>
          <a:prstGeom prst="curvedConnector2">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Curved Connector 131"/>
          <p:cNvCxnSpPr/>
          <p:nvPr/>
        </p:nvCxnSpPr>
        <p:spPr>
          <a:xfrm rot="5400000" flipH="1" flipV="1">
            <a:off x="2454070" y="3116233"/>
            <a:ext cx="972852" cy="737974"/>
          </a:xfrm>
          <a:prstGeom prst="curvedConnector3">
            <a:avLst>
              <a:gd name="adj1" fmla="val 71757"/>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p:nvPr/>
        </p:nvCxnSpPr>
        <p:spPr>
          <a:xfrm rot="5400000">
            <a:off x="3694614" y="3745873"/>
            <a:ext cx="556509" cy="346822"/>
          </a:xfrm>
          <a:prstGeom prst="curvedConnector3">
            <a:avLst>
              <a:gd name="adj1" fmla="val 87274"/>
            </a:avLst>
          </a:prstGeom>
          <a:ln w="28575">
            <a:solidFill>
              <a:schemeClr val="accent6">
                <a:lumMod val="40000"/>
                <a:lumOff val="6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4" name="Oval 133"/>
          <p:cNvSpPr>
            <a:spLocks noChangeAspect="1"/>
          </p:cNvSpPr>
          <p:nvPr/>
        </p:nvSpPr>
        <p:spPr>
          <a:xfrm rot="20064395">
            <a:off x="3843618" y="4365104"/>
            <a:ext cx="2368594" cy="236859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5" name="Oval 134"/>
          <p:cNvSpPr>
            <a:spLocks noChangeAspect="1"/>
          </p:cNvSpPr>
          <p:nvPr/>
        </p:nvSpPr>
        <p:spPr>
          <a:xfrm>
            <a:off x="4628036" y="4965526"/>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6" name="Oval 135"/>
          <p:cNvSpPr>
            <a:spLocks noChangeAspect="1"/>
          </p:cNvSpPr>
          <p:nvPr/>
        </p:nvSpPr>
        <p:spPr>
          <a:xfrm>
            <a:off x="5132092" y="6032857"/>
            <a:ext cx="182880" cy="182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37" name="Curved Connector 136"/>
          <p:cNvCxnSpPr>
            <a:stCxn id="136" idx="0"/>
            <a:endCxn id="135" idx="4"/>
          </p:cNvCxnSpPr>
          <p:nvPr/>
        </p:nvCxnSpPr>
        <p:spPr>
          <a:xfrm rot="16200000" flipV="1">
            <a:off x="4529279" y="5338604"/>
            <a:ext cx="884451" cy="504056"/>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Curved Connector 137"/>
          <p:cNvCxnSpPr>
            <a:stCxn id="135" idx="0"/>
          </p:cNvCxnSpPr>
          <p:nvPr/>
        </p:nvCxnSpPr>
        <p:spPr>
          <a:xfrm rot="16200000" flipV="1">
            <a:off x="3929740" y="4175789"/>
            <a:ext cx="611889" cy="967585"/>
          </a:xfrm>
          <a:prstGeom prst="curvedConnector3">
            <a:avLst>
              <a:gd name="adj1" fmla="val 50000"/>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4782942" y="4656887"/>
            <a:ext cx="372052" cy="32396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V="1">
            <a:off x="4030939" y="5110278"/>
            <a:ext cx="595905" cy="153579"/>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flipV="1">
            <a:off x="4826214" y="5136949"/>
            <a:ext cx="358970" cy="195488"/>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4771704" y="6124297"/>
            <a:ext cx="358374" cy="0"/>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H="1">
            <a:off x="5286176" y="5823307"/>
            <a:ext cx="187842" cy="236332"/>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flipV="1">
            <a:off x="5320869" y="6215737"/>
            <a:ext cx="387287" cy="237599"/>
          </a:xfrm>
          <a:prstGeom prst="straightConnector1">
            <a:avLst/>
          </a:prstGeom>
          <a:ln w="28575">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5" name="Oval 144"/>
          <p:cNvSpPr>
            <a:spLocks noChangeAspect="1"/>
          </p:cNvSpPr>
          <p:nvPr/>
        </p:nvSpPr>
        <p:spPr>
          <a:xfrm>
            <a:off x="770986" y="4999789"/>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6" name="Oval 145"/>
          <p:cNvSpPr>
            <a:spLocks noChangeAspect="1"/>
          </p:cNvSpPr>
          <p:nvPr/>
        </p:nvSpPr>
        <p:spPr>
          <a:xfrm>
            <a:off x="1210176" y="5024089"/>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7" name="Oval 146"/>
          <p:cNvSpPr>
            <a:spLocks noChangeAspect="1"/>
          </p:cNvSpPr>
          <p:nvPr/>
        </p:nvSpPr>
        <p:spPr>
          <a:xfrm>
            <a:off x="4272242" y="5126697"/>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8" name="Oval 147"/>
          <p:cNvSpPr>
            <a:spLocks noChangeAspect="1"/>
          </p:cNvSpPr>
          <p:nvPr/>
        </p:nvSpPr>
        <p:spPr>
          <a:xfrm>
            <a:off x="4937119" y="4715400"/>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9" name="Oval 148"/>
          <p:cNvSpPr>
            <a:spLocks noChangeAspect="1"/>
          </p:cNvSpPr>
          <p:nvPr/>
        </p:nvSpPr>
        <p:spPr>
          <a:xfrm>
            <a:off x="5185184" y="5298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0" name="Oval 149"/>
          <p:cNvSpPr>
            <a:spLocks noChangeAspect="1"/>
          </p:cNvSpPr>
          <p:nvPr/>
        </p:nvSpPr>
        <p:spPr>
          <a:xfrm>
            <a:off x="4634544" y="606193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1" name="Oval 150"/>
          <p:cNvSpPr>
            <a:spLocks noChangeAspect="1"/>
          </p:cNvSpPr>
          <p:nvPr/>
        </p:nvSpPr>
        <p:spPr>
          <a:xfrm>
            <a:off x="5405743" y="6250027"/>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2" name="Oval 151"/>
          <p:cNvSpPr>
            <a:spLocks noChangeAspect="1"/>
          </p:cNvSpPr>
          <p:nvPr/>
        </p:nvSpPr>
        <p:spPr>
          <a:xfrm>
            <a:off x="5472170" y="5686147"/>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3" name="Oval 152"/>
          <p:cNvSpPr>
            <a:spLocks noChangeAspect="1"/>
          </p:cNvSpPr>
          <p:nvPr/>
        </p:nvSpPr>
        <p:spPr>
          <a:xfrm>
            <a:off x="2442805" y="1170889"/>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4" name="Oval 153"/>
          <p:cNvSpPr>
            <a:spLocks noChangeAspect="1"/>
          </p:cNvSpPr>
          <p:nvPr/>
        </p:nvSpPr>
        <p:spPr>
          <a:xfrm>
            <a:off x="3216393" y="136701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5" name="Oval 154"/>
          <p:cNvSpPr>
            <a:spLocks noChangeAspect="1"/>
          </p:cNvSpPr>
          <p:nvPr/>
        </p:nvSpPr>
        <p:spPr>
          <a:xfrm>
            <a:off x="3122254" y="1866214"/>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6" name="Oval 155"/>
          <p:cNvSpPr>
            <a:spLocks noChangeAspect="1"/>
          </p:cNvSpPr>
          <p:nvPr/>
        </p:nvSpPr>
        <p:spPr>
          <a:xfrm>
            <a:off x="2442805" y="1791253"/>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7" name="Oval 156"/>
          <p:cNvSpPr>
            <a:spLocks noChangeAspect="1"/>
          </p:cNvSpPr>
          <p:nvPr/>
        </p:nvSpPr>
        <p:spPr>
          <a:xfrm>
            <a:off x="1250504" y="4649493"/>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8" name="Oval 157"/>
          <p:cNvSpPr>
            <a:spLocks noChangeAspect="1"/>
          </p:cNvSpPr>
          <p:nvPr/>
        </p:nvSpPr>
        <p:spPr>
          <a:xfrm>
            <a:off x="1658801" y="442475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9" name="Oval 158"/>
          <p:cNvSpPr>
            <a:spLocks noChangeAspect="1"/>
          </p:cNvSpPr>
          <p:nvPr/>
        </p:nvSpPr>
        <p:spPr>
          <a:xfrm>
            <a:off x="2760163" y="2069816"/>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0" name="Oval 159"/>
          <p:cNvSpPr>
            <a:spLocks noChangeAspect="1"/>
          </p:cNvSpPr>
          <p:nvPr/>
        </p:nvSpPr>
        <p:spPr>
          <a:xfrm>
            <a:off x="3147813" y="2438166"/>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1" name="Oval 160"/>
          <p:cNvSpPr>
            <a:spLocks noChangeAspect="1"/>
          </p:cNvSpPr>
          <p:nvPr/>
        </p:nvSpPr>
        <p:spPr>
          <a:xfrm>
            <a:off x="4340822" y="463049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2" name="Oval 161"/>
          <p:cNvSpPr>
            <a:spLocks noChangeAspect="1"/>
          </p:cNvSpPr>
          <p:nvPr/>
        </p:nvSpPr>
        <p:spPr>
          <a:xfrm>
            <a:off x="3917679" y="456191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3" name="Oval 162"/>
          <p:cNvSpPr>
            <a:spLocks noChangeAspect="1"/>
          </p:cNvSpPr>
          <p:nvPr/>
        </p:nvSpPr>
        <p:spPr>
          <a:xfrm>
            <a:off x="1928045" y="4060379"/>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9" name="TextBox 68"/>
          <p:cNvSpPr txBox="1"/>
          <p:nvPr/>
        </p:nvSpPr>
        <p:spPr>
          <a:xfrm>
            <a:off x="1677134" y="3413366"/>
            <a:ext cx="862737" cy="307777"/>
          </a:xfrm>
          <a:prstGeom prst="rect">
            <a:avLst/>
          </a:prstGeom>
          <a:noFill/>
        </p:spPr>
        <p:txBody>
          <a:bodyPr wrap="none" rtlCol="0">
            <a:spAutoFit/>
          </a:bodyPr>
          <a:lstStyle/>
          <a:p>
            <a:pPr marL="285750" indent="-285750">
              <a:buFont typeface="Arial" pitchFamily="34" charset="0"/>
              <a:buChar char="•"/>
            </a:pPr>
            <a:r>
              <a:rPr lang="en-US" sz="1400" b="1" dirty="0" smtClean="0">
                <a:solidFill>
                  <a:schemeClr val="bg1"/>
                </a:solidFill>
              </a:rPr>
              <a:t>CBD</a:t>
            </a:r>
            <a:endParaRPr lang="en-ZA" sz="1400" b="1" dirty="0">
              <a:solidFill>
                <a:schemeClr val="bg1"/>
              </a:solidFill>
            </a:endParaRPr>
          </a:p>
        </p:txBody>
      </p:sp>
      <p:sp>
        <p:nvSpPr>
          <p:cNvPr id="70" name="TextBox 69"/>
          <p:cNvSpPr txBox="1"/>
          <p:nvPr/>
        </p:nvSpPr>
        <p:spPr>
          <a:xfrm>
            <a:off x="1115616" y="5296685"/>
            <a:ext cx="1487908" cy="307777"/>
          </a:xfrm>
          <a:prstGeom prst="rect">
            <a:avLst/>
          </a:prstGeom>
          <a:noFill/>
        </p:spPr>
        <p:txBody>
          <a:bodyPr wrap="none" rtlCol="0">
            <a:spAutoFit/>
          </a:bodyPr>
          <a:lstStyle/>
          <a:p>
            <a:pPr marL="285750" indent="-285750">
              <a:buFont typeface="Arial" pitchFamily="34" charset="0"/>
              <a:buChar char="•"/>
            </a:pPr>
            <a:r>
              <a:rPr lang="en-US" sz="1400" b="1" dirty="0" smtClean="0">
                <a:solidFill>
                  <a:srgbClr val="9A0000"/>
                </a:solidFill>
              </a:rPr>
              <a:t>Urban Hubs</a:t>
            </a:r>
            <a:endParaRPr lang="en-ZA" sz="1400" b="1" dirty="0">
              <a:solidFill>
                <a:srgbClr val="9A0000"/>
              </a:solidFill>
            </a:endParaRPr>
          </a:p>
        </p:txBody>
      </p:sp>
      <p:sp>
        <p:nvSpPr>
          <p:cNvPr id="71" name="TextBox 70"/>
          <p:cNvSpPr txBox="1"/>
          <p:nvPr/>
        </p:nvSpPr>
        <p:spPr>
          <a:xfrm>
            <a:off x="-108520" y="2492586"/>
            <a:ext cx="3121111" cy="307777"/>
          </a:xfrm>
          <a:prstGeom prst="rect">
            <a:avLst/>
          </a:prstGeom>
          <a:noFill/>
        </p:spPr>
        <p:txBody>
          <a:bodyPr wrap="none" rtlCol="0">
            <a:spAutoFit/>
          </a:bodyPr>
          <a:lstStyle/>
          <a:p>
            <a:pPr marL="285750" indent="-285750">
              <a:buFont typeface="Arial" pitchFamily="34" charset="0"/>
              <a:buChar char="•"/>
            </a:pPr>
            <a:r>
              <a:rPr lang="en-US" sz="1400" b="1" dirty="0" smtClean="0">
                <a:solidFill>
                  <a:srgbClr val="9A0000"/>
                </a:solidFill>
              </a:rPr>
              <a:t>Primary Public Transport Links</a:t>
            </a:r>
            <a:endParaRPr lang="en-ZA" sz="1400" b="1" dirty="0">
              <a:solidFill>
                <a:srgbClr val="9A0000"/>
              </a:solidFill>
            </a:endParaRPr>
          </a:p>
        </p:txBody>
      </p:sp>
      <p:sp>
        <p:nvSpPr>
          <p:cNvPr id="72" name="TextBox 71"/>
          <p:cNvSpPr txBox="1"/>
          <p:nvPr/>
        </p:nvSpPr>
        <p:spPr>
          <a:xfrm>
            <a:off x="1331640" y="4728042"/>
            <a:ext cx="1911101" cy="307777"/>
          </a:xfrm>
          <a:prstGeom prst="rect">
            <a:avLst/>
          </a:prstGeom>
          <a:noFill/>
        </p:spPr>
        <p:txBody>
          <a:bodyPr wrap="none" rtlCol="0">
            <a:spAutoFit/>
          </a:bodyPr>
          <a:lstStyle/>
          <a:p>
            <a:pPr marL="285750" indent="-285750">
              <a:buFont typeface="Arial" pitchFamily="34" charset="0"/>
              <a:buChar char="•"/>
            </a:pPr>
            <a:r>
              <a:rPr lang="en-US" sz="1400" b="1" dirty="0" smtClean="0">
                <a:solidFill>
                  <a:srgbClr val="9A0000"/>
                </a:solidFill>
              </a:rPr>
              <a:t>Primary Corridor</a:t>
            </a:r>
            <a:endParaRPr lang="en-ZA" sz="1400" b="1" dirty="0">
              <a:solidFill>
                <a:srgbClr val="9A0000"/>
              </a:solidFill>
            </a:endParaRPr>
          </a:p>
        </p:txBody>
      </p:sp>
    </p:spTree>
    <p:extLst>
      <p:ext uri="{BB962C8B-B14F-4D97-AF65-F5344CB8AC3E}">
        <p14:creationId xmlns:p14="http://schemas.microsoft.com/office/powerpoint/2010/main" val="29387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0"/>
                                        <p:tgtEl>
                                          <p:spTgt spid="3"/>
                                        </p:tgtEl>
                                      </p:cBhvr>
                                    </p:animEffect>
                                    <p:anim calcmode="lin" valueType="num">
                                      <p:cBhvr>
                                        <p:cTn id="8" dur="7500" fill="hold"/>
                                        <p:tgtEl>
                                          <p:spTgt spid="3"/>
                                        </p:tgtEl>
                                        <p:attrNameLst>
                                          <p:attrName>ppt_x</p:attrName>
                                        </p:attrNameLst>
                                      </p:cBhvr>
                                      <p:tavLst>
                                        <p:tav tm="0">
                                          <p:val>
                                            <p:strVal val="#ppt_x"/>
                                          </p:val>
                                        </p:tav>
                                        <p:tav tm="100000">
                                          <p:val>
                                            <p:strVal val="#ppt_x"/>
                                          </p:val>
                                        </p:tav>
                                      </p:tavLst>
                                    </p:anim>
                                    <p:anim calcmode="lin" valueType="num">
                                      <p:cBhvr>
                                        <p:cTn id="9" dur="7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7500" fill="hold"/>
                                        <p:tgtEl>
                                          <p:spTgt spid="100"/>
                                        </p:tgtEl>
                                        <p:attrNameLst>
                                          <p:attrName>ppt_w</p:attrName>
                                        </p:attrNameLst>
                                      </p:cBhvr>
                                      <p:tavLst>
                                        <p:tav tm="0">
                                          <p:val>
                                            <p:fltVal val="0"/>
                                          </p:val>
                                        </p:tav>
                                        <p:tav tm="100000">
                                          <p:val>
                                            <p:strVal val="#ppt_w"/>
                                          </p:val>
                                        </p:tav>
                                      </p:tavLst>
                                    </p:anim>
                                    <p:anim calcmode="lin" valueType="num">
                                      <p:cBhvr>
                                        <p:cTn id="13" dur="7500" fill="hold"/>
                                        <p:tgtEl>
                                          <p:spTgt spid="100"/>
                                        </p:tgtEl>
                                        <p:attrNameLst>
                                          <p:attrName>ppt_h</p:attrName>
                                        </p:attrNameLst>
                                      </p:cBhvr>
                                      <p:tavLst>
                                        <p:tav tm="0">
                                          <p:val>
                                            <p:fltVal val="0"/>
                                          </p:val>
                                        </p:tav>
                                        <p:tav tm="100000">
                                          <p:val>
                                            <p:strVal val="#ppt_h"/>
                                          </p:val>
                                        </p:tav>
                                      </p:tavLst>
                                    </p:anim>
                                    <p:animEffect transition="in" filter="fade">
                                      <p:cBhvr>
                                        <p:cTn id="14" dur="7500"/>
                                        <p:tgtEl>
                                          <p:spTgt spid="10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p:cTn id="17" dur="7500" fill="hold"/>
                                        <p:tgtEl>
                                          <p:spTgt spid="101"/>
                                        </p:tgtEl>
                                        <p:attrNameLst>
                                          <p:attrName>ppt_w</p:attrName>
                                        </p:attrNameLst>
                                      </p:cBhvr>
                                      <p:tavLst>
                                        <p:tav tm="0">
                                          <p:val>
                                            <p:fltVal val="0"/>
                                          </p:val>
                                        </p:tav>
                                        <p:tav tm="100000">
                                          <p:val>
                                            <p:strVal val="#ppt_w"/>
                                          </p:val>
                                        </p:tav>
                                      </p:tavLst>
                                    </p:anim>
                                    <p:anim calcmode="lin" valueType="num">
                                      <p:cBhvr>
                                        <p:cTn id="18" dur="7500" fill="hold"/>
                                        <p:tgtEl>
                                          <p:spTgt spid="101"/>
                                        </p:tgtEl>
                                        <p:attrNameLst>
                                          <p:attrName>ppt_h</p:attrName>
                                        </p:attrNameLst>
                                      </p:cBhvr>
                                      <p:tavLst>
                                        <p:tav tm="0">
                                          <p:val>
                                            <p:fltVal val="0"/>
                                          </p:val>
                                        </p:tav>
                                        <p:tav tm="100000">
                                          <p:val>
                                            <p:strVal val="#ppt_h"/>
                                          </p:val>
                                        </p:tav>
                                      </p:tavLst>
                                    </p:anim>
                                    <p:animEffect transition="in" filter="fade">
                                      <p:cBhvr>
                                        <p:cTn id="19" dur="7500"/>
                                        <p:tgtEl>
                                          <p:spTgt spid="10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cBhvr>
                                        <p:cTn id="22" dur="7500" fill="hold"/>
                                        <p:tgtEl>
                                          <p:spTgt spid="110"/>
                                        </p:tgtEl>
                                        <p:attrNameLst>
                                          <p:attrName>ppt_w</p:attrName>
                                        </p:attrNameLst>
                                      </p:cBhvr>
                                      <p:tavLst>
                                        <p:tav tm="0">
                                          <p:val>
                                            <p:fltVal val="0"/>
                                          </p:val>
                                        </p:tav>
                                        <p:tav tm="100000">
                                          <p:val>
                                            <p:strVal val="#ppt_w"/>
                                          </p:val>
                                        </p:tav>
                                      </p:tavLst>
                                    </p:anim>
                                    <p:anim calcmode="lin" valueType="num">
                                      <p:cBhvr>
                                        <p:cTn id="23" dur="7500" fill="hold"/>
                                        <p:tgtEl>
                                          <p:spTgt spid="110"/>
                                        </p:tgtEl>
                                        <p:attrNameLst>
                                          <p:attrName>ppt_h</p:attrName>
                                        </p:attrNameLst>
                                      </p:cBhvr>
                                      <p:tavLst>
                                        <p:tav tm="0">
                                          <p:val>
                                            <p:fltVal val="0"/>
                                          </p:val>
                                        </p:tav>
                                        <p:tav tm="100000">
                                          <p:val>
                                            <p:strVal val="#ppt_h"/>
                                          </p:val>
                                        </p:tav>
                                      </p:tavLst>
                                    </p:anim>
                                    <p:animEffect transition="in" filter="fade">
                                      <p:cBhvr>
                                        <p:cTn id="24" dur="7500"/>
                                        <p:tgtEl>
                                          <p:spTgt spid="1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 calcmode="lin" valueType="num">
                                      <p:cBhvr>
                                        <p:cTn id="27" dur="7500" fill="hold"/>
                                        <p:tgtEl>
                                          <p:spTgt spid="109"/>
                                        </p:tgtEl>
                                        <p:attrNameLst>
                                          <p:attrName>ppt_w</p:attrName>
                                        </p:attrNameLst>
                                      </p:cBhvr>
                                      <p:tavLst>
                                        <p:tav tm="0">
                                          <p:val>
                                            <p:fltVal val="0"/>
                                          </p:val>
                                        </p:tav>
                                        <p:tav tm="100000">
                                          <p:val>
                                            <p:strVal val="#ppt_w"/>
                                          </p:val>
                                        </p:tav>
                                      </p:tavLst>
                                    </p:anim>
                                    <p:anim calcmode="lin" valueType="num">
                                      <p:cBhvr>
                                        <p:cTn id="28" dur="7500" fill="hold"/>
                                        <p:tgtEl>
                                          <p:spTgt spid="109"/>
                                        </p:tgtEl>
                                        <p:attrNameLst>
                                          <p:attrName>ppt_h</p:attrName>
                                        </p:attrNameLst>
                                      </p:cBhvr>
                                      <p:tavLst>
                                        <p:tav tm="0">
                                          <p:val>
                                            <p:fltVal val="0"/>
                                          </p:val>
                                        </p:tav>
                                        <p:tav tm="100000">
                                          <p:val>
                                            <p:strVal val="#ppt_h"/>
                                          </p:val>
                                        </p:tav>
                                      </p:tavLst>
                                    </p:anim>
                                    <p:animEffect transition="in" filter="fade">
                                      <p:cBhvr>
                                        <p:cTn id="29" dur="7500"/>
                                        <p:tgtEl>
                                          <p:spTgt spid="10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7500" fill="hold"/>
                                        <p:tgtEl>
                                          <p:spTgt spid="102"/>
                                        </p:tgtEl>
                                        <p:attrNameLst>
                                          <p:attrName>ppt_w</p:attrName>
                                        </p:attrNameLst>
                                      </p:cBhvr>
                                      <p:tavLst>
                                        <p:tav tm="0">
                                          <p:val>
                                            <p:fltVal val="0"/>
                                          </p:val>
                                        </p:tav>
                                        <p:tav tm="100000">
                                          <p:val>
                                            <p:strVal val="#ppt_w"/>
                                          </p:val>
                                        </p:tav>
                                      </p:tavLst>
                                    </p:anim>
                                    <p:anim calcmode="lin" valueType="num">
                                      <p:cBhvr>
                                        <p:cTn id="33" dur="7500" fill="hold"/>
                                        <p:tgtEl>
                                          <p:spTgt spid="102"/>
                                        </p:tgtEl>
                                        <p:attrNameLst>
                                          <p:attrName>ppt_h</p:attrName>
                                        </p:attrNameLst>
                                      </p:cBhvr>
                                      <p:tavLst>
                                        <p:tav tm="0">
                                          <p:val>
                                            <p:fltVal val="0"/>
                                          </p:val>
                                        </p:tav>
                                        <p:tav tm="100000">
                                          <p:val>
                                            <p:strVal val="#ppt_h"/>
                                          </p:val>
                                        </p:tav>
                                      </p:tavLst>
                                    </p:anim>
                                    <p:animEffect transition="in" filter="fade">
                                      <p:cBhvr>
                                        <p:cTn id="34" dur="7500"/>
                                        <p:tgtEl>
                                          <p:spTgt spid="10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anim calcmode="lin" valueType="num">
                                      <p:cBhvr>
                                        <p:cTn id="37" dur="7500" fill="hold"/>
                                        <p:tgtEl>
                                          <p:spTgt spid="103"/>
                                        </p:tgtEl>
                                        <p:attrNameLst>
                                          <p:attrName>ppt_w</p:attrName>
                                        </p:attrNameLst>
                                      </p:cBhvr>
                                      <p:tavLst>
                                        <p:tav tm="0">
                                          <p:val>
                                            <p:fltVal val="0"/>
                                          </p:val>
                                        </p:tav>
                                        <p:tav tm="100000">
                                          <p:val>
                                            <p:strVal val="#ppt_w"/>
                                          </p:val>
                                        </p:tav>
                                      </p:tavLst>
                                    </p:anim>
                                    <p:anim calcmode="lin" valueType="num">
                                      <p:cBhvr>
                                        <p:cTn id="38" dur="7500" fill="hold"/>
                                        <p:tgtEl>
                                          <p:spTgt spid="103"/>
                                        </p:tgtEl>
                                        <p:attrNameLst>
                                          <p:attrName>ppt_h</p:attrName>
                                        </p:attrNameLst>
                                      </p:cBhvr>
                                      <p:tavLst>
                                        <p:tav tm="0">
                                          <p:val>
                                            <p:fltVal val="0"/>
                                          </p:val>
                                        </p:tav>
                                        <p:tav tm="100000">
                                          <p:val>
                                            <p:strVal val="#ppt_h"/>
                                          </p:val>
                                        </p:tav>
                                      </p:tavLst>
                                    </p:anim>
                                    <p:animEffect transition="in" filter="fade">
                                      <p:cBhvr>
                                        <p:cTn id="39" dur="7500"/>
                                        <p:tgtEl>
                                          <p:spTgt spid="103"/>
                                        </p:tgtEl>
                                      </p:cBhvr>
                                    </p:animEffect>
                                  </p:childTnLst>
                                </p:cTn>
                              </p:par>
                              <p:par>
                                <p:cTn id="40" presetID="1" presetClass="emph" presetSubtype="2" fill="hold" nodeType="withEffect">
                                  <p:stCondLst>
                                    <p:cond delay="0"/>
                                  </p:stCondLst>
                                  <p:childTnLst>
                                    <p:animClr clrSpc="rgb" dir="cw">
                                      <p:cBhvr>
                                        <p:cTn id="41" dur="7500" fill="hold"/>
                                        <p:tgtEl>
                                          <p:spTgt spid="103"/>
                                        </p:tgtEl>
                                        <p:attrNameLst>
                                          <p:attrName>fillcolor</p:attrName>
                                        </p:attrNameLst>
                                      </p:cBhvr>
                                      <p:to>
                                        <a:srgbClr val="93453D"/>
                                      </p:to>
                                    </p:animClr>
                                    <p:set>
                                      <p:cBhvr>
                                        <p:cTn id="42" dur="7500" fill="hold"/>
                                        <p:tgtEl>
                                          <p:spTgt spid="103"/>
                                        </p:tgtEl>
                                        <p:attrNameLst>
                                          <p:attrName>fill.type</p:attrName>
                                        </p:attrNameLst>
                                      </p:cBhvr>
                                      <p:to>
                                        <p:strVal val="solid"/>
                                      </p:to>
                                    </p:set>
                                    <p:set>
                                      <p:cBhvr>
                                        <p:cTn id="43" dur="7500" fill="hold"/>
                                        <p:tgtEl>
                                          <p:spTgt spid="103"/>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7500" fill="hold"/>
                                        <p:tgtEl>
                                          <p:spTgt spid="104"/>
                                        </p:tgtEl>
                                        <p:attrNameLst>
                                          <p:attrName>fillcolor</p:attrName>
                                        </p:attrNameLst>
                                      </p:cBhvr>
                                      <p:to>
                                        <a:srgbClr val="93453D"/>
                                      </p:to>
                                    </p:animClr>
                                    <p:set>
                                      <p:cBhvr>
                                        <p:cTn id="46" dur="7500" fill="hold"/>
                                        <p:tgtEl>
                                          <p:spTgt spid="104"/>
                                        </p:tgtEl>
                                        <p:attrNameLst>
                                          <p:attrName>fill.type</p:attrName>
                                        </p:attrNameLst>
                                      </p:cBhvr>
                                      <p:to>
                                        <p:strVal val="solid"/>
                                      </p:to>
                                    </p:set>
                                    <p:set>
                                      <p:cBhvr>
                                        <p:cTn id="47" dur="7500" fill="hold"/>
                                        <p:tgtEl>
                                          <p:spTgt spid="104"/>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7500" fill="hold"/>
                                        <p:tgtEl>
                                          <p:spTgt spid="101"/>
                                        </p:tgtEl>
                                        <p:attrNameLst>
                                          <p:attrName>fillcolor</p:attrName>
                                        </p:attrNameLst>
                                      </p:cBhvr>
                                      <p:to>
                                        <a:srgbClr val="93453D"/>
                                      </p:to>
                                    </p:animClr>
                                    <p:set>
                                      <p:cBhvr>
                                        <p:cTn id="50" dur="7500" fill="hold"/>
                                        <p:tgtEl>
                                          <p:spTgt spid="101"/>
                                        </p:tgtEl>
                                        <p:attrNameLst>
                                          <p:attrName>fill.type</p:attrName>
                                        </p:attrNameLst>
                                      </p:cBhvr>
                                      <p:to>
                                        <p:strVal val="solid"/>
                                      </p:to>
                                    </p:set>
                                    <p:set>
                                      <p:cBhvr>
                                        <p:cTn id="51" dur="7500" fill="hold"/>
                                        <p:tgtEl>
                                          <p:spTgt spid="101"/>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7500" fill="hold"/>
                                        <p:tgtEl>
                                          <p:spTgt spid="110"/>
                                        </p:tgtEl>
                                        <p:attrNameLst>
                                          <p:attrName>fillcolor</p:attrName>
                                        </p:attrNameLst>
                                      </p:cBhvr>
                                      <p:to>
                                        <a:srgbClr val="93453D"/>
                                      </p:to>
                                    </p:animClr>
                                    <p:set>
                                      <p:cBhvr>
                                        <p:cTn id="54" dur="7500" fill="hold"/>
                                        <p:tgtEl>
                                          <p:spTgt spid="110"/>
                                        </p:tgtEl>
                                        <p:attrNameLst>
                                          <p:attrName>fill.type</p:attrName>
                                        </p:attrNameLst>
                                      </p:cBhvr>
                                      <p:to>
                                        <p:strVal val="solid"/>
                                      </p:to>
                                    </p:set>
                                    <p:set>
                                      <p:cBhvr>
                                        <p:cTn id="55" dur="7500" fill="hold"/>
                                        <p:tgtEl>
                                          <p:spTgt spid="110"/>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7500" fill="hold"/>
                                        <p:tgtEl>
                                          <p:spTgt spid="109"/>
                                        </p:tgtEl>
                                        <p:attrNameLst>
                                          <p:attrName>fillcolor</p:attrName>
                                        </p:attrNameLst>
                                      </p:cBhvr>
                                      <p:to>
                                        <a:srgbClr val="93453D"/>
                                      </p:to>
                                    </p:animClr>
                                    <p:set>
                                      <p:cBhvr>
                                        <p:cTn id="58" dur="7500" fill="hold"/>
                                        <p:tgtEl>
                                          <p:spTgt spid="109"/>
                                        </p:tgtEl>
                                        <p:attrNameLst>
                                          <p:attrName>fill.type</p:attrName>
                                        </p:attrNameLst>
                                      </p:cBhvr>
                                      <p:to>
                                        <p:strVal val="solid"/>
                                      </p:to>
                                    </p:set>
                                    <p:set>
                                      <p:cBhvr>
                                        <p:cTn id="59" dur="7500" fill="hold"/>
                                        <p:tgtEl>
                                          <p:spTgt spid="109"/>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7500" fill="hold"/>
                                        <p:tgtEl>
                                          <p:spTgt spid="106"/>
                                        </p:tgtEl>
                                        <p:attrNameLst>
                                          <p:attrName>fillcolor</p:attrName>
                                        </p:attrNameLst>
                                      </p:cBhvr>
                                      <p:to>
                                        <a:srgbClr val="93453D"/>
                                      </p:to>
                                    </p:animClr>
                                    <p:set>
                                      <p:cBhvr>
                                        <p:cTn id="62" dur="7500" fill="hold"/>
                                        <p:tgtEl>
                                          <p:spTgt spid="106"/>
                                        </p:tgtEl>
                                        <p:attrNameLst>
                                          <p:attrName>fill.type</p:attrName>
                                        </p:attrNameLst>
                                      </p:cBhvr>
                                      <p:to>
                                        <p:strVal val="solid"/>
                                      </p:to>
                                    </p:set>
                                    <p:set>
                                      <p:cBhvr>
                                        <p:cTn id="63" dur="7500" fill="hold"/>
                                        <p:tgtEl>
                                          <p:spTgt spid="106"/>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7500" fill="hold"/>
                                        <p:tgtEl>
                                          <p:spTgt spid="117"/>
                                        </p:tgtEl>
                                        <p:attrNameLst>
                                          <p:attrName>fillcolor</p:attrName>
                                        </p:attrNameLst>
                                      </p:cBhvr>
                                      <p:to>
                                        <a:srgbClr val="93453D"/>
                                      </p:to>
                                    </p:animClr>
                                    <p:set>
                                      <p:cBhvr>
                                        <p:cTn id="66" dur="7500" fill="hold"/>
                                        <p:tgtEl>
                                          <p:spTgt spid="117"/>
                                        </p:tgtEl>
                                        <p:attrNameLst>
                                          <p:attrName>fill.type</p:attrName>
                                        </p:attrNameLst>
                                      </p:cBhvr>
                                      <p:to>
                                        <p:strVal val="solid"/>
                                      </p:to>
                                    </p:set>
                                    <p:set>
                                      <p:cBhvr>
                                        <p:cTn id="67" dur="7500" fill="hold"/>
                                        <p:tgtEl>
                                          <p:spTgt spid="1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7500" fill="hold"/>
                                        <p:tgtEl>
                                          <p:spTgt spid="120"/>
                                        </p:tgtEl>
                                        <p:attrNameLst>
                                          <p:attrName>fillcolor</p:attrName>
                                        </p:attrNameLst>
                                      </p:cBhvr>
                                      <p:to>
                                        <a:srgbClr val="93453D"/>
                                      </p:to>
                                    </p:animClr>
                                    <p:set>
                                      <p:cBhvr>
                                        <p:cTn id="70" dur="7500" fill="hold"/>
                                        <p:tgtEl>
                                          <p:spTgt spid="120"/>
                                        </p:tgtEl>
                                        <p:attrNameLst>
                                          <p:attrName>fill.type</p:attrName>
                                        </p:attrNameLst>
                                      </p:cBhvr>
                                      <p:to>
                                        <p:strVal val="solid"/>
                                      </p:to>
                                    </p:set>
                                    <p:set>
                                      <p:cBhvr>
                                        <p:cTn id="71" dur="7500" fill="hold"/>
                                        <p:tgtEl>
                                          <p:spTgt spid="120"/>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7500" fill="hold"/>
                                        <p:tgtEl>
                                          <p:spTgt spid="121"/>
                                        </p:tgtEl>
                                        <p:attrNameLst>
                                          <p:attrName>fillcolor</p:attrName>
                                        </p:attrNameLst>
                                      </p:cBhvr>
                                      <p:to>
                                        <a:srgbClr val="93453D"/>
                                      </p:to>
                                    </p:animClr>
                                    <p:set>
                                      <p:cBhvr>
                                        <p:cTn id="74" dur="7500" fill="hold"/>
                                        <p:tgtEl>
                                          <p:spTgt spid="121"/>
                                        </p:tgtEl>
                                        <p:attrNameLst>
                                          <p:attrName>fill.type</p:attrName>
                                        </p:attrNameLst>
                                      </p:cBhvr>
                                      <p:to>
                                        <p:strVal val="solid"/>
                                      </p:to>
                                    </p:set>
                                    <p:set>
                                      <p:cBhvr>
                                        <p:cTn id="75" dur="7500" fill="hold"/>
                                        <p:tgtEl>
                                          <p:spTgt spid="121"/>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7500" fill="hold"/>
                                        <p:tgtEl>
                                          <p:spTgt spid="129"/>
                                        </p:tgtEl>
                                        <p:attrNameLst>
                                          <p:attrName>fillcolor</p:attrName>
                                        </p:attrNameLst>
                                      </p:cBhvr>
                                      <p:to>
                                        <a:srgbClr val="93453D"/>
                                      </p:to>
                                    </p:animClr>
                                    <p:set>
                                      <p:cBhvr>
                                        <p:cTn id="78" dur="7500" fill="hold"/>
                                        <p:tgtEl>
                                          <p:spTgt spid="129"/>
                                        </p:tgtEl>
                                        <p:attrNameLst>
                                          <p:attrName>fill.type</p:attrName>
                                        </p:attrNameLst>
                                      </p:cBhvr>
                                      <p:to>
                                        <p:strVal val="solid"/>
                                      </p:to>
                                    </p:set>
                                    <p:set>
                                      <p:cBhvr>
                                        <p:cTn id="79" dur="7500" fill="hold"/>
                                        <p:tgtEl>
                                          <p:spTgt spid="129"/>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7500" fill="hold"/>
                                        <p:tgtEl>
                                          <p:spTgt spid="102"/>
                                        </p:tgtEl>
                                        <p:attrNameLst>
                                          <p:attrName>fillcolor</p:attrName>
                                        </p:attrNameLst>
                                      </p:cBhvr>
                                      <p:to>
                                        <a:srgbClr val="93453D"/>
                                      </p:to>
                                    </p:animClr>
                                    <p:set>
                                      <p:cBhvr>
                                        <p:cTn id="82" dur="7500" fill="hold"/>
                                        <p:tgtEl>
                                          <p:spTgt spid="102"/>
                                        </p:tgtEl>
                                        <p:attrNameLst>
                                          <p:attrName>fill.type</p:attrName>
                                        </p:attrNameLst>
                                      </p:cBhvr>
                                      <p:to>
                                        <p:strVal val="solid"/>
                                      </p:to>
                                    </p:set>
                                    <p:set>
                                      <p:cBhvr>
                                        <p:cTn id="83" dur="7500" fill="hold"/>
                                        <p:tgtEl>
                                          <p:spTgt spid="102"/>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7500" fill="hold"/>
                                        <p:tgtEl>
                                          <p:spTgt spid="134"/>
                                        </p:tgtEl>
                                        <p:attrNameLst>
                                          <p:attrName>fillcolor</p:attrName>
                                        </p:attrNameLst>
                                      </p:cBhvr>
                                      <p:to>
                                        <a:srgbClr val="93453D"/>
                                      </p:to>
                                    </p:animClr>
                                    <p:set>
                                      <p:cBhvr>
                                        <p:cTn id="86" dur="7500" fill="hold"/>
                                        <p:tgtEl>
                                          <p:spTgt spid="134"/>
                                        </p:tgtEl>
                                        <p:attrNameLst>
                                          <p:attrName>fill.type</p:attrName>
                                        </p:attrNameLst>
                                      </p:cBhvr>
                                      <p:to>
                                        <p:strVal val="solid"/>
                                      </p:to>
                                    </p:set>
                                    <p:set>
                                      <p:cBhvr>
                                        <p:cTn id="87" dur="7500" fill="hold"/>
                                        <p:tgtEl>
                                          <p:spTgt spid="134"/>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7500" fill="hold"/>
                                        <p:tgtEl>
                                          <p:spTgt spid="100"/>
                                        </p:tgtEl>
                                        <p:attrNameLst>
                                          <p:attrName>fillcolor</p:attrName>
                                        </p:attrNameLst>
                                      </p:cBhvr>
                                      <p:to>
                                        <a:srgbClr val="93453D"/>
                                      </p:to>
                                    </p:animClr>
                                    <p:set>
                                      <p:cBhvr>
                                        <p:cTn id="90" dur="7500" fill="hold"/>
                                        <p:tgtEl>
                                          <p:spTgt spid="100"/>
                                        </p:tgtEl>
                                        <p:attrNameLst>
                                          <p:attrName>fill.type</p:attrName>
                                        </p:attrNameLst>
                                      </p:cBhvr>
                                      <p:to>
                                        <p:strVal val="solid"/>
                                      </p:to>
                                    </p:set>
                                    <p:set>
                                      <p:cBhvr>
                                        <p:cTn id="91" dur="7500" fill="hold"/>
                                        <p:tgtEl>
                                          <p:spTgt spid="100"/>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7500" fill="hold"/>
                                        <p:tgtEl>
                                          <p:spTgt spid="98"/>
                                        </p:tgtEl>
                                        <p:attrNameLst>
                                          <p:attrName>fillcolor</p:attrName>
                                        </p:attrNameLst>
                                      </p:cBhvr>
                                      <p:to>
                                        <a:srgbClr val="93453D"/>
                                      </p:to>
                                    </p:animClr>
                                    <p:set>
                                      <p:cBhvr>
                                        <p:cTn id="94" dur="7500" fill="hold"/>
                                        <p:tgtEl>
                                          <p:spTgt spid="98"/>
                                        </p:tgtEl>
                                        <p:attrNameLst>
                                          <p:attrName>fill.type</p:attrName>
                                        </p:attrNameLst>
                                      </p:cBhvr>
                                      <p:to>
                                        <p:strVal val="solid"/>
                                      </p:to>
                                    </p:set>
                                    <p:set>
                                      <p:cBhvr>
                                        <p:cTn id="95" dur="7500" fill="hold"/>
                                        <p:tgtEl>
                                          <p:spTgt spid="98"/>
                                        </p:tgtEl>
                                        <p:attrNameLst>
                                          <p:attrName>fill.on</p:attrName>
                                        </p:attrNameLst>
                                      </p:cBhvr>
                                      <p:to>
                                        <p:strVal val="true"/>
                                      </p:to>
                                    </p:set>
                                  </p:childTnLst>
                                </p:cTn>
                              </p:par>
                              <p:par>
                                <p:cTn id="96" presetID="53" presetClass="entr" presetSubtype="16" fill="hold" grpId="0" nodeType="withEffect">
                                  <p:stCondLst>
                                    <p:cond delay="0"/>
                                  </p:stCondLst>
                                  <p:childTnLst>
                                    <p:set>
                                      <p:cBhvr>
                                        <p:cTn id="97" dur="1" fill="hold">
                                          <p:stCondLst>
                                            <p:cond delay="0"/>
                                          </p:stCondLst>
                                        </p:cTn>
                                        <p:tgtEl>
                                          <p:spTgt spid="145"/>
                                        </p:tgtEl>
                                        <p:attrNameLst>
                                          <p:attrName>style.visibility</p:attrName>
                                        </p:attrNameLst>
                                      </p:cBhvr>
                                      <p:to>
                                        <p:strVal val="visible"/>
                                      </p:to>
                                    </p:set>
                                    <p:anim calcmode="lin" valueType="num">
                                      <p:cBhvr>
                                        <p:cTn id="98" dur="7500" fill="hold"/>
                                        <p:tgtEl>
                                          <p:spTgt spid="145"/>
                                        </p:tgtEl>
                                        <p:attrNameLst>
                                          <p:attrName>ppt_w</p:attrName>
                                        </p:attrNameLst>
                                      </p:cBhvr>
                                      <p:tavLst>
                                        <p:tav tm="0">
                                          <p:val>
                                            <p:fltVal val="0"/>
                                          </p:val>
                                        </p:tav>
                                        <p:tav tm="100000">
                                          <p:val>
                                            <p:strVal val="#ppt_w"/>
                                          </p:val>
                                        </p:tav>
                                      </p:tavLst>
                                    </p:anim>
                                    <p:anim calcmode="lin" valueType="num">
                                      <p:cBhvr>
                                        <p:cTn id="99" dur="7500" fill="hold"/>
                                        <p:tgtEl>
                                          <p:spTgt spid="145"/>
                                        </p:tgtEl>
                                        <p:attrNameLst>
                                          <p:attrName>ppt_h</p:attrName>
                                        </p:attrNameLst>
                                      </p:cBhvr>
                                      <p:tavLst>
                                        <p:tav tm="0">
                                          <p:val>
                                            <p:fltVal val="0"/>
                                          </p:val>
                                        </p:tav>
                                        <p:tav tm="100000">
                                          <p:val>
                                            <p:strVal val="#ppt_h"/>
                                          </p:val>
                                        </p:tav>
                                      </p:tavLst>
                                    </p:anim>
                                    <p:animEffect transition="in" filter="fade">
                                      <p:cBhvr>
                                        <p:cTn id="100" dur="7500"/>
                                        <p:tgtEl>
                                          <p:spTgt spid="145"/>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46"/>
                                        </p:tgtEl>
                                        <p:attrNameLst>
                                          <p:attrName>style.visibility</p:attrName>
                                        </p:attrNameLst>
                                      </p:cBhvr>
                                      <p:to>
                                        <p:strVal val="visible"/>
                                      </p:to>
                                    </p:set>
                                    <p:anim calcmode="lin" valueType="num">
                                      <p:cBhvr>
                                        <p:cTn id="103" dur="7500" fill="hold"/>
                                        <p:tgtEl>
                                          <p:spTgt spid="146"/>
                                        </p:tgtEl>
                                        <p:attrNameLst>
                                          <p:attrName>ppt_w</p:attrName>
                                        </p:attrNameLst>
                                      </p:cBhvr>
                                      <p:tavLst>
                                        <p:tav tm="0">
                                          <p:val>
                                            <p:fltVal val="0"/>
                                          </p:val>
                                        </p:tav>
                                        <p:tav tm="100000">
                                          <p:val>
                                            <p:strVal val="#ppt_w"/>
                                          </p:val>
                                        </p:tav>
                                      </p:tavLst>
                                    </p:anim>
                                    <p:anim calcmode="lin" valueType="num">
                                      <p:cBhvr>
                                        <p:cTn id="104" dur="7500" fill="hold"/>
                                        <p:tgtEl>
                                          <p:spTgt spid="146"/>
                                        </p:tgtEl>
                                        <p:attrNameLst>
                                          <p:attrName>ppt_h</p:attrName>
                                        </p:attrNameLst>
                                      </p:cBhvr>
                                      <p:tavLst>
                                        <p:tav tm="0">
                                          <p:val>
                                            <p:fltVal val="0"/>
                                          </p:val>
                                        </p:tav>
                                        <p:tav tm="100000">
                                          <p:val>
                                            <p:strVal val="#ppt_h"/>
                                          </p:val>
                                        </p:tav>
                                      </p:tavLst>
                                    </p:anim>
                                    <p:animEffect transition="in" filter="fade">
                                      <p:cBhvr>
                                        <p:cTn id="105" dur="7500"/>
                                        <p:tgtEl>
                                          <p:spTgt spid="146"/>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57"/>
                                        </p:tgtEl>
                                        <p:attrNameLst>
                                          <p:attrName>style.visibility</p:attrName>
                                        </p:attrNameLst>
                                      </p:cBhvr>
                                      <p:to>
                                        <p:strVal val="visible"/>
                                      </p:to>
                                    </p:set>
                                    <p:anim calcmode="lin" valueType="num">
                                      <p:cBhvr>
                                        <p:cTn id="108" dur="7500" fill="hold"/>
                                        <p:tgtEl>
                                          <p:spTgt spid="157"/>
                                        </p:tgtEl>
                                        <p:attrNameLst>
                                          <p:attrName>ppt_w</p:attrName>
                                        </p:attrNameLst>
                                      </p:cBhvr>
                                      <p:tavLst>
                                        <p:tav tm="0">
                                          <p:val>
                                            <p:fltVal val="0"/>
                                          </p:val>
                                        </p:tav>
                                        <p:tav tm="100000">
                                          <p:val>
                                            <p:strVal val="#ppt_w"/>
                                          </p:val>
                                        </p:tav>
                                      </p:tavLst>
                                    </p:anim>
                                    <p:anim calcmode="lin" valueType="num">
                                      <p:cBhvr>
                                        <p:cTn id="109" dur="7500" fill="hold"/>
                                        <p:tgtEl>
                                          <p:spTgt spid="157"/>
                                        </p:tgtEl>
                                        <p:attrNameLst>
                                          <p:attrName>ppt_h</p:attrName>
                                        </p:attrNameLst>
                                      </p:cBhvr>
                                      <p:tavLst>
                                        <p:tav tm="0">
                                          <p:val>
                                            <p:fltVal val="0"/>
                                          </p:val>
                                        </p:tav>
                                        <p:tav tm="100000">
                                          <p:val>
                                            <p:strVal val="#ppt_h"/>
                                          </p:val>
                                        </p:tav>
                                      </p:tavLst>
                                    </p:anim>
                                    <p:animEffect transition="in" filter="fade">
                                      <p:cBhvr>
                                        <p:cTn id="110" dur="7500"/>
                                        <p:tgtEl>
                                          <p:spTgt spid="157"/>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58"/>
                                        </p:tgtEl>
                                        <p:attrNameLst>
                                          <p:attrName>style.visibility</p:attrName>
                                        </p:attrNameLst>
                                      </p:cBhvr>
                                      <p:to>
                                        <p:strVal val="visible"/>
                                      </p:to>
                                    </p:set>
                                    <p:anim calcmode="lin" valueType="num">
                                      <p:cBhvr>
                                        <p:cTn id="113" dur="7500" fill="hold"/>
                                        <p:tgtEl>
                                          <p:spTgt spid="158"/>
                                        </p:tgtEl>
                                        <p:attrNameLst>
                                          <p:attrName>ppt_w</p:attrName>
                                        </p:attrNameLst>
                                      </p:cBhvr>
                                      <p:tavLst>
                                        <p:tav tm="0">
                                          <p:val>
                                            <p:fltVal val="0"/>
                                          </p:val>
                                        </p:tav>
                                        <p:tav tm="100000">
                                          <p:val>
                                            <p:strVal val="#ppt_w"/>
                                          </p:val>
                                        </p:tav>
                                      </p:tavLst>
                                    </p:anim>
                                    <p:anim calcmode="lin" valueType="num">
                                      <p:cBhvr>
                                        <p:cTn id="114" dur="7500" fill="hold"/>
                                        <p:tgtEl>
                                          <p:spTgt spid="158"/>
                                        </p:tgtEl>
                                        <p:attrNameLst>
                                          <p:attrName>ppt_h</p:attrName>
                                        </p:attrNameLst>
                                      </p:cBhvr>
                                      <p:tavLst>
                                        <p:tav tm="0">
                                          <p:val>
                                            <p:fltVal val="0"/>
                                          </p:val>
                                        </p:tav>
                                        <p:tav tm="100000">
                                          <p:val>
                                            <p:strVal val="#ppt_h"/>
                                          </p:val>
                                        </p:tav>
                                      </p:tavLst>
                                    </p:anim>
                                    <p:animEffect transition="in" filter="fade">
                                      <p:cBhvr>
                                        <p:cTn id="115" dur="7500"/>
                                        <p:tgtEl>
                                          <p:spTgt spid="158"/>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63"/>
                                        </p:tgtEl>
                                        <p:attrNameLst>
                                          <p:attrName>style.visibility</p:attrName>
                                        </p:attrNameLst>
                                      </p:cBhvr>
                                      <p:to>
                                        <p:strVal val="visible"/>
                                      </p:to>
                                    </p:set>
                                    <p:anim calcmode="lin" valueType="num">
                                      <p:cBhvr>
                                        <p:cTn id="118" dur="7500" fill="hold"/>
                                        <p:tgtEl>
                                          <p:spTgt spid="163"/>
                                        </p:tgtEl>
                                        <p:attrNameLst>
                                          <p:attrName>ppt_w</p:attrName>
                                        </p:attrNameLst>
                                      </p:cBhvr>
                                      <p:tavLst>
                                        <p:tav tm="0">
                                          <p:val>
                                            <p:fltVal val="0"/>
                                          </p:val>
                                        </p:tav>
                                        <p:tav tm="100000">
                                          <p:val>
                                            <p:strVal val="#ppt_w"/>
                                          </p:val>
                                        </p:tav>
                                      </p:tavLst>
                                    </p:anim>
                                    <p:anim calcmode="lin" valueType="num">
                                      <p:cBhvr>
                                        <p:cTn id="119" dur="7500" fill="hold"/>
                                        <p:tgtEl>
                                          <p:spTgt spid="163"/>
                                        </p:tgtEl>
                                        <p:attrNameLst>
                                          <p:attrName>ppt_h</p:attrName>
                                        </p:attrNameLst>
                                      </p:cBhvr>
                                      <p:tavLst>
                                        <p:tav tm="0">
                                          <p:val>
                                            <p:fltVal val="0"/>
                                          </p:val>
                                        </p:tav>
                                        <p:tav tm="100000">
                                          <p:val>
                                            <p:strVal val="#ppt_h"/>
                                          </p:val>
                                        </p:tav>
                                      </p:tavLst>
                                    </p:anim>
                                    <p:animEffect transition="in" filter="fade">
                                      <p:cBhvr>
                                        <p:cTn id="120" dur="7500"/>
                                        <p:tgtEl>
                                          <p:spTgt spid="163"/>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53"/>
                                        </p:tgtEl>
                                        <p:attrNameLst>
                                          <p:attrName>style.visibility</p:attrName>
                                        </p:attrNameLst>
                                      </p:cBhvr>
                                      <p:to>
                                        <p:strVal val="visible"/>
                                      </p:to>
                                    </p:set>
                                    <p:anim calcmode="lin" valueType="num">
                                      <p:cBhvr>
                                        <p:cTn id="123" dur="7500" fill="hold"/>
                                        <p:tgtEl>
                                          <p:spTgt spid="153"/>
                                        </p:tgtEl>
                                        <p:attrNameLst>
                                          <p:attrName>ppt_w</p:attrName>
                                        </p:attrNameLst>
                                      </p:cBhvr>
                                      <p:tavLst>
                                        <p:tav tm="0">
                                          <p:val>
                                            <p:fltVal val="0"/>
                                          </p:val>
                                        </p:tav>
                                        <p:tav tm="100000">
                                          <p:val>
                                            <p:strVal val="#ppt_w"/>
                                          </p:val>
                                        </p:tav>
                                      </p:tavLst>
                                    </p:anim>
                                    <p:anim calcmode="lin" valueType="num">
                                      <p:cBhvr>
                                        <p:cTn id="124" dur="7500" fill="hold"/>
                                        <p:tgtEl>
                                          <p:spTgt spid="153"/>
                                        </p:tgtEl>
                                        <p:attrNameLst>
                                          <p:attrName>ppt_h</p:attrName>
                                        </p:attrNameLst>
                                      </p:cBhvr>
                                      <p:tavLst>
                                        <p:tav tm="0">
                                          <p:val>
                                            <p:fltVal val="0"/>
                                          </p:val>
                                        </p:tav>
                                        <p:tav tm="100000">
                                          <p:val>
                                            <p:strVal val="#ppt_h"/>
                                          </p:val>
                                        </p:tav>
                                      </p:tavLst>
                                    </p:anim>
                                    <p:animEffect transition="in" filter="fade">
                                      <p:cBhvr>
                                        <p:cTn id="125" dur="7500"/>
                                        <p:tgtEl>
                                          <p:spTgt spid="153"/>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156"/>
                                        </p:tgtEl>
                                        <p:attrNameLst>
                                          <p:attrName>style.visibility</p:attrName>
                                        </p:attrNameLst>
                                      </p:cBhvr>
                                      <p:to>
                                        <p:strVal val="visible"/>
                                      </p:to>
                                    </p:set>
                                    <p:anim calcmode="lin" valueType="num">
                                      <p:cBhvr>
                                        <p:cTn id="128" dur="7500" fill="hold"/>
                                        <p:tgtEl>
                                          <p:spTgt spid="156"/>
                                        </p:tgtEl>
                                        <p:attrNameLst>
                                          <p:attrName>ppt_w</p:attrName>
                                        </p:attrNameLst>
                                      </p:cBhvr>
                                      <p:tavLst>
                                        <p:tav tm="0">
                                          <p:val>
                                            <p:fltVal val="0"/>
                                          </p:val>
                                        </p:tav>
                                        <p:tav tm="100000">
                                          <p:val>
                                            <p:strVal val="#ppt_w"/>
                                          </p:val>
                                        </p:tav>
                                      </p:tavLst>
                                    </p:anim>
                                    <p:anim calcmode="lin" valueType="num">
                                      <p:cBhvr>
                                        <p:cTn id="129" dur="7500" fill="hold"/>
                                        <p:tgtEl>
                                          <p:spTgt spid="156"/>
                                        </p:tgtEl>
                                        <p:attrNameLst>
                                          <p:attrName>ppt_h</p:attrName>
                                        </p:attrNameLst>
                                      </p:cBhvr>
                                      <p:tavLst>
                                        <p:tav tm="0">
                                          <p:val>
                                            <p:fltVal val="0"/>
                                          </p:val>
                                        </p:tav>
                                        <p:tav tm="100000">
                                          <p:val>
                                            <p:strVal val="#ppt_h"/>
                                          </p:val>
                                        </p:tav>
                                      </p:tavLst>
                                    </p:anim>
                                    <p:animEffect transition="in" filter="fade">
                                      <p:cBhvr>
                                        <p:cTn id="130" dur="7500"/>
                                        <p:tgtEl>
                                          <p:spTgt spid="156"/>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54"/>
                                        </p:tgtEl>
                                        <p:attrNameLst>
                                          <p:attrName>style.visibility</p:attrName>
                                        </p:attrNameLst>
                                      </p:cBhvr>
                                      <p:to>
                                        <p:strVal val="visible"/>
                                      </p:to>
                                    </p:set>
                                    <p:anim calcmode="lin" valueType="num">
                                      <p:cBhvr>
                                        <p:cTn id="133" dur="7500" fill="hold"/>
                                        <p:tgtEl>
                                          <p:spTgt spid="154"/>
                                        </p:tgtEl>
                                        <p:attrNameLst>
                                          <p:attrName>ppt_w</p:attrName>
                                        </p:attrNameLst>
                                      </p:cBhvr>
                                      <p:tavLst>
                                        <p:tav tm="0">
                                          <p:val>
                                            <p:fltVal val="0"/>
                                          </p:val>
                                        </p:tav>
                                        <p:tav tm="100000">
                                          <p:val>
                                            <p:strVal val="#ppt_w"/>
                                          </p:val>
                                        </p:tav>
                                      </p:tavLst>
                                    </p:anim>
                                    <p:anim calcmode="lin" valueType="num">
                                      <p:cBhvr>
                                        <p:cTn id="134" dur="7500" fill="hold"/>
                                        <p:tgtEl>
                                          <p:spTgt spid="154"/>
                                        </p:tgtEl>
                                        <p:attrNameLst>
                                          <p:attrName>ppt_h</p:attrName>
                                        </p:attrNameLst>
                                      </p:cBhvr>
                                      <p:tavLst>
                                        <p:tav tm="0">
                                          <p:val>
                                            <p:fltVal val="0"/>
                                          </p:val>
                                        </p:tav>
                                        <p:tav tm="100000">
                                          <p:val>
                                            <p:strVal val="#ppt_h"/>
                                          </p:val>
                                        </p:tav>
                                      </p:tavLst>
                                    </p:anim>
                                    <p:animEffect transition="in" filter="fade">
                                      <p:cBhvr>
                                        <p:cTn id="135" dur="7500"/>
                                        <p:tgtEl>
                                          <p:spTgt spid="154"/>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155"/>
                                        </p:tgtEl>
                                        <p:attrNameLst>
                                          <p:attrName>style.visibility</p:attrName>
                                        </p:attrNameLst>
                                      </p:cBhvr>
                                      <p:to>
                                        <p:strVal val="visible"/>
                                      </p:to>
                                    </p:set>
                                    <p:anim calcmode="lin" valueType="num">
                                      <p:cBhvr>
                                        <p:cTn id="138" dur="7500" fill="hold"/>
                                        <p:tgtEl>
                                          <p:spTgt spid="155"/>
                                        </p:tgtEl>
                                        <p:attrNameLst>
                                          <p:attrName>ppt_w</p:attrName>
                                        </p:attrNameLst>
                                      </p:cBhvr>
                                      <p:tavLst>
                                        <p:tav tm="0">
                                          <p:val>
                                            <p:fltVal val="0"/>
                                          </p:val>
                                        </p:tav>
                                        <p:tav tm="100000">
                                          <p:val>
                                            <p:strVal val="#ppt_w"/>
                                          </p:val>
                                        </p:tav>
                                      </p:tavLst>
                                    </p:anim>
                                    <p:anim calcmode="lin" valueType="num">
                                      <p:cBhvr>
                                        <p:cTn id="139" dur="7500" fill="hold"/>
                                        <p:tgtEl>
                                          <p:spTgt spid="155"/>
                                        </p:tgtEl>
                                        <p:attrNameLst>
                                          <p:attrName>ppt_h</p:attrName>
                                        </p:attrNameLst>
                                      </p:cBhvr>
                                      <p:tavLst>
                                        <p:tav tm="0">
                                          <p:val>
                                            <p:fltVal val="0"/>
                                          </p:val>
                                        </p:tav>
                                        <p:tav tm="100000">
                                          <p:val>
                                            <p:strVal val="#ppt_h"/>
                                          </p:val>
                                        </p:tav>
                                      </p:tavLst>
                                    </p:anim>
                                    <p:animEffect transition="in" filter="fade">
                                      <p:cBhvr>
                                        <p:cTn id="140" dur="7500"/>
                                        <p:tgtEl>
                                          <p:spTgt spid="155"/>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159"/>
                                        </p:tgtEl>
                                        <p:attrNameLst>
                                          <p:attrName>style.visibility</p:attrName>
                                        </p:attrNameLst>
                                      </p:cBhvr>
                                      <p:to>
                                        <p:strVal val="visible"/>
                                      </p:to>
                                    </p:set>
                                    <p:anim calcmode="lin" valueType="num">
                                      <p:cBhvr>
                                        <p:cTn id="143" dur="7500" fill="hold"/>
                                        <p:tgtEl>
                                          <p:spTgt spid="159"/>
                                        </p:tgtEl>
                                        <p:attrNameLst>
                                          <p:attrName>ppt_w</p:attrName>
                                        </p:attrNameLst>
                                      </p:cBhvr>
                                      <p:tavLst>
                                        <p:tav tm="0">
                                          <p:val>
                                            <p:fltVal val="0"/>
                                          </p:val>
                                        </p:tav>
                                        <p:tav tm="100000">
                                          <p:val>
                                            <p:strVal val="#ppt_w"/>
                                          </p:val>
                                        </p:tav>
                                      </p:tavLst>
                                    </p:anim>
                                    <p:anim calcmode="lin" valueType="num">
                                      <p:cBhvr>
                                        <p:cTn id="144" dur="7500" fill="hold"/>
                                        <p:tgtEl>
                                          <p:spTgt spid="159"/>
                                        </p:tgtEl>
                                        <p:attrNameLst>
                                          <p:attrName>ppt_h</p:attrName>
                                        </p:attrNameLst>
                                      </p:cBhvr>
                                      <p:tavLst>
                                        <p:tav tm="0">
                                          <p:val>
                                            <p:fltVal val="0"/>
                                          </p:val>
                                        </p:tav>
                                        <p:tav tm="100000">
                                          <p:val>
                                            <p:strVal val="#ppt_h"/>
                                          </p:val>
                                        </p:tav>
                                      </p:tavLst>
                                    </p:anim>
                                    <p:animEffect transition="in" filter="fade">
                                      <p:cBhvr>
                                        <p:cTn id="145" dur="7500"/>
                                        <p:tgtEl>
                                          <p:spTgt spid="159"/>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160"/>
                                        </p:tgtEl>
                                        <p:attrNameLst>
                                          <p:attrName>style.visibility</p:attrName>
                                        </p:attrNameLst>
                                      </p:cBhvr>
                                      <p:to>
                                        <p:strVal val="visible"/>
                                      </p:to>
                                    </p:set>
                                    <p:anim calcmode="lin" valueType="num">
                                      <p:cBhvr>
                                        <p:cTn id="148" dur="7500" fill="hold"/>
                                        <p:tgtEl>
                                          <p:spTgt spid="160"/>
                                        </p:tgtEl>
                                        <p:attrNameLst>
                                          <p:attrName>ppt_w</p:attrName>
                                        </p:attrNameLst>
                                      </p:cBhvr>
                                      <p:tavLst>
                                        <p:tav tm="0">
                                          <p:val>
                                            <p:fltVal val="0"/>
                                          </p:val>
                                        </p:tav>
                                        <p:tav tm="100000">
                                          <p:val>
                                            <p:strVal val="#ppt_w"/>
                                          </p:val>
                                        </p:tav>
                                      </p:tavLst>
                                    </p:anim>
                                    <p:anim calcmode="lin" valueType="num">
                                      <p:cBhvr>
                                        <p:cTn id="149" dur="7500" fill="hold"/>
                                        <p:tgtEl>
                                          <p:spTgt spid="160"/>
                                        </p:tgtEl>
                                        <p:attrNameLst>
                                          <p:attrName>ppt_h</p:attrName>
                                        </p:attrNameLst>
                                      </p:cBhvr>
                                      <p:tavLst>
                                        <p:tav tm="0">
                                          <p:val>
                                            <p:fltVal val="0"/>
                                          </p:val>
                                        </p:tav>
                                        <p:tav tm="100000">
                                          <p:val>
                                            <p:strVal val="#ppt_h"/>
                                          </p:val>
                                        </p:tav>
                                      </p:tavLst>
                                    </p:anim>
                                    <p:animEffect transition="in" filter="fade">
                                      <p:cBhvr>
                                        <p:cTn id="150" dur="7500"/>
                                        <p:tgtEl>
                                          <p:spTgt spid="160"/>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62"/>
                                        </p:tgtEl>
                                        <p:attrNameLst>
                                          <p:attrName>style.visibility</p:attrName>
                                        </p:attrNameLst>
                                      </p:cBhvr>
                                      <p:to>
                                        <p:strVal val="visible"/>
                                      </p:to>
                                    </p:set>
                                    <p:anim calcmode="lin" valueType="num">
                                      <p:cBhvr>
                                        <p:cTn id="153" dur="7500" fill="hold"/>
                                        <p:tgtEl>
                                          <p:spTgt spid="162"/>
                                        </p:tgtEl>
                                        <p:attrNameLst>
                                          <p:attrName>ppt_w</p:attrName>
                                        </p:attrNameLst>
                                      </p:cBhvr>
                                      <p:tavLst>
                                        <p:tav tm="0">
                                          <p:val>
                                            <p:fltVal val="0"/>
                                          </p:val>
                                        </p:tav>
                                        <p:tav tm="100000">
                                          <p:val>
                                            <p:strVal val="#ppt_w"/>
                                          </p:val>
                                        </p:tav>
                                      </p:tavLst>
                                    </p:anim>
                                    <p:anim calcmode="lin" valueType="num">
                                      <p:cBhvr>
                                        <p:cTn id="154" dur="7500" fill="hold"/>
                                        <p:tgtEl>
                                          <p:spTgt spid="162"/>
                                        </p:tgtEl>
                                        <p:attrNameLst>
                                          <p:attrName>ppt_h</p:attrName>
                                        </p:attrNameLst>
                                      </p:cBhvr>
                                      <p:tavLst>
                                        <p:tav tm="0">
                                          <p:val>
                                            <p:fltVal val="0"/>
                                          </p:val>
                                        </p:tav>
                                        <p:tav tm="100000">
                                          <p:val>
                                            <p:strVal val="#ppt_h"/>
                                          </p:val>
                                        </p:tav>
                                      </p:tavLst>
                                    </p:anim>
                                    <p:animEffect transition="in" filter="fade">
                                      <p:cBhvr>
                                        <p:cTn id="155" dur="7500"/>
                                        <p:tgtEl>
                                          <p:spTgt spid="162"/>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161"/>
                                        </p:tgtEl>
                                        <p:attrNameLst>
                                          <p:attrName>style.visibility</p:attrName>
                                        </p:attrNameLst>
                                      </p:cBhvr>
                                      <p:to>
                                        <p:strVal val="visible"/>
                                      </p:to>
                                    </p:set>
                                    <p:anim calcmode="lin" valueType="num">
                                      <p:cBhvr>
                                        <p:cTn id="158" dur="7500" fill="hold"/>
                                        <p:tgtEl>
                                          <p:spTgt spid="161"/>
                                        </p:tgtEl>
                                        <p:attrNameLst>
                                          <p:attrName>ppt_w</p:attrName>
                                        </p:attrNameLst>
                                      </p:cBhvr>
                                      <p:tavLst>
                                        <p:tav tm="0">
                                          <p:val>
                                            <p:fltVal val="0"/>
                                          </p:val>
                                        </p:tav>
                                        <p:tav tm="100000">
                                          <p:val>
                                            <p:strVal val="#ppt_w"/>
                                          </p:val>
                                        </p:tav>
                                      </p:tavLst>
                                    </p:anim>
                                    <p:anim calcmode="lin" valueType="num">
                                      <p:cBhvr>
                                        <p:cTn id="159" dur="7500" fill="hold"/>
                                        <p:tgtEl>
                                          <p:spTgt spid="161"/>
                                        </p:tgtEl>
                                        <p:attrNameLst>
                                          <p:attrName>ppt_h</p:attrName>
                                        </p:attrNameLst>
                                      </p:cBhvr>
                                      <p:tavLst>
                                        <p:tav tm="0">
                                          <p:val>
                                            <p:fltVal val="0"/>
                                          </p:val>
                                        </p:tav>
                                        <p:tav tm="100000">
                                          <p:val>
                                            <p:strVal val="#ppt_h"/>
                                          </p:val>
                                        </p:tav>
                                      </p:tavLst>
                                    </p:anim>
                                    <p:animEffect transition="in" filter="fade">
                                      <p:cBhvr>
                                        <p:cTn id="160" dur="7500"/>
                                        <p:tgtEl>
                                          <p:spTgt spid="161"/>
                                        </p:tgtEl>
                                      </p:cBhvr>
                                    </p:animEffect>
                                  </p:childTnLst>
                                </p:cTn>
                              </p:par>
                              <p:par>
                                <p:cTn id="161" presetID="53" presetClass="entr" presetSubtype="16" fill="hold" grpId="0" nodeType="withEffect">
                                  <p:stCondLst>
                                    <p:cond delay="0"/>
                                  </p:stCondLst>
                                  <p:childTnLst>
                                    <p:set>
                                      <p:cBhvr>
                                        <p:cTn id="162" dur="1" fill="hold">
                                          <p:stCondLst>
                                            <p:cond delay="0"/>
                                          </p:stCondLst>
                                        </p:cTn>
                                        <p:tgtEl>
                                          <p:spTgt spid="147"/>
                                        </p:tgtEl>
                                        <p:attrNameLst>
                                          <p:attrName>style.visibility</p:attrName>
                                        </p:attrNameLst>
                                      </p:cBhvr>
                                      <p:to>
                                        <p:strVal val="visible"/>
                                      </p:to>
                                    </p:set>
                                    <p:anim calcmode="lin" valueType="num">
                                      <p:cBhvr>
                                        <p:cTn id="163" dur="7500" fill="hold"/>
                                        <p:tgtEl>
                                          <p:spTgt spid="147"/>
                                        </p:tgtEl>
                                        <p:attrNameLst>
                                          <p:attrName>ppt_w</p:attrName>
                                        </p:attrNameLst>
                                      </p:cBhvr>
                                      <p:tavLst>
                                        <p:tav tm="0">
                                          <p:val>
                                            <p:fltVal val="0"/>
                                          </p:val>
                                        </p:tav>
                                        <p:tav tm="100000">
                                          <p:val>
                                            <p:strVal val="#ppt_w"/>
                                          </p:val>
                                        </p:tav>
                                      </p:tavLst>
                                    </p:anim>
                                    <p:anim calcmode="lin" valueType="num">
                                      <p:cBhvr>
                                        <p:cTn id="164" dur="7500" fill="hold"/>
                                        <p:tgtEl>
                                          <p:spTgt spid="147"/>
                                        </p:tgtEl>
                                        <p:attrNameLst>
                                          <p:attrName>ppt_h</p:attrName>
                                        </p:attrNameLst>
                                      </p:cBhvr>
                                      <p:tavLst>
                                        <p:tav tm="0">
                                          <p:val>
                                            <p:fltVal val="0"/>
                                          </p:val>
                                        </p:tav>
                                        <p:tav tm="100000">
                                          <p:val>
                                            <p:strVal val="#ppt_h"/>
                                          </p:val>
                                        </p:tav>
                                      </p:tavLst>
                                    </p:anim>
                                    <p:animEffect transition="in" filter="fade">
                                      <p:cBhvr>
                                        <p:cTn id="165" dur="7500"/>
                                        <p:tgtEl>
                                          <p:spTgt spid="147"/>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148"/>
                                        </p:tgtEl>
                                        <p:attrNameLst>
                                          <p:attrName>style.visibility</p:attrName>
                                        </p:attrNameLst>
                                      </p:cBhvr>
                                      <p:to>
                                        <p:strVal val="visible"/>
                                      </p:to>
                                    </p:set>
                                    <p:anim calcmode="lin" valueType="num">
                                      <p:cBhvr>
                                        <p:cTn id="168" dur="7500" fill="hold"/>
                                        <p:tgtEl>
                                          <p:spTgt spid="148"/>
                                        </p:tgtEl>
                                        <p:attrNameLst>
                                          <p:attrName>ppt_w</p:attrName>
                                        </p:attrNameLst>
                                      </p:cBhvr>
                                      <p:tavLst>
                                        <p:tav tm="0">
                                          <p:val>
                                            <p:fltVal val="0"/>
                                          </p:val>
                                        </p:tav>
                                        <p:tav tm="100000">
                                          <p:val>
                                            <p:strVal val="#ppt_w"/>
                                          </p:val>
                                        </p:tav>
                                      </p:tavLst>
                                    </p:anim>
                                    <p:anim calcmode="lin" valueType="num">
                                      <p:cBhvr>
                                        <p:cTn id="169" dur="7500" fill="hold"/>
                                        <p:tgtEl>
                                          <p:spTgt spid="148"/>
                                        </p:tgtEl>
                                        <p:attrNameLst>
                                          <p:attrName>ppt_h</p:attrName>
                                        </p:attrNameLst>
                                      </p:cBhvr>
                                      <p:tavLst>
                                        <p:tav tm="0">
                                          <p:val>
                                            <p:fltVal val="0"/>
                                          </p:val>
                                        </p:tav>
                                        <p:tav tm="100000">
                                          <p:val>
                                            <p:strVal val="#ppt_h"/>
                                          </p:val>
                                        </p:tav>
                                      </p:tavLst>
                                    </p:anim>
                                    <p:animEffect transition="in" filter="fade">
                                      <p:cBhvr>
                                        <p:cTn id="170" dur="7500"/>
                                        <p:tgtEl>
                                          <p:spTgt spid="148"/>
                                        </p:tgtEl>
                                      </p:cBhvr>
                                    </p:animEffect>
                                  </p:childTnLst>
                                </p:cTn>
                              </p:par>
                              <p:par>
                                <p:cTn id="171" presetID="53" presetClass="entr" presetSubtype="16" fill="hold" grpId="0" nodeType="withEffect">
                                  <p:stCondLst>
                                    <p:cond delay="0"/>
                                  </p:stCondLst>
                                  <p:childTnLst>
                                    <p:set>
                                      <p:cBhvr>
                                        <p:cTn id="172" dur="1" fill="hold">
                                          <p:stCondLst>
                                            <p:cond delay="0"/>
                                          </p:stCondLst>
                                        </p:cTn>
                                        <p:tgtEl>
                                          <p:spTgt spid="149"/>
                                        </p:tgtEl>
                                        <p:attrNameLst>
                                          <p:attrName>style.visibility</p:attrName>
                                        </p:attrNameLst>
                                      </p:cBhvr>
                                      <p:to>
                                        <p:strVal val="visible"/>
                                      </p:to>
                                    </p:set>
                                    <p:anim calcmode="lin" valueType="num">
                                      <p:cBhvr>
                                        <p:cTn id="173" dur="7500" fill="hold"/>
                                        <p:tgtEl>
                                          <p:spTgt spid="149"/>
                                        </p:tgtEl>
                                        <p:attrNameLst>
                                          <p:attrName>ppt_w</p:attrName>
                                        </p:attrNameLst>
                                      </p:cBhvr>
                                      <p:tavLst>
                                        <p:tav tm="0">
                                          <p:val>
                                            <p:fltVal val="0"/>
                                          </p:val>
                                        </p:tav>
                                        <p:tav tm="100000">
                                          <p:val>
                                            <p:strVal val="#ppt_w"/>
                                          </p:val>
                                        </p:tav>
                                      </p:tavLst>
                                    </p:anim>
                                    <p:anim calcmode="lin" valueType="num">
                                      <p:cBhvr>
                                        <p:cTn id="174" dur="7500" fill="hold"/>
                                        <p:tgtEl>
                                          <p:spTgt spid="149"/>
                                        </p:tgtEl>
                                        <p:attrNameLst>
                                          <p:attrName>ppt_h</p:attrName>
                                        </p:attrNameLst>
                                      </p:cBhvr>
                                      <p:tavLst>
                                        <p:tav tm="0">
                                          <p:val>
                                            <p:fltVal val="0"/>
                                          </p:val>
                                        </p:tav>
                                        <p:tav tm="100000">
                                          <p:val>
                                            <p:strVal val="#ppt_h"/>
                                          </p:val>
                                        </p:tav>
                                      </p:tavLst>
                                    </p:anim>
                                    <p:animEffect transition="in" filter="fade">
                                      <p:cBhvr>
                                        <p:cTn id="175" dur="7500"/>
                                        <p:tgtEl>
                                          <p:spTgt spid="149"/>
                                        </p:tgtEl>
                                      </p:cBhvr>
                                    </p:animEffect>
                                  </p:childTnLst>
                                </p:cTn>
                              </p:par>
                              <p:par>
                                <p:cTn id="176" presetID="53" presetClass="entr" presetSubtype="16" fill="hold" grpId="0" nodeType="withEffect">
                                  <p:stCondLst>
                                    <p:cond delay="0"/>
                                  </p:stCondLst>
                                  <p:childTnLst>
                                    <p:set>
                                      <p:cBhvr>
                                        <p:cTn id="177" dur="1" fill="hold">
                                          <p:stCondLst>
                                            <p:cond delay="0"/>
                                          </p:stCondLst>
                                        </p:cTn>
                                        <p:tgtEl>
                                          <p:spTgt spid="152"/>
                                        </p:tgtEl>
                                        <p:attrNameLst>
                                          <p:attrName>style.visibility</p:attrName>
                                        </p:attrNameLst>
                                      </p:cBhvr>
                                      <p:to>
                                        <p:strVal val="visible"/>
                                      </p:to>
                                    </p:set>
                                    <p:anim calcmode="lin" valueType="num">
                                      <p:cBhvr>
                                        <p:cTn id="178" dur="7500" fill="hold"/>
                                        <p:tgtEl>
                                          <p:spTgt spid="152"/>
                                        </p:tgtEl>
                                        <p:attrNameLst>
                                          <p:attrName>ppt_w</p:attrName>
                                        </p:attrNameLst>
                                      </p:cBhvr>
                                      <p:tavLst>
                                        <p:tav tm="0">
                                          <p:val>
                                            <p:fltVal val="0"/>
                                          </p:val>
                                        </p:tav>
                                        <p:tav tm="100000">
                                          <p:val>
                                            <p:strVal val="#ppt_w"/>
                                          </p:val>
                                        </p:tav>
                                      </p:tavLst>
                                    </p:anim>
                                    <p:anim calcmode="lin" valueType="num">
                                      <p:cBhvr>
                                        <p:cTn id="179" dur="7500" fill="hold"/>
                                        <p:tgtEl>
                                          <p:spTgt spid="152"/>
                                        </p:tgtEl>
                                        <p:attrNameLst>
                                          <p:attrName>ppt_h</p:attrName>
                                        </p:attrNameLst>
                                      </p:cBhvr>
                                      <p:tavLst>
                                        <p:tav tm="0">
                                          <p:val>
                                            <p:fltVal val="0"/>
                                          </p:val>
                                        </p:tav>
                                        <p:tav tm="100000">
                                          <p:val>
                                            <p:strVal val="#ppt_h"/>
                                          </p:val>
                                        </p:tav>
                                      </p:tavLst>
                                    </p:anim>
                                    <p:animEffect transition="in" filter="fade">
                                      <p:cBhvr>
                                        <p:cTn id="180" dur="7500"/>
                                        <p:tgtEl>
                                          <p:spTgt spid="152"/>
                                        </p:tgtEl>
                                      </p:cBhvr>
                                    </p:animEffect>
                                  </p:childTnLst>
                                </p:cTn>
                              </p:par>
                              <p:par>
                                <p:cTn id="181" presetID="53" presetClass="entr" presetSubtype="16" fill="hold" grpId="0" nodeType="withEffect">
                                  <p:stCondLst>
                                    <p:cond delay="0"/>
                                  </p:stCondLst>
                                  <p:childTnLst>
                                    <p:set>
                                      <p:cBhvr>
                                        <p:cTn id="182" dur="1" fill="hold">
                                          <p:stCondLst>
                                            <p:cond delay="0"/>
                                          </p:stCondLst>
                                        </p:cTn>
                                        <p:tgtEl>
                                          <p:spTgt spid="151"/>
                                        </p:tgtEl>
                                        <p:attrNameLst>
                                          <p:attrName>style.visibility</p:attrName>
                                        </p:attrNameLst>
                                      </p:cBhvr>
                                      <p:to>
                                        <p:strVal val="visible"/>
                                      </p:to>
                                    </p:set>
                                    <p:anim calcmode="lin" valueType="num">
                                      <p:cBhvr>
                                        <p:cTn id="183" dur="7500" fill="hold"/>
                                        <p:tgtEl>
                                          <p:spTgt spid="151"/>
                                        </p:tgtEl>
                                        <p:attrNameLst>
                                          <p:attrName>ppt_w</p:attrName>
                                        </p:attrNameLst>
                                      </p:cBhvr>
                                      <p:tavLst>
                                        <p:tav tm="0">
                                          <p:val>
                                            <p:fltVal val="0"/>
                                          </p:val>
                                        </p:tav>
                                        <p:tav tm="100000">
                                          <p:val>
                                            <p:strVal val="#ppt_w"/>
                                          </p:val>
                                        </p:tav>
                                      </p:tavLst>
                                    </p:anim>
                                    <p:anim calcmode="lin" valueType="num">
                                      <p:cBhvr>
                                        <p:cTn id="184" dur="7500" fill="hold"/>
                                        <p:tgtEl>
                                          <p:spTgt spid="151"/>
                                        </p:tgtEl>
                                        <p:attrNameLst>
                                          <p:attrName>ppt_h</p:attrName>
                                        </p:attrNameLst>
                                      </p:cBhvr>
                                      <p:tavLst>
                                        <p:tav tm="0">
                                          <p:val>
                                            <p:fltVal val="0"/>
                                          </p:val>
                                        </p:tav>
                                        <p:tav tm="100000">
                                          <p:val>
                                            <p:strVal val="#ppt_h"/>
                                          </p:val>
                                        </p:tav>
                                      </p:tavLst>
                                    </p:anim>
                                    <p:animEffect transition="in" filter="fade">
                                      <p:cBhvr>
                                        <p:cTn id="185" dur="7500"/>
                                        <p:tgtEl>
                                          <p:spTgt spid="151"/>
                                        </p:tgtEl>
                                      </p:cBhvr>
                                    </p:animEffect>
                                  </p:childTnLst>
                                </p:cTn>
                              </p:par>
                              <p:par>
                                <p:cTn id="186" presetID="53" presetClass="entr" presetSubtype="16" fill="hold" grpId="0" nodeType="withEffect">
                                  <p:stCondLst>
                                    <p:cond delay="0"/>
                                  </p:stCondLst>
                                  <p:childTnLst>
                                    <p:set>
                                      <p:cBhvr>
                                        <p:cTn id="187" dur="1" fill="hold">
                                          <p:stCondLst>
                                            <p:cond delay="0"/>
                                          </p:stCondLst>
                                        </p:cTn>
                                        <p:tgtEl>
                                          <p:spTgt spid="150"/>
                                        </p:tgtEl>
                                        <p:attrNameLst>
                                          <p:attrName>style.visibility</p:attrName>
                                        </p:attrNameLst>
                                      </p:cBhvr>
                                      <p:to>
                                        <p:strVal val="visible"/>
                                      </p:to>
                                    </p:set>
                                    <p:anim calcmode="lin" valueType="num">
                                      <p:cBhvr>
                                        <p:cTn id="188" dur="7500" fill="hold"/>
                                        <p:tgtEl>
                                          <p:spTgt spid="150"/>
                                        </p:tgtEl>
                                        <p:attrNameLst>
                                          <p:attrName>ppt_w</p:attrName>
                                        </p:attrNameLst>
                                      </p:cBhvr>
                                      <p:tavLst>
                                        <p:tav tm="0">
                                          <p:val>
                                            <p:fltVal val="0"/>
                                          </p:val>
                                        </p:tav>
                                        <p:tav tm="100000">
                                          <p:val>
                                            <p:strVal val="#ppt_w"/>
                                          </p:val>
                                        </p:tav>
                                      </p:tavLst>
                                    </p:anim>
                                    <p:anim calcmode="lin" valueType="num">
                                      <p:cBhvr>
                                        <p:cTn id="189" dur="7500" fill="hold"/>
                                        <p:tgtEl>
                                          <p:spTgt spid="150"/>
                                        </p:tgtEl>
                                        <p:attrNameLst>
                                          <p:attrName>ppt_h</p:attrName>
                                        </p:attrNameLst>
                                      </p:cBhvr>
                                      <p:tavLst>
                                        <p:tav tm="0">
                                          <p:val>
                                            <p:fltVal val="0"/>
                                          </p:val>
                                        </p:tav>
                                        <p:tav tm="100000">
                                          <p:val>
                                            <p:strVal val="#ppt_h"/>
                                          </p:val>
                                        </p:tav>
                                      </p:tavLst>
                                    </p:anim>
                                    <p:animEffect transition="in" filter="fade">
                                      <p:cBhvr>
                                        <p:cTn id="190" dur="7500"/>
                                        <p:tgtEl>
                                          <p:spTgt spid="150"/>
                                        </p:tgtEl>
                                      </p:cBhvr>
                                    </p:animEffect>
                                  </p:childTnLst>
                                </p:cTn>
                              </p:par>
                              <p:par>
                                <p:cTn id="191" presetID="1" presetClass="emph" presetSubtype="2" fill="hold" nodeType="withEffect">
                                  <p:stCondLst>
                                    <p:cond delay="0"/>
                                  </p:stCondLst>
                                  <p:childTnLst>
                                    <p:animClr clrSpc="rgb" dir="cw">
                                      <p:cBhvr>
                                        <p:cTn id="192" dur="7500" fill="hold"/>
                                        <p:tgtEl>
                                          <p:spTgt spid="132"/>
                                        </p:tgtEl>
                                        <p:attrNameLst>
                                          <p:attrName>fillcolor</p:attrName>
                                        </p:attrNameLst>
                                      </p:cBhvr>
                                      <p:to>
                                        <a:srgbClr val="FF0000"/>
                                      </p:to>
                                    </p:animClr>
                                    <p:set>
                                      <p:cBhvr>
                                        <p:cTn id="193" dur="7500" fill="hold"/>
                                        <p:tgtEl>
                                          <p:spTgt spid="132"/>
                                        </p:tgtEl>
                                        <p:attrNameLst>
                                          <p:attrName>fill.type</p:attrName>
                                        </p:attrNameLst>
                                      </p:cBhvr>
                                      <p:to>
                                        <p:strVal val="solid"/>
                                      </p:to>
                                    </p:set>
                                    <p:set>
                                      <p:cBhvr>
                                        <p:cTn id="194" dur="7500" fill="hold"/>
                                        <p:tgtEl>
                                          <p:spTgt spid="132"/>
                                        </p:tgtEl>
                                        <p:attrNameLst>
                                          <p:attrName>fill.on</p:attrName>
                                        </p:attrNameLst>
                                      </p:cBhvr>
                                      <p:to>
                                        <p:strVal val="true"/>
                                      </p:to>
                                    </p:set>
                                  </p:childTnLst>
                                </p:cTn>
                              </p:par>
                              <p:par>
                                <p:cTn id="195" presetID="1" presetClass="emph" presetSubtype="2" fill="hold" nodeType="withEffect">
                                  <p:stCondLst>
                                    <p:cond delay="0"/>
                                  </p:stCondLst>
                                  <p:childTnLst>
                                    <p:animClr clrSpc="rgb" dir="cw">
                                      <p:cBhvr>
                                        <p:cTn id="196" dur="7500" fill="hold"/>
                                        <p:tgtEl>
                                          <p:spTgt spid="131"/>
                                        </p:tgtEl>
                                        <p:attrNameLst>
                                          <p:attrName>fillcolor</p:attrName>
                                        </p:attrNameLst>
                                      </p:cBhvr>
                                      <p:to>
                                        <a:srgbClr val="FF0000"/>
                                      </p:to>
                                    </p:animClr>
                                    <p:set>
                                      <p:cBhvr>
                                        <p:cTn id="197" dur="7500" fill="hold"/>
                                        <p:tgtEl>
                                          <p:spTgt spid="131"/>
                                        </p:tgtEl>
                                        <p:attrNameLst>
                                          <p:attrName>fill.type</p:attrName>
                                        </p:attrNameLst>
                                      </p:cBhvr>
                                      <p:to>
                                        <p:strVal val="solid"/>
                                      </p:to>
                                    </p:set>
                                    <p:set>
                                      <p:cBhvr>
                                        <p:cTn id="198" dur="7500" fill="hold"/>
                                        <p:tgtEl>
                                          <p:spTgt spid="131"/>
                                        </p:tgtEl>
                                        <p:attrNameLst>
                                          <p:attrName>fill.on</p:attrName>
                                        </p:attrNameLst>
                                      </p:cBhvr>
                                      <p:to>
                                        <p:strVal val="true"/>
                                      </p:to>
                                    </p:set>
                                  </p:childTnLst>
                                </p:cTn>
                              </p:par>
                              <p:par>
                                <p:cTn id="199" presetID="1" presetClass="emph" presetSubtype="2" fill="hold" nodeType="withEffect">
                                  <p:stCondLst>
                                    <p:cond delay="0"/>
                                  </p:stCondLst>
                                  <p:childTnLst>
                                    <p:animClr clrSpc="rgb" dir="cw">
                                      <p:cBhvr>
                                        <p:cTn id="200" dur="7500" fill="hold"/>
                                        <p:tgtEl>
                                          <p:spTgt spid="133"/>
                                        </p:tgtEl>
                                        <p:attrNameLst>
                                          <p:attrName>fillcolor</p:attrName>
                                        </p:attrNameLst>
                                      </p:cBhvr>
                                      <p:to>
                                        <a:srgbClr val="FF0000"/>
                                      </p:to>
                                    </p:animClr>
                                    <p:set>
                                      <p:cBhvr>
                                        <p:cTn id="201" dur="7500" fill="hold"/>
                                        <p:tgtEl>
                                          <p:spTgt spid="133"/>
                                        </p:tgtEl>
                                        <p:attrNameLst>
                                          <p:attrName>fill.type</p:attrName>
                                        </p:attrNameLst>
                                      </p:cBhvr>
                                      <p:to>
                                        <p:strVal val="solid"/>
                                      </p:to>
                                    </p:set>
                                    <p:set>
                                      <p:cBhvr>
                                        <p:cTn id="202" dur="7500" fill="hold"/>
                                        <p:tgtEl>
                                          <p:spTgt spid="133"/>
                                        </p:tgtEl>
                                        <p:attrNameLst>
                                          <p:attrName>fill.on</p:attrName>
                                        </p:attrNameLst>
                                      </p:cBhvr>
                                      <p:to>
                                        <p:strVal val="true"/>
                                      </p:to>
                                    </p:set>
                                  </p:childTnLst>
                                </p:cTn>
                              </p:par>
                              <p:par>
                                <p:cTn id="203" presetID="1" presetClass="emph" presetSubtype="2" fill="hold" nodeType="withEffect">
                                  <p:stCondLst>
                                    <p:cond delay="0"/>
                                  </p:stCondLst>
                                  <p:childTnLst>
                                    <p:animClr clrSpc="rgb" dir="cw">
                                      <p:cBhvr>
                                        <p:cTn id="204" dur="7500" fill="hold"/>
                                        <p:tgtEl>
                                          <p:spTgt spid="130"/>
                                        </p:tgtEl>
                                        <p:attrNameLst>
                                          <p:attrName>fillcolor</p:attrName>
                                        </p:attrNameLst>
                                      </p:cBhvr>
                                      <p:to>
                                        <a:srgbClr val="FF0000"/>
                                      </p:to>
                                    </p:animClr>
                                    <p:set>
                                      <p:cBhvr>
                                        <p:cTn id="205" dur="7500" fill="hold"/>
                                        <p:tgtEl>
                                          <p:spTgt spid="130"/>
                                        </p:tgtEl>
                                        <p:attrNameLst>
                                          <p:attrName>fill.type</p:attrName>
                                        </p:attrNameLst>
                                      </p:cBhvr>
                                      <p:to>
                                        <p:strVal val="solid"/>
                                      </p:to>
                                    </p:set>
                                    <p:set>
                                      <p:cBhvr>
                                        <p:cTn id="206" dur="7500" fill="hold"/>
                                        <p:tgtEl>
                                          <p:spTgt spid="130"/>
                                        </p:tgtEl>
                                        <p:attrNameLst>
                                          <p:attrName>fill.on</p:attrName>
                                        </p:attrNameLst>
                                      </p:cBhvr>
                                      <p:to>
                                        <p:strVal val="true"/>
                                      </p:to>
                                    </p:set>
                                  </p:childTnLst>
                                </p:cTn>
                              </p:par>
                              <p:par>
                                <p:cTn id="207" presetID="1" presetClass="emph" presetSubtype="2" fill="hold" nodeType="withEffect">
                                  <p:stCondLst>
                                    <p:cond delay="0"/>
                                  </p:stCondLst>
                                  <p:childTnLst>
                                    <p:animClr clrSpc="rgb" dir="cw">
                                      <p:cBhvr>
                                        <p:cTn id="208" dur="7500" fill="hold"/>
                                        <p:tgtEl>
                                          <p:spTgt spid="124"/>
                                        </p:tgtEl>
                                        <p:attrNameLst>
                                          <p:attrName>fillcolor</p:attrName>
                                        </p:attrNameLst>
                                      </p:cBhvr>
                                      <p:to>
                                        <a:srgbClr val="FF0000"/>
                                      </p:to>
                                    </p:animClr>
                                    <p:set>
                                      <p:cBhvr>
                                        <p:cTn id="209" dur="7500" fill="hold"/>
                                        <p:tgtEl>
                                          <p:spTgt spid="124"/>
                                        </p:tgtEl>
                                        <p:attrNameLst>
                                          <p:attrName>fill.type</p:attrName>
                                        </p:attrNameLst>
                                      </p:cBhvr>
                                      <p:to>
                                        <p:strVal val="solid"/>
                                      </p:to>
                                    </p:set>
                                    <p:set>
                                      <p:cBhvr>
                                        <p:cTn id="210" dur="7500" fill="hold"/>
                                        <p:tgtEl>
                                          <p:spTgt spid="124"/>
                                        </p:tgtEl>
                                        <p:attrNameLst>
                                          <p:attrName>fill.on</p:attrName>
                                        </p:attrNameLst>
                                      </p:cBhvr>
                                      <p:to>
                                        <p:strVal val="true"/>
                                      </p:to>
                                    </p:set>
                                  </p:childTnLst>
                                </p:cTn>
                              </p:par>
                              <p:par>
                                <p:cTn id="211" presetID="1" presetClass="emph" presetSubtype="2" fill="hold" nodeType="withEffect">
                                  <p:stCondLst>
                                    <p:cond delay="0"/>
                                  </p:stCondLst>
                                  <p:childTnLst>
                                    <p:animClr clrSpc="rgb" dir="cw">
                                      <p:cBhvr>
                                        <p:cTn id="212" dur="7500" fill="hold"/>
                                        <p:tgtEl>
                                          <p:spTgt spid="123"/>
                                        </p:tgtEl>
                                        <p:attrNameLst>
                                          <p:attrName>fillcolor</p:attrName>
                                        </p:attrNameLst>
                                      </p:cBhvr>
                                      <p:to>
                                        <a:srgbClr val="FF0000"/>
                                      </p:to>
                                    </p:animClr>
                                    <p:set>
                                      <p:cBhvr>
                                        <p:cTn id="213" dur="7500" fill="hold"/>
                                        <p:tgtEl>
                                          <p:spTgt spid="123"/>
                                        </p:tgtEl>
                                        <p:attrNameLst>
                                          <p:attrName>fill.type</p:attrName>
                                        </p:attrNameLst>
                                      </p:cBhvr>
                                      <p:to>
                                        <p:strVal val="solid"/>
                                      </p:to>
                                    </p:set>
                                    <p:set>
                                      <p:cBhvr>
                                        <p:cTn id="214" dur="7500" fill="hold"/>
                                        <p:tgtEl>
                                          <p:spTgt spid="123"/>
                                        </p:tgtEl>
                                        <p:attrNameLst>
                                          <p:attrName>fill.on</p:attrName>
                                        </p:attrNameLst>
                                      </p:cBhvr>
                                      <p:to>
                                        <p:strVal val="true"/>
                                      </p:to>
                                    </p:set>
                                  </p:childTnLst>
                                </p:cTn>
                              </p:par>
                              <p:par>
                                <p:cTn id="215" presetID="1" presetClass="emph" presetSubtype="2" fill="hold" nodeType="withEffect">
                                  <p:stCondLst>
                                    <p:cond delay="0"/>
                                  </p:stCondLst>
                                  <p:childTnLst>
                                    <p:animClr clrSpc="rgb" dir="cw">
                                      <p:cBhvr>
                                        <p:cTn id="216" dur="7500" fill="hold"/>
                                        <p:tgtEl>
                                          <p:spTgt spid="126"/>
                                        </p:tgtEl>
                                        <p:attrNameLst>
                                          <p:attrName>fillcolor</p:attrName>
                                        </p:attrNameLst>
                                      </p:cBhvr>
                                      <p:to>
                                        <a:srgbClr val="FF0000"/>
                                      </p:to>
                                    </p:animClr>
                                    <p:set>
                                      <p:cBhvr>
                                        <p:cTn id="217" dur="7500" fill="hold"/>
                                        <p:tgtEl>
                                          <p:spTgt spid="126"/>
                                        </p:tgtEl>
                                        <p:attrNameLst>
                                          <p:attrName>fill.type</p:attrName>
                                        </p:attrNameLst>
                                      </p:cBhvr>
                                      <p:to>
                                        <p:strVal val="solid"/>
                                      </p:to>
                                    </p:set>
                                    <p:set>
                                      <p:cBhvr>
                                        <p:cTn id="218" dur="7500" fill="hold"/>
                                        <p:tgtEl>
                                          <p:spTgt spid="126"/>
                                        </p:tgtEl>
                                        <p:attrNameLst>
                                          <p:attrName>fill.on</p:attrName>
                                        </p:attrNameLst>
                                      </p:cBhvr>
                                      <p:to>
                                        <p:strVal val="true"/>
                                      </p:to>
                                    </p:set>
                                  </p:childTnLst>
                                </p:cTn>
                              </p:par>
                              <p:par>
                                <p:cTn id="219" presetID="1" presetClass="emph" presetSubtype="2" fill="hold" nodeType="withEffect">
                                  <p:stCondLst>
                                    <p:cond delay="0"/>
                                  </p:stCondLst>
                                  <p:childTnLst>
                                    <p:animClr clrSpc="rgb" dir="cw">
                                      <p:cBhvr>
                                        <p:cTn id="220" dur="7500" fill="hold"/>
                                        <p:tgtEl>
                                          <p:spTgt spid="125"/>
                                        </p:tgtEl>
                                        <p:attrNameLst>
                                          <p:attrName>fillcolor</p:attrName>
                                        </p:attrNameLst>
                                      </p:cBhvr>
                                      <p:to>
                                        <a:srgbClr val="FF0000"/>
                                      </p:to>
                                    </p:animClr>
                                    <p:set>
                                      <p:cBhvr>
                                        <p:cTn id="221" dur="7500" fill="hold"/>
                                        <p:tgtEl>
                                          <p:spTgt spid="125"/>
                                        </p:tgtEl>
                                        <p:attrNameLst>
                                          <p:attrName>fill.type</p:attrName>
                                        </p:attrNameLst>
                                      </p:cBhvr>
                                      <p:to>
                                        <p:strVal val="solid"/>
                                      </p:to>
                                    </p:set>
                                    <p:set>
                                      <p:cBhvr>
                                        <p:cTn id="222" dur="7500" fill="hold"/>
                                        <p:tgtEl>
                                          <p:spTgt spid="125"/>
                                        </p:tgtEl>
                                        <p:attrNameLst>
                                          <p:attrName>fill.on</p:attrName>
                                        </p:attrNameLst>
                                      </p:cBhvr>
                                      <p:to>
                                        <p:strVal val="true"/>
                                      </p:to>
                                    </p:set>
                                  </p:childTnLst>
                                </p:cTn>
                              </p:par>
                              <p:par>
                                <p:cTn id="223" presetID="7" presetClass="emph" presetSubtype="2" fill="hold" nodeType="withEffect">
                                  <p:stCondLst>
                                    <p:cond delay="0"/>
                                  </p:stCondLst>
                                  <p:childTnLst>
                                    <p:animClr clrSpc="rgb" dir="cw">
                                      <p:cBhvr>
                                        <p:cTn id="224" dur="7500" fill="hold"/>
                                        <p:tgtEl>
                                          <p:spTgt spid="129"/>
                                        </p:tgtEl>
                                        <p:attrNameLst>
                                          <p:attrName>stroke.color</p:attrName>
                                        </p:attrNameLst>
                                      </p:cBhvr>
                                      <p:to>
                                        <a:schemeClr val="tx1"/>
                                      </p:to>
                                    </p:animClr>
                                    <p:set>
                                      <p:cBhvr>
                                        <p:cTn id="225" dur="7500" fill="hold"/>
                                        <p:tgtEl>
                                          <p:spTgt spid="129"/>
                                        </p:tgtEl>
                                        <p:attrNameLst>
                                          <p:attrName>stroke.on</p:attrName>
                                        </p:attrNameLst>
                                      </p:cBhvr>
                                      <p:to>
                                        <p:strVal val="true"/>
                                      </p:to>
                                    </p:set>
                                  </p:childTnLst>
                                </p:cTn>
                              </p:par>
                              <p:par>
                                <p:cTn id="226" presetID="7" presetClass="emph" presetSubtype="2" fill="hold" nodeType="withEffect">
                                  <p:stCondLst>
                                    <p:cond delay="0"/>
                                  </p:stCondLst>
                                  <p:childTnLst>
                                    <p:animClr clrSpc="rgb" dir="cw">
                                      <p:cBhvr>
                                        <p:cTn id="227" dur="7500" fill="hold"/>
                                        <p:tgtEl>
                                          <p:spTgt spid="128"/>
                                        </p:tgtEl>
                                        <p:attrNameLst>
                                          <p:attrName>stroke.color</p:attrName>
                                        </p:attrNameLst>
                                      </p:cBhvr>
                                      <p:to>
                                        <a:schemeClr val="tx1"/>
                                      </p:to>
                                    </p:animClr>
                                    <p:set>
                                      <p:cBhvr>
                                        <p:cTn id="228" dur="7500" fill="hold"/>
                                        <p:tgtEl>
                                          <p:spTgt spid="128"/>
                                        </p:tgtEl>
                                        <p:attrNameLst>
                                          <p:attrName>stroke.on</p:attrName>
                                        </p:attrNameLst>
                                      </p:cBhvr>
                                      <p:to>
                                        <p:strVal val="true"/>
                                      </p:to>
                                    </p:set>
                                  </p:childTnLst>
                                </p:cTn>
                              </p:par>
                              <p:par>
                                <p:cTn id="229" presetID="7" presetClass="emph" presetSubtype="2" fill="hold" nodeType="withEffect">
                                  <p:stCondLst>
                                    <p:cond delay="0"/>
                                  </p:stCondLst>
                                  <p:childTnLst>
                                    <p:animClr clrSpc="rgb" dir="cw">
                                      <p:cBhvr>
                                        <p:cTn id="230" dur="7500" fill="hold"/>
                                        <p:tgtEl>
                                          <p:spTgt spid="138"/>
                                        </p:tgtEl>
                                        <p:attrNameLst>
                                          <p:attrName>stroke.color</p:attrName>
                                        </p:attrNameLst>
                                      </p:cBhvr>
                                      <p:to>
                                        <a:schemeClr val="tx1"/>
                                      </p:to>
                                    </p:animClr>
                                    <p:set>
                                      <p:cBhvr>
                                        <p:cTn id="231" dur="7500" fill="hold"/>
                                        <p:tgtEl>
                                          <p:spTgt spid="138"/>
                                        </p:tgtEl>
                                        <p:attrNameLst>
                                          <p:attrName>stroke.on</p:attrName>
                                        </p:attrNameLst>
                                      </p:cBhvr>
                                      <p:to>
                                        <p:strVal val="true"/>
                                      </p:to>
                                    </p:set>
                                  </p:childTnLst>
                                </p:cTn>
                              </p:par>
                              <p:par>
                                <p:cTn id="232" presetID="7" presetClass="emph" presetSubtype="2" fill="hold" nodeType="withEffect">
                                  <p:stCondLst>
                                    <p:cond delay="0"/>
                                  </p:stCondLst>
                                  <p:childTnLst>
                                    <p:animClr clrSpc="rgb" dir="cw">
                                      <p:cBhvr>
                                        <p:cTn id="233" dur="7500" fill="hold"/>
                                        <p:tgtEl>
                                          <p:spTgt spid="137"/>
                                        </p:tgtEl>
                                        <p:attrNameLst>
                                          <p:attrName>stroke.color</p:attrName>
                                        </p:attrNameLst>
                                      </p:cBhvr>
                                      <p:to>
                                        <a:schemeClr val="tx1"/>
                                      </p:to>
                                    </p:animClr>
                                    <p:set>
                                      <p:cBhvr>
                                        <p:cTn id="234" dur="7500" fill="hold"/>
                                        <p:tgtEl>
                                          <p:spTgt spid="137"/>
                                        </p:tgtEl>
                                        <p:attrNameLst>
                                          <p:attrName>stroke.on</p:attrName>
                                        </p:attrNameLst>
                                      </p:cBhvr>
                                      <p:to>
                                        <p:strVal val="true"/>
                                      </p:to>
                                    </p:set>
                                  </p:childTnLst>
                                </p:cTn>
                              </p:par>
                              <p:par>
                                <p:cTn id="235" presetID="10" presetClass="exit" presetSubtype="0" fill="hold" grpId="0" nodeType="withEffect" nodePh="1">
                                  <p:stCondLst>
                                    <p:cond delay="0"/>
                                  </p:stCondLst>
                                  <p:endCondLst>
                                    <p:cond evt="begin" delay="0">
                                      <p:tn val="235"/>
                                    </p:cond>
                                  </p:endCondLst>
                                  <p:childTnLst>
                                    <p:animEffect transition="out" filter="fade">
                                      <p:cBhvr>
                                        <p:cTn id="236" dur="3500"/>
                                        <p:tgtEl>
                                          <p:spTgt spid="99"/>
                                        </p:tgtEl>
                                      </p:cBhvr>
                                    </p:animEffect>
                                    <p:set>
                                      <p:cBhvr>
                                        <p:cTn id="237" dur="1" fill="hold">
                                          <p:stCondLst>
                                            <p:cond delay="3499"/>
                                          </p:stCondLst>
                                        </p:cTn>
                                        <p:tgtEl>
                                          <p:spTgt spid="99"/>
                                        </p:tgtEl>
                                        <p:attrNameLst>
                                          <p:attrName>style.visibility</p:attrName>
                                        </p:attrNameLst>
                                      </p:cBhvr>
                                      <p:to>
                                        <p:strVal val="hidden"/>
                                      </p:to>
                                    </p:set>
                                  </p:childTnLst>
                                </p:cTn>
                              </p:par>
                              <p:par>
                                <p:cTn id="238" presetID="10" presetClass="entr" presetSubtype="0" fill="hold" grpId="0" nodeType="withEffect">
                                  <p:stCondLst>
                                    <p:cond delay="0"/>
                                  </p:stCondLst>
                                  <p:childTnLst>
                                    <p:set>
                                      <p:cBhvr>
                                        <p:cTn id="239" dur="1" fill="hold">
                                          <p:stCondLst>
                                            <p:cond delay="0"/>
                                          </p:stCondLst>
                                        </p:cTn>
                                        <p:tgtEl>
                                          <p:spTgt spid="69"/>
                                        </p:tgtEl>
                                        <p:attrNameLst>
                                          <p:attrName>style.visibility</p:attrName>
                                        </p:attrNameLst>
                                      </p:cBhvr>
                                      <p:to>
                                        <p:strVal val="visible"/>
                                      </p:to>
                                    </p:set>
                                    <p:animEffect transition="in" filter="fade">
                                      <p:cBhvr>
                                        <p:cTn id="240" dur="500"/>
                                        <p:tgtEl>
                                          <p:spTgt spid="69"/>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70"/>
                                        </p:tgtEl>
                                        <p:attrNameLst>
                                          <p:attrName>style.visibility</p:attrName>
                                        </p:attrNameLst>
                                      </p:cBhvr>
                                      <p:to>
                                        <p:strVal val="visible"/>
                                      </p:to>
                                    </p:set>
                                    <p:animEffect transition="in" filter="fade">
                                      <p:cBhvr>
                                        <p:cTn id="243" dur="500"/>
                                        <p:tgtEl>
                                          <p:spTgt spid="70"/>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71"/>
                                        </p:tgtEl>
                                        <p:attrNameLst>
                                          <p:attrName>style.visibility</p:attrName>
                                        </p:attrNameLst>
                                      </p:cBhvr>
                                      <p:to>
                                        <p:strVal val="visible"/>
                                      </p:to>
                                    </p:set>
                                    <p:animEffect transition="in" filter="fade">
                                      <p:cBhvr>
                                        <p:cTn id="246" dur="500"/>
                                        <p:tgtEl>
                                          <p:spTgt spid="71"/>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72"/>
                                        </p:tgtEl>
                                        <p:attrNameLst>
                                          <p:attrName>style.visibility</p:attrName>
                                        </p:attrNameLst>
                                      </p:cBhvr>
                                      <p:to>
                                        <p:strVal val="visible"/>
                                      </p:to>
                                    </p:set>
                                    <p:animEffect transition="in" filter="fade">
                                      <p:cBhvr>
                                        <p:cTn id="24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9" grpId="0"/>
      <p:bldP spid="100" grpId="0" animBg="1"/>
      <p:bldP spid="101" grpId="0" animBg="1"/>
      <p:bldP spid="102" grpId="0" animBg="1"/>
      <p:bldP spid="103" grpId="0" animBg="1"/>
      <p:bldP spid="109" grpId="0" animBg="1"/>
      <p:bldP spid="110"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69" grpId="0"/>
      <p:bldP spid="70" grpId="0"/>
      <p:bldP spid="71" grpId="0"/>
      <p:bldP spid="7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6146393"/>
            <a:ext cx="1584176" cy="6669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 y="1151032"/>
            <a:ext cx="9120187" cy="58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31</a:t>
            </a:fld>
            <a:endParaRPr lang="en-US" sz="1400" b="0" dirty="0">
              <a:solidFill>
                <a:schemeClr val="tx1"/>
              </a:solidFill>
              <a:latin typeface="+mn-lt"/>
            </a:endParaRPr>
          </a:p>
        </p:txBody>
      </p:sp>
      <p:sp>
        <p:nvSpPr>
          <p:cNvPr id="19" name="Title 1"/>
          <p:cNvSpPr>
            <a:spLocks noGrp="1"/>
          </p:cNvSpPr>
          <p:nvPr>
            <p:ph type="title"/>
          </p:nvPr>
        </p:nvSpPr>
        <p:spPr>
          <a:xfrm>
            <a:off x="152400" y="76200"/>
            <a:ext cx="8956104" cy="838200"/>
          </a:xfrm>
        </p:spPr>
        <p:txBody>
          <a:bodyPr/>
          <a:lstStyle/>
          <a:p>
            <a:r>
              <a:rPr lang="en-US" dirty="0" smtClean="0"/>
              <a:t>INVESTMENT CASE STUDY: MAMELODI</a:t>
            </a:r>
            <a:endParaRPr lang="en-ZA" dirty="0"/>
          </a:p>
        </p:txBody>
      </p:sp>
      <p:sp>
        <p:nvSpPr>
          <p:cNvPr id="2" name="Rectangle 1"/>
          <p:cNvSpPr/>
          <p:nvPr/>
        </p:nvSpPr>
        <p:spPr bwMode="auto">
          <a:xfrm>
            <a:off x="5004048" y="1151032"/>
            <a:ext cx="3384376" cy="8378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Rounded Rectangle 5"/>
          <p:cNvSpPr/>
          <p:nvPr/>
        </p:nvSpPr>
        <p:spPr bwMode="auto">
          <a:xfrm>
            <a:off x="3203848" y="1268760"/>
            <a:ext cx="5901099" cy="864096"/>
          </a:xfrm>
          <a:prstGeom prst="roundRect">
            <a:avLst/>
          </a:prstGeom>
          <a:solidFill>
            <a:srgbClr val="FFCCCC">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Numerous </a:t>
            </a:r>
            <a:r>
              <a:rPr lang="en-ZA" sz="2000" dirty="0" smtClean="0">
                <a:latin typeface="Arial" charset="0"/>
                <a:ea typeface="ＭＳ Ｐゴシック" pitchFamily="1" charset="-128"/>
              </a:rPr>
              <a:t>ad-hoc </a:t>
            </a:r>
            <a:r>
              <a:rPr kumimoji="0" lang="en-ZA" sz="2000" b="0" i="0" u="none" strike="noStrike" cap="none" normalizeH="0" baseline="0" dirty="0" smtClean="0">
                <a:ln>
                  <a:noFill/>
                </a:ln>
                <a:solidFill>
                  <a:schemeClr val="tx1"/>
                </a:solidFill>
                <a:effectLst/>
                <a:latin typeface="Arial" charset="0"/>
                <a:ea typeface="ＭＳ Ｐゴシック" pitchFamily="1" charset="-128"/>
              </a:rPr>
              <a:t>non</a:t>
            </a:r>
            <a:r>
              <a:rPr kumimoji="0" lang="en-ZA" sz="2000" b="0" i="0" u="none" strike="noStrike" cap="none" normalizeH="0" dirty="0" smtClean="0">
                <a:ln>
                  <a:noFill/>
                </a:ln>
                <a:solidFill>
                  <a:schemeClr val="tx1"/>
                </a:solidFill>
                <a:effectLst/>
                <a:latin typeface="Arial" charset="0"/>
                <a:ea typeface="ＭＳ Ｐゴシック" pitchFamily="1" charset="-128"/>
              </a:rPr>
              <a:t> integrated </a:t>
            </a:r>
            <a:r>
              <a:rPr lang="en-ZA" sz="2000" baseline="0" dirty="0" smtClean="0">
                <a:latin typeface="Arial" charset="0"/>
                <a:ea typeface="ＭＳ Ｐゴシック" pitchFamily="1" charset="-128"/>
              </a:rPr>
              <a:t>or</a:t>
            </a:r>
            <a:r>
              <a:rPr lang="en-ZA" sz="2000" dirty="0" smtClean="0">
                <a:latin typeface="Arial" charset="0"/>
                <a:ea typeface="ＭＳ Ｐゴシック" pitchFamily="1" charset="-128"/>
              </a:rPr>
              <a:t> aligned </a:t>
            </a:r>
            <a:r>
              <a:rPr kumimoji="0" lang="en-ZA" sz="2000" b="0" i="0" u="none" strike="noStrike" cap="none" normalizeH="0" baseline="0" dirty="0" smtClean="0">
                <a:ln>
                  <a:noFill/>
                </a:ln>
                <a:solidFill>
                  <a:schemeClr val="tx1"/>
                </a:solidFill>
                <a:effectLst/>
                <a:latin typeface="Arial" charset="0"/>
                <a:ea typeface="ＭＳ Ｐゴシック" pitchFamily="1" charset="-128"/>
              </a:rPr>
              <a:t>projects</a:t>
            </a:r>
            <a:r>
              <a:rPr lang="en-ZA" sz="2000" dirty="0" smtClean="0">
                <a:latin typeface="Arial" charset="0"/>
                <a:ea typeface="ＭＳ Ｐゴシック" pitchFamily="1" charset="-128"/>
              </a:rPr>
              <a:t>. Little co-ordination of public funds </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735507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6146393"/>
            <a:ext cx="1584176" cy="6669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 y="1151032"/>
            <a:ext cx="9120187" cy="58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32</a:t>
            </a:fld>
            <a:endParaRPr lang="en-US" sz="1400" b="0" dirty="0">
              <a:solidFill>
                <a:schemeClr val="tx1"/>
              </a:solidFill>
              <a:latin typeface="+mn-lt"/>
            </a:endParaRPr>
          </a:p>
        </p:txBody>
      </p:sp>
      <p:pic>
        <p:nvPicPr>
          <p:cNvPr id="18" name="Picture 2"/>
          <p:cNvPicPr>
            <a:picLocks noChangeAspect="1" noChangeArrowheads="1"/>
          </p:cNvPicPr>
          <p:nvPr/>
        </p:nvPicPr>
        <p:blipFill>
          <a:blip r:embed="rId4" cstate="email">
            <a:duotone>
              <a:prstClr val="black"/>
              <a:srgbClr val="D9C3A5">
                <a:tint val="50000"/>
                <a:satMod val="180000"/>
              </a:srgbClr>
            </a:duotone>
            <a:extLst>
              <a:ext uri="{BEBA8EAE-BF5A-486C-A8C5-ECC9F3942E4B}">
                <a14:imgProps xmlns:a14="http://schemas.microsoft.com/office/drawing/2010/main">
                  <a14:imgLayer r:embed="rId5">
                    <a14:imgEffect>
                      <a14:artisticPastelsSmooth/>
                    </a14:imgEffect>
                  </a14:imgLayer>
                </a14:imgProps>
              </a:ext>
              <a:ext uri="{28A0092B-C50C-407E-A947-70E740481C1C}">
                <a14:useLocalDpi xmlns:a14="http://schemas.microsoft.com/office/drawing/2010/main"/>
              </a:ext>
            </a:extLst>
          </a:blip>
          <a:srcRect/>
          <a:stretch>
            <a:fillRect/>
          </a:stretch>
        </p:blipFill>
        <p:spPr bwMode="auto">
          <a:xfrm>
            <a:off x="-36512" y="1340768"/>
            <a:ext cx="9120187" cy="58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a:spLocks noGrp="1"/>
          </p:cNvSpPr>
          <p:nvPr>
            <p:ph type="title"/>
          </p:nvPr>
        </p:nvSpPr>
        <p:spPr>
          <a:xfrm>
            <a:off x="152400" y="76200"/>
            <a:ext cx="8956104" cy="838200"/>
          </a:xfrm>
        </p:spPr>
        <p:txBody>
          <a:bodyPr/>
          <a:lstStyle/>
          <a:p>
            <a:r>
              <a:rPr lang="en-US" dirty="0" smtClean="0"/>
              <a:t>INVESTMENT CASE STUDY: MAMELODI</a:t>
            </a:r>
            <a:endParaRPr lang="en-ZA" dirty="0"/>
          </a:p>
        </p:txBody>
      </p:sp>
      <p:sp>
        <p:nvSpPr>
          <p:cNvPr id="2" name="Rectangle 1"/>
          <p:cNvSpPr/>
          <p:nvPr/>
        </p:nvSpPr>
        <p:spPr bwMode="auto">
          <a:xfrm>
            <a:off x="5004048" y="1151032"/>
            <a:ext cx="3384376" cy="8378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32" name="Picture 4"/>
          <p:cNvPicPr>
            <a:picLocks noChangeAspect="1" noChangeArrowheads="1"/>
          </p:cNvPicPr>
          <p:nvPr/>
        </p:nvPicPr>
        <p:blipFill>
          <a:blip r:embed="rId6" cstate="email">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rcRect/>
          <a:stretch>
            <a:fillRect/>
          </a:stretch>
        </p:blipFill>
        <p:spPr bwMode="auto">
          <a:xfrm>
            <a:off x="2893091" y="1088596"/>
            <a:ext cx="6282481"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735879" y="3356992"/>
            <a:ext cx="1196161" cy="1127125"/>
            <a:chOff x="3735879" y="3356992"/>
            <a:chExt cx="1196161" cy="1127125"/>
          </a:xfrm>
        </p:grpSpPr>
        <p:pic>
          <p:nvPicPr>
            <p:cNvPr id="29" name="Picture 4"/>
            <p:cNvPicPr>
              <a:picLocks noChangeAspect="1" noChangeArrowheads="1"/>
            </p:cNvPicPr>
            <p:nvPr/>
          </p:nvPicPr>
          <p:blipFill>
            <a:blip r:embed="rId8" cstate="email">
              <a:extLst>
                <a:ext uri="{BEBA8EAE-BF5A-486C-A8C5-ECC9F3942E4B}">
                  <a14:imgProps xmlns:a14="http://schemas.microsoft.com/office/drawing/2010/main">
                    <a14:imgLayer r:embed="rId9">
                      <a14:imgEffect>
                        <a14:artisticPastelsSmooth/>
                      </a14:imgEffect>
                    </a14:imgLayer>
                  </a14:imgProps>
                </a:ext>
                <a:ext uri="{28A0092B-C50C-407E-A947-70E740481C1C}">
                  <a14:useLocalDpi xmlns:a14="http://schemas.microsoft.com/office/drawing/2010/main"/>
                </a:ext>
              </a:extLst>
            </a:blip>
            <a:srcRect/>
            <a:stretch>
              <a:fillRect/>
            </a:stretch>
          </p:blipFill>
          <p:spPr bwMode="auto">
            <a:xfrm>
              <a:off x="3779912" y="3356992"/>
              <a:ext cx="112712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735879" y="3645024"/>
              <a:ext cx="1196161" cy="461665"/>
            </a:xfrm>
            <a:prstGeom prst="rect">
              <a:avLst/>
            </a:prstGeom>
            <a:noFill/>
          </p:spPr>
          <p:txBody>
            <a:bodyPr wrap="none" rtlCol="0">
              <a:spAutoFit/>
            </a:bodyPr>
            <a:lstStyle/>
            <a:p>
              <a:r>
                <a:rPr lang="en-US" b="1" dirty="0" smtClean="0">
                  <a:solidFill>
                    <a:schemeClr val="tx1">
                      <a:lumMod val="95000"/>
                      <a:lumOff val="5000"/>
                    </a:schemeClr>
                  </a:solidFill>
                </a:rPr>
                <a:t>R138m</a:t>
              </a:r>
              <a:endParaRPr lang="en-ZA" b="1" dirty="0">
                <a:solidFill>
                  <a:schemeClr val="tx1">
                    <a:lumMod val="95000"/>
                    <a:lumOff val="5000"/>
                  </a:schemeClr>
                </a:solidFill>
              </a:endParaRPr>
            </a:p>
          </p:txBody>
        </p:sp>
      </p:grpSp>
      <p:cxnSp>
        <p:nvCxnSpPr>
          <p:cNvPr id="12" name="Curved Connector 11"/>
          <p:cNvCxnSpPr/>
          <p:nvPr/>
        </p:nvCxnSpPr>
        <p:spPr bwMode="auto">
          <a:xfrm flipV="1">
            <a:off x="4716016" y="2533741"/>
            <a:ext cx="2088232" cy="1107348"/>
          </a:xfrm>
          <a:prstGeom prst="curvedConnector3">
            <a:avLst>
              <a:gd name="adj1" fmla="val 44271"/>
            </a:avLst>
          </a:prstGeom>
          <a:solidFill>
            <a:schemeClr val="accent1"/>
          </a:solidFill>
          <a:ln w="76200" cap="flat" cmpd="sng" algn="ctr">
            <a:solidFill>
              <a:schemeClr val="bg1"/>
            </a:solidFill>
            <a:prstDash val="sysDash"/>
            <a:round/>
            <a:headEnd type="triangle" w="med" len="med"/>
            <a:tailEnd type="triangle" w="med" len="med"/>
          </a:ln>
          <a:effectLst/>
        </p:spPr>
      </p:cxnSp>
      <p:cxnSp>
        <p:nvCxnSpPr>
          <p:cNvPr id="13" name="Curved Connector 12"/>
          <p:cNvCxnSpPr>
            <a:stCxn id="10" idx="1"/>
          </p:cNvCxnSpPr>
          <p:nvPr/>
        </p:nvCxnSpPr>
        <p:spPr bwMode="auto">
          <a:xfrm rot="10800000">
            <a:off x="251521" y="3573017"/>
            <a:ext cx="3484359" cy="302841"/>
          </a:xfrm>
          <a:prstGeom prst="curvedConnector3">
            <a:avLst>
              <a:gd name="adj1" fmla="val 50000"/>
            </a:avLst>
          </a:prstGeom>
          <a:solidFill>
            <a:schemeClr val="accent1"/>
          </a:solidFill>
          <a:ln w="101600" cap="flat" cmpd="sng" algn="ctr">
            <a:solidFill>
              <a:srgbClr val="B90400"/>
            </a:solidFill>
            <a:prstDash val="sysDash"/>
            <a:round/>
            <a:headEnd type="triangle" w="med" len="med"/>
            <a:tailEnd type="triangle" w="med" len="med"/>
          </a:ln>
          <a:effectLst/>
        </p:spPr>
      </p:cxnSp>
      <p:cxnSp>
        <p:nvCxnSpPr>
          <p:cNvPr id="17" name="Curved Connector 16"/>
          <p:cNvCxnSpPr/>
          <p:nvPr/>
        </p:nvCxnSpPr>
        <p:spPr bwMode="auto">
          <a:xfrm>
            <a:off x="4748645" y="4208365"/>
            <a:ext cx="2871936" cy="551503"/>
          </a:xfrm>
          <a:prstGeom prst="curvedConnector3">
            <a:avLst>
              <a:gd name="adj1" fmla="val 47620"/>
            </a:avLst>
          </a:prstGeom>
          <a:solidFill>
            <a:schemeClr val="accent1"/>
          </a:solidFill>
          <a:ln w="76200" cap="flat" cmpd="sng" algn="ctr">
            <a:solidFill>
              <a:schemeClr val="bg1"/>
            </a:solidFill>
            <a:prstDash val="sysDash"/>
            <a:round/>
            <a:headEnd type="triangle" w="med" len="med"/>
            <a:tailEnd type="triangle" w="med" len="med"/>
          </a:ln>
          <a:effectLst/>
        </p:spPr>
      </p:cxnSp>
      <p:cxnSp>
        <p:nvCxnSpPr>
          <p:cNvPr id="21" name="Curved Connector 20"/>
          <p:cNvCxnSpPr/>
          <p:nvPr/>
        </p:nvCxnSpPr>
        <p:spPr bwMode="auto">
          <a:xfrm rot="16200000" flipV="1">
            <a:off x="3545136" y="5150942"/>
            <a:ext cx="1465163" cy="131514"/>
          </a:xfrm>
          <a:prstGeom prst="curvedConnector3">
            <a:avLst>
              <a:gd name="adj1" fmla="val 50000"/>
            </a:avLst>
          </a:prstGeom>
          <a:solidFill>
            <a:schemeClr val="accent1"/>
          </a:solidFill>
          <a:ln w="76200" cap="flat" cmpd="sng" algn="ctr">
            <a:solidFill>
              <a:schemeClr val="bg1"/>
            </a:solidFill>
            <a:prstDash val="sysDash"/>
            <a:round/>
            <a:headEnd type="triangle" w="med" len="med"/>
            <a:tailEnd type="triangle" w="med" len="med"/>
          </a:ln>
          <a:effectLst/>
        </p:spPr>
      </p:cxnSp>
      <p:sp>
        <p:nvSpPr>
          <p:cNvPr id="20" name="Rounded Rectangle 19"/>
          <p:cNvSpPr/>
          <p:nvPr/>
        </p:nvSpPr>
        <p:spPr bwMode="auto">
          <a:xfrm>
            <a:off x="3207405" y="5517232"/>
            <a:ext cx="5901099" cy="1340768"/>
          </a:xfrm>
          <a:prstGeom prst="roundRect">
            <a:avLst/>
          </a:prstGeom>
          <a:solidFill>
            <a:schemeClr val="accent1">
              <a:lumMod val="90000"/>
              <a:alpha val="50196"/>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Urban</a:t>
            </a:r>
            <a:r>
              <a:rPr kumimoji="0" lang="en-ZA" sz="2000" b="0" i="0" u="none" strike="noStrike" cap="none" normalizeH="0" dirty="0" smtClean="0">
                <a:ln>
                  <a:noFill/>
                </a:ln>
                <a:solidFill>
                  <a:schemeClr val="tx1"/>
                </a:solidFill>
                <a:effectLst/>
                <a:latin typeface="Arial" charset="0"/>
                <a:ea typeface="ＭＳ Ｐゴシック" pitchFamily="1" charset="-128"/>
              </a:rPr>
              <a:t> Hub and secondary nodes, spatial logic, spatial targeting results in integrated </a:t>
            </a:r>
            <a:r>
              <a:rPr lang="en-ZA" sz="2000" baseline="0" dirty="0" smtClean="0">
                <a:latin typeface="Arial" charset="0"/>
                <a:ea typeface="ＭＳ Ｐゴシック" pitchFamily="1" charset="-128"/>
              </a:rPr>
              <a:t>or</a:t>
            </a:r>
            <a:r>
              <a:rPr lang="en-ZA" sz="2000" dirty="0" smtClean="0">
                <a:latin typeface="Arial" charset="0"/>
                <a:ea typeface="ＭＳ Ｐゴシック" pitchFamily="1" charset="-128"/>
              </a:rPr>
              <a:t> aligned </a:t>
            </a:r>
            <a:r>
              <a:rPr kumimoji="0" lang="en-ZA" sz="2000" b="0" i="0" u="none" strike="noStrike" cap="none" normalizeH="0" baseline="0" dirty="0" smtClean="0">
                <a:ln>
                  <a:noFill/>
                </a:ln>
                <a:solidFill>
                  <a:schemeClr val="tx1"/>
                </a:solidFill>
                <a:effectLst/>
                <a:latin typeface="Arial" charset="0"/>
                <a:ea typeface="ＭＳ Ｐゴシック" pitchFamily="1" charset="-128"/>
              </a:rPr>
              <a:t>projects</a:t>
            </a:r>
            <a:r>
              <a:rPr lang="en-ZA" sz="2000" dirty="0" smtClean="0">
                <a:latin typeface="Arial" charset="0"/>
                <a:ea typeface="ＭＳ Ｐゴシック" pitchFamily="1" charset="-128"/>
              </a:rPr>
              <a:t>. Better leverage through the co-ordination of Public funds </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46768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4000" fill="hold"/>
                                        <p:tgtEl>
                                          <p:spTgt spid="3"/>
                                        </p:tgtEl>
                                        <p:attrNameLst>
                                          <p:attrName>ppt_w</p:attrName>
                                        </p:attrNameLst>
                                      </p:cBhvr>
                                      <p:tavLst>
                                        <p:tav tm="0">
                                          <p:val>
                                            <p:fltVal val="0"/>
                                          </p:val>
                                        </p:tav>
                                        <p:tav tm="100000">
                                          <p:val>
                                            <p:strVal val="#ppt_w"/>
                                          </p:val>
                                        </p:tav>
                                      </p:tavLst>
                                    </p:anim>
                                    <p:anim calcmode="lin" valueType="num">
                                      <p:cBhvr>
                                        <p:cTn id="8" dur="4000" fill="hold"/>
                                        <p:tgtEl>
                                          <p:spTgt spid="3"/>
                                        </p:tgtEl>
                                        <p:attrNameLst>
                                          <p:attrName>ppt_h</p:attrName>
                                        </p:attrNameLst>
                                      </p:cBhvr>
                                      <p:tavLst>
                                        <p:tav tm="0">
                                          <p:val>
                                            <p:fltVal val="0"/>
                                          </p:val>
                                        </p:tav>
                                        <p:tav tm="100000">
                                          <p:val>
                                            <p:strVal val="#ppt_h"/>
                                          </p:val>
                                        </p:tav>
                                      </p:tavLst>
                                    </p:anim>
                                    <p:animEffect transition="in" filter="fade">
                                      <p:cBhvr>
                                        <p:cTn id="9" dur="4000"/>
                                        <p:tgtEl>
                                          <p:spTgt spid="3"/>
                                        </p:tgtEl>
                                      </p:cBhvr>
                                    </p:animEffect>
                                  </p:childTnLst>
                                </p:cTn>
                              </p:par>
                              <p:par>
                                <p:cTn id="10" presetID="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4000"/>
                                        <p:tgtEl>
                                          <p:spTgt spid="32"/>
                                        </p:tgtEl>
                                      </p:cBhvr>
                                    </p:animEffect>
                                  </p:childTnLst>
                                </p:cTn>
                              </p:par>
                              <p:par>
                                <p:cTn id="13" presetID="9"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4000"/>
                                        <p:tgtEl>
                                          <p:spTgt spid="18"/>
                                        </p:tgtEl>
                                      </p:cBhvr>
                                    </p:animEffect>
                                  </p:childTnLst>
                                </p:cTn>
                              </p:par>
                            </p:childTnLst>
                          </p:cTn>
                        </p:par>
                        <p:par>
                          <p:cTn id="16" fill="hold">
                            <p:stCondLst>
                              <p:cond delay="4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Effect transition="in" filter="fade">
                                      <p:cBhvr>
                                        <p:cTn id="21" dur="1000"/>
                                        <p:tgtEl>
                                          <p:spTgt spid="13"/>
                                        </p:tgtEl>
                                      </p:cBhvr>
                                    </p:animEffect>
                                  </p:childTnLst>
                                </p:cTn>
                              </p:par>
                            </p:childTnLst>
                          </p:cTn>
                        </p:par>
                        <p:par>
                          <p:cTn id="22" fill="hold">
                            <p:stCondLst>
                              <p:cond delay="50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Effect transition="in" filter="fade">
                                      <p:cBhvr>
                                        <p:cTn id="27" dur="1000"/>
                                        <p:tgtEl>
                                          <p:spTgt spid="12"/>
                                        </p:tgtEl>
                                      </p:cBhvr>
                                    </p:animEffect>
                                  </p:childTnLst>
                                </p:cTn>
                              </p:par>
                            </p:childTnLst>
                          </p:cTn>
                        </p:par>
                        <p:par>
                          <p:cTn id="28" fill="hold">
                            <p:stCondLst>
                              <p:cond delay="6000"/>
                            </p:stCondLst>
                            <p:childTnLst>
                              <p:par>
                                <p:cTn id="29" presetID="53"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Effect transition="in" filter="fade">
                                      <p:cBhvr>
                                        <p:cTn id="33" dur="1000"/>
                                        <p:tgtEl>
                                          <p:spTgt spid="17"/>
                                        </p:tgtEl>
                                      </p:cBhvr>
                                    </p:animEffect>
                                  </p:childTnLst>
                                </p:cTn>
                              </p:par>
                            </p:childTnLst>
                          </p:cTn>
                        </p:par>
                        <p:par>
                          <p:cTn id="34" fill="hold">
                            <p:stCondLst>
                              <p:cond delay="7000"/>
                            </p:stCondLst>
                            <p:childTnLst>
                              <p:par>
                                <p:cTn id="35" presetID="53" presetClass="entr" presetSubtype="16"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PILLARS OF URBAN NETWORK STRATEGY</a:t>
            </a:r>
            <a:endParaRPr lang="en-ZA" dirty="0"/>
          </a:p>
        </p:txBody>
      </p:sp>
      <p:sp>
        <p:nvSpPr>
          <p:cNvPr id="6" name="Content Placeholder 5"/>
          <p:cNvSpPr>
            <a:spLocks noGrp="1"/>
          </p:cNvSpPr>
          <p:nvPr>
            <p:ph idx="1"/>
          </p:nvPr>
        </p:nvSpPr>
        <p:spPr>
          <a:xfrm>
            <a:off x="152400" y="1340768"/>
            <a:ext cx="4275584" cy="4572000"/>
          </a:xfrm>
        </p:spPr>
        <p:txBody>
          <a:bodyPr/>
          <a:lstStyle/>
          <a:p>
            <a:r>
              <a:rPr lang="en-ZA" sz="2800" dirty="0" smtClean="0">
                <a:effectLst>
                  <a:outerShdw blurRad="38100" dist="38100" dir="2700000" algn="tl">
                    <a:srgbClr val="000000">
                      <a:alpha val="43137"/>
                    </a:srgbClr>
                  </a:outerShdw>
                </a:effectLst>
              </a:rPr>
              <a:t>Spatial </a:t>
            </a:r>
            <a:r>
              <a:rPr lang="en-ZA" sz="2800" dirty="0" smtClean="0"/>
              <a:t>transformation</a:t>
            </a:r>
          </a:p>
          <a:p>
            <a:r>
              <a:rPr lang="en-ZA" sz="2800" dirty="0" smtClean="0">
                <a:effectLst>
                  <a:outerShdw blurRad="38100" dist="38100" dir="2700000" algn="tl">
                    <a:srgbClr val="000000">
                      <a:alpha val="43137"/>
                    </a:srgbClr>
                  </a:outerShdw>
                </a:effectLst>
              </a:rPr>
              <a:t>Spatial</a:t>
            </a:r>
            <a:r>
              <a:rPr lang="en-ZA" sz="2800" dirty="0" smtClean="0"/>
              <a:t> targeting</a:t>
            </a:r>
          </a:p>
          <a:p>
            <a:r>
              <a:rPr lang="en-ZA" sz="2800" dirty="0">
                <a:effectLst>
                  <a:outerShdw blurRad="38100" dist="38100" dir="2700000" algn="tl">
                    <a:srgbClr val="000000">
                      <a:alpha val="43137"/>
                    </a:srgbClr>
                  </a:outerShdw>
                </a:effectLst>
              </a:rPr>
              <a:t>Spatial</a:t>
            </a:r>
            <a:r>
              <a:rPr lang="en-ZA" sz="2800" dirty="0"/>
              <a:t> </a:t>
            </a:r>
            <a:r>
              <a:rPr lang="en-ZA" sz="2800" dirty="0" smtClean="0">
                <a:effectLst>
                  <a:outerShdw blurRad="38100" dist="38100" dir="2700000" algn="tl">
                    <a:srgbClr val="000000">
                      <a:alpha val="43137"/>
                    </a:srgbClr>
                  </a:outerShdw>
                </a:effectLst>
              </a:rPr>
              <a:t>clustering </a:t>
            </a:r>
            <a:r>
              <a:rPr lang="en-ZA" sz="2800" dirty="0" smtClean="0"/>
              <a:t>of current and future fiscal levers and instruments</a:t>
            </a:r>
          </a:p>
          <a:p>
            <a:r>
              <a:rPr lang="en-ZA" sz="2800" dirty="0" smtClean="0">
                <a:effectLst>
                  <a:outerShdw blurRad="38100" dist="38100" dir="2700000" algn="tl">
                    <a:srgbClr val="000000">
                      <a:alpha val="43137"/>
                    </a:srgbClr>
                  </a:outerShdw>
                </a:effectLst>
              </a:rPr>
              <a:t>Strategic </a:t>
            </a:r>
            <a:r>
              <a:rPr lang="en-ZA" sz="2800" dirty="0" smtClean="0"/>
              <a:t>urban spatial planning</a:t>
            </a:r>
          </a:p>
          <a:p>
            <a:r>
              <a:rPr lang="en-ZA" sz="2800" dirty="0" smtClean="0">
                <a:effectLst>
                  <a:outerShdw blurRad="38100" dist="38100" dir="2700000" algn="tl">
                    <a:srgbClr val="000000">
                      <a:alpha val="43137"/>
                    </a:srgbClr>
                  </a:outerShdw>
                </a:effectLst>
              </a:rPr>
              <a:t>Creating </a:t>
            </a:r>
            <a:r>
              <a:rPr lang="en-ZA" sz="2800" dirty="0" smtClean="0"/>
              <a:t>efficient &amp; sustainable cities</a:t>
            </a:r>
          </a:p>
          <a:p>
            <a:endParaRPr lang="en-ZA" sz="2800" dirty="0" smtClean="0"/>
          </a:p>
          <a:p>
            <a:endParaRPr lang="en-ZA" sz="2800" dirty="0" smtClean="0"/>
          </a:p>
          <a:p>
            <a:endParaRPr lang="en-ZA" sz="2800" dirty="0" smtClean="0"/>
          </a:p>
          <a:p>
            <a:endParaRPr lang="en-ZA" sz="28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33</a:t>
            </a:fld>
            <a:endParaRPr lang="en-US" sz="1400" b="0" dirty="0">
              <a:solidFill>
                <a:schemeClr val="tx1"/>
              </a:solidFill>
              <a:latin typeface="+mn-lt"/>
            </a:endParaRPr>
          </a:p>
        </p:txBody>
      </p:sp>
      <p:pic>
        <p:nvPicPr>
          <p:cNvPr id="1026" name="Picture 2" descr="http://engage.synecoretech.com/Portals/141995/images/4-pillars-of-seo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980728"/>
            <a:ext cx="5256584" cy="524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911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124744"/>
            <a:ext cx="915670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116632"/>
            <a:ext cx="8123202" cy="1261884"/>
          </a:xfrm>
          <a:prstGeom prst="rect">
            <a:avLst/>
          </a:prstGeom>
          <a:noFill/>
        </p:spPr>
        <p:txBody>
          <a:bodyPr wrap="square" rtlCol="0">
            <a:spAutoFit/>
          </a:bodyPr>
          <a:lstStyle/>
          <a:p>
            <a:pPr algn="r"/>
            <a:r>
              <a:rPr lang="en-ZA" sz="2800" dirty="0" smtClean="0">
                <a:solidFill>
                  <a:schemeClr val="bg1"/>
                </a:solidFill>
                <a:latin typeface="Calibri" pitchFamily="34" charset="0"/>
                <a:cs typeface="Calibri" pitchFamily="34" charset="0"/>
              </a:rPr>
              <a:t>National Treasury</a:t>
            </a:r>
          </a:p>
          <a:p>
            <a:pPr algn="r"/>
            <a:r>
              <a:rPr lang="en-ZA" dirty="0">
                <a:solidFill>
                  <a:schemeClr val="bg1"/>
                </a:solidFill>
              </a:rPr>
              <a:t>Neighbourhood Development Partnership Grant</a:t>
            </a:r>
          </a:p>
          <a:p>
            <a:pPr algn="r"/>
            <a:endParaRPr lang="en-ZA"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49876570"/>
              </p:ext>
            </p:extLst>
          </p:nvPr>
        </p:nvGraphicFramePr>
        <p:xfrm>
          <a:off x="179512" y="1124744"/>
          <a:ext cx="8771274" cy="5485786"/>
        </p:xfrm>
        <a:graphic>
          <a:graphicData uri="http://schemas.openxmlformats.org/drawingml/2006/table">
            <a:tbl>
              <a:tblPr firstRow="1" bandRow="1">
                <a:tableStyleId>{5A111915-BE36-4E01-A7E5-04B1672EAD32}</a:tableStyleId>
              </a:tblPr>
              <a:tblGrid>
                <a:gridCol w="1080120"/>
                <a:gridCol w="7691154"/>
              </a:tblGrid>
              <a:tr h="330575">
                <a:tc>
                  <a:txBody>
                    <a:bodyPr/>
                    <a:lstStyle/>
                    <a:p>
                      <a:r>
                        <a:rPr lang="en-ZA" sz="2000" b="1" dirty="0" smtClean="0">
                          <a:solidFill>
                            <a:schemeClr val="bg1"/>
                          </a:solidFill>
                        </a:rPr>
                        <a:t>PART</a:t>
                      </a:r>
                      <a:r>
                        <a:rPr lang="en-ZA" sz="2000" b="1" baseline="0" dirty="0" smtClean="0">
                          <a:solidFill>
                            <a:schemeClr val="bg1"/>
                          </a:solidFill>
                        </a:rPr>
                        <a:t> </a:t>
                      </a:r>
                      <a:endParaRPr lang="en-ZA" sz="2000" b="1" dirty="0">
                        <a:solidFill>
                          <a:schemeClr val="bg1"/>
                        </a:solidFill>
                      </a:endParaRPr>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ZA" sz="2000" b="1" dirty="0" smtClean="0">
                          <a:solidFill>
                            <a:schemeClr val="bg1"/>
                          </a:solidFill>
                        </a:rPr>
                        <a:t>TOPICS</a:t>
                      </a:r>
                      <a:endParaRPr lang="en-ZA" sz="2000" b="1"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88579">
                <a:tc>
                  <a:txBody>
                    <a:bodyPr/>
                    <a:lstStyle/>
                    <a:p>
                      <a:r>
                        <a:rPr lang="en-ZA" sz="2000" b="1" dirty="0" smtClean="0"/>
                        <a:t>One</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pPr marL="342900" indent="-342900" algn="l" defTabSz="914400" rtl="0" eaLnBrk="1" latinLnBrk="0" hangingPunct="1">
                        <a:buFont typeface="Arial" pitchFamily="34" charset="0"/>
                        <a:buChar char="•"/>
                      </a:pPr>
                      <a:r>
                        <a:rPr lang="en-ZA" sz="2000" b="1" kern="1200" dirty="0" smtClean="0"/>
                        <a:t>Background to the NDP &amp; Context of New</a:t>
                      </a:r>
                      <a:r>
                        <a:rPr lang="en-ZA" sz="2000" b="1" kern="1200" baseline="0" dirty="0" smtClean="0"/>
                        <a:t> Strategy</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r>
              <a:tr h="330575">
                <a:tc>
                  <a:txBody>
                    <a:bodyPr/>
                    <a:lstStyle/>
                    <a:p>
                      <a:r>
                        <a:rPr lang="en-ZA" sz="2000" b="1" dirty="0" smtClean="0"/>
                        <a:t>Two</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Urban Networks Strategy</a:t>
                      </a:r>
                      <a:endParaRPr lang="en-ZA" sz="2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214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b="1" dirty="0" smtClean="0"/>
                        <a:t>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Towards Vibrant Urban hubs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Four</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Explaining the Urban Network Strategy (UNS)</a:t>
                      </a:r>
                    </a:p>
                    <a:p>
                      <a:pPr marL="342900" indent="-342900" algn="l" defTabSz="914400" rtl="0" eaLnBrk="1" latinLnBrk="0" hangingPunct="1">
                        <a:buFont typeface="Arial" pitchFamily="34" charset="0"/>
                        <a:buChar char="•"/>
                      </a:pPr>
                      <a:r>
                        <a:rPr lang="en-ZA" sz="2000" b="1" kern="1200" dirty="0" smtClean="0"/>
                        <a:t>Identification of Primary Network</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Five</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Application of UNS – </a:t>
                      </a:r>
                      <a:r>
                        <a:rPr lang="en-ZA" sz="2000" b="1" kern="1200" dirty="0" err="1" smtClean="0">
                          <a:solidFill>
                            <a:schemeClr val="dk1"/>
                          </a:solidFill>
                          <a:latin typeface="+mn-lt"/>
                          <a:ea typeface="+mn-ea"/>
                          <a:cs typeface="+mn-cs"/>
                        </a:rPr>
                        <a:t>Akanya</a:t>
                      </a:r>
                      <a:r>
                        <a:rPr lang="en-ZA" sz="2000" b="1" kern="1200" dirty="0" smtClean="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Six</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Setting up a Management Structure</a:t>
                      </a:r>
                    </a:p>
                    <a:p>
                      <a:pPr marL="342900" indent="-342900" algn="l" defTabSz="914400" rtl="0" eaLnBrk="1" latinLnBrk="0" hangingPunct="1">
                        <a:buFont typeface="Arial" pitchFamily="34" charset="0"/>
                        <a:buChar char="•"/>
                      </a:pPr>
                      <a:r>
                        <a:rPr lang="en-ZA" sz="2000" b="1" kern="1200" dirty="0" smtClean="0"/>
                        <a:t>New NDP Road Map and NDP Key Outputs</a:t>
                      </a:r>
                    </a:p>
                    <a:p>
                      <a:pPr marL="342900" indent="-342900" algn="l" defTabSz="914400" rtl="0" eaLnBrk="1" latinLnBrk="0" hangingPunct="1">
                        <a:buFont typeface="Arial" pitchFamily="34" charset="0"/>
                        <a:buChar char="•"/>
                      </a:pPr>
                      <a:r>
                        <a:rPr lang="en-ZA" sz="2000" b="1" kern="1200" dirty="0" smtClean="0"/>
                        <a:t>Council Resolution</a:t>
                      </a:r>
                      <a:r>
                        <a:rPr lang="en-ZA" sz="2000" b="1" kern="1200" baseline="0" dirty="0" smtClean="0"/>
                        <a:t> / </a:t>
                      </a:r>
                      <a:r>
                        <a:rPr lang="en-ZA" sz="2000" b="1" kern="1200" dirty="0" smtClean="0"/>
                        <a:t>Memorandum of Agreement</a:t>
                      </a:r>
                    </a:p>
                    <a:p>
                      <a:pPr marL="342900" indent="-342900" algn="l" defTabSz="914400" rtl="0" eaLnBrk="1" latinLnBrk="0" hangingPunct="1">
                        <a:buFont typeface="Arial" pitchFamily="34" charset="0"/>
                        <a:buChar char="•"/>
                      </a:pPr>
                      <a:r>
                        <a:rPr lang="en-ZA" sz="2000" b="1" kern="1200" baseline="0" dirty="0" smtClean="0"/>
                        <a:t>Support, Governance &amp; Coordination</a:t>
                      </a:r>
                    </a:p>
                    <a:p>
                      <a:pPr marL="342900" indent="-342900" algn="l" defTabSz="914400" rtl="0" eaLnBrk="1" latinLnBrk="0" hangingPunct="1">
                        <a:buFont typeface="Arial" pitchFamily="34" charset="0"/>
                        <a:buChar char="•"/>
                      </a:pPr>
                      <a:r>
                        <a:rPr lang="en-ZA" sz="2000" b="1" kern="1200" dirty="0" smtClean="0"/>
                        <a:t>Procurement of Service Providers</a:t>
                      </a:r>
                    </a:p>
                    <a:p>
                      <a:pPr marL="342900" indent="-342900" algn="l" defTabSz="914400" rtl="0" eaLnBrk="1" latinLnBrk="0" hangingPunct="1">
                        <a:buFont typeface="Arial" pitchFamily="34" charset="0"/>
                        <a:buChar char="•"/>
                      </a:pPr>
                      <a:r>
                        <a:rPr lang="en-ZA" sz="2000" b="1" kern="1200" dirty="0" smtClean="0"/>
                        <a:t>Reporting:  NDP </a:t>
                      </a:r>
                      <a:r>
                        <a:rPr lang="en-ZA" sz="2000" b="1" kern="1200" dirty="0" err="1" smtClean="0"/>
                        <a:t>Mgmt</a:t>
                      </a:r>
                      <a:r>
                        <a:rPr lang="en-ZA" sz="2000" b="1" kern="1200" dirty="0" smtClean="0"/>
                        <a:t> Information System (MIS)</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Seven</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Timelines:</a:t>
                      </a:r>
                      <a:r>
                        <a:rPr lang="en-ZA" sz="2000" b="1" kern="1200" baseline="0" dirty="0" smtClean="0">
                          <a:solidFill>
                            <a:schemeClr val="dk1"/>
                          </a:solidFill>
                          <a:latin typeface="+mn-lt"/>
                          <a:ea typeface="+mn-ea"/>
                          <a:cs typeface="+mn-cs"/>
                        </a:rPr>
                        <a:t> Planning Stage</a:t>
                      </a:r>
                    </a:p>
                    <a:p>
                      <a:pPr marL="342900" indent="-342900" algn="l" defTabSz="914400" rtl="0" eaLnBrk="1" latinLnBrk="0" hangingPunct="1">
                        <a:buFont typeface="Arial" pitchFamily="34" charset="0"/>
                        <a:buChar char="•"/>
                      </a:pPr>
                      <a:r>
                        <a:rPr lang="en-ZA" sz="2000" b="1" kern="1200" baseline="0" dirty="0" smtClean="0">
                          <a:solidFill>
                            <a:schemeClr val="dk1"/>
                          </a:solidFill>
                          <a:latin typeface="+mn-lt"/>
                          <a:ea typeface="+mn-ea"/>
                          <a:cs typeface="+mn-cs"/>
                        </a:rPr>
                        <a:t>Questions &amp; Discussion</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bl>
          </a:graphicData>
        </a:graphic>
      </p:graphicFrame>
      <p:sp>
        <p:nvSpPr>
          <p:cNvPr id="8" name="Right Arrow 7"/>
          <p:cNvSpPr/>
          <p:nvPr/>
        </p:nvSpPr>
        <p:spPr bwMode="auto">
          <a:xfrm rot="10800000">
            <a:off x="8247032" y="2276872"/>
            <a:ext cx="648072" cy="504056"/>
          </a:xfrm>
          <a:prstGeom prst="rightArrow">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0630584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a:spLocks noChangeAspect="1"/>
          </p:cNvSpPr>
          <p:nvPr/>
        </p:nvSpPr>
        <p:spPr bwMode="auto">
          <a:xfrm>
            <a:off x="8063253" y="3643670"/>
            <a:ext cx="822960" cy="822960"/>
          </a:xfrm>
          <a:prstGeom prst="ellipse">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bg1"/>
              </a:solidFill>
              <a:effectLst/>
              <a:latin typeface="Arial" charset="0"/>
              <a:ea typeface="ＭＳ Ｐゴシック" pitchFamily="1" charset="-128"/>
            </a:endParaRPr>
          </a:p>
        </p:txBody>
      </p:sp>
      <p:sp>
        <p:nvSpPr>
          <p:cNvPr id="23" name="Oval 22"/>
          <p:cNvSpPr>
            <a:spLocks noChangeAspect="1"/>
          </p:cNvSpPr>
          <p:nvPr/>
        </p:nvSpPr>
        <p:spPr bwMode="auto">
          <a:xfrm>
            <a:off x="279595" y="3669663"/>
            <a:ext cx="822960" cy="822960"/>
          </a:xfrm>
          <a:prstGeom prst="ellipse">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bg1"/>
              </a:solidFill>
              <a:effectLst/>
              <a:latin typeface="Arial" charset="0"/>
              <a:ea typeface="ＭＳ Ｐゴシック" pitchFamily="1" charset="-128"/>
            </a:endParaRPr>
          </a:p>
        </p:txBody>
      </p:sp>
      <p:sp>
        <p:nvSpPr>
          <p:cNvPr id="2" name="Slide Number Placeholder 1"/>
          <p:cNvSpPr>
            <a:spLocks noGrp="1"/>
          </p:cNvSpPr>
          <p:nvPr>
            <p:ph type="sldNum" sz="quarter" idx="12"/>
          </p:nvPr>
        </p:nvSpPr>
        <p:spPr/>
        <p:txBody>
          <a:bodyPr/>
          <a:lstStyle/>
          <a:p>
            <a:pPr>
              <a:defRPr/>
            </a:pPr>
            <a:fld id="{B496249B-682D-4BC8-9865-0DC07C618F7E}" type="slidenum">
              <a:rPr lang="en-US" smtClean="0"/>
              <a:pPr>
                <a:defRPr/>
              </a:pPr>
              <a:t>35</a:t>
            </a:fld>
            <a:endParaRPr lang="en-US" sz="1400" b="0" dirty="0">
              <a:solidFill>
                <a:schemeClr val="tx1"/>
              </a:solidFill>
              <a:latin typeface="+mn-lt"/>
            </a:endParaRPr>
          </a:p>
        </p:txBody>
      </p:sp>
      <p:sp>
        <p:nvSpPr>
          <p:cNvPr id="3" name="Oval 2"/>
          <p:cNvSpPr/>
          <p:nvPr/>
        </p:nvSpPr>
        <p:spPr bwMode="auto">
          <a:xfrm>
            <a:off x="2779531" y="2291680"/>
            <a:ext cx="3657600" cy="3657600"/>
          </a:xfrm>
          <a:prstGeom prst="ellipse">
            <a:avLst/>
          </a:prstGeom>
          <a:solidFill>
            <a:srgbClr val="7A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Oval 6"/>
          <p:cNvSpPr/>
          <p:nvPr/>
        </p:nvSpPr>
        <p:spPr bwMode="auto">
          <a:xfrm>
            <a:off x="2608458" y="3666510"/>
            <a:ext cx="720080" cy="720080"/>
          </a:xfrm>
          <a:prstGeom prst="ellipse">
            <a:avLst/>
          </a:prstGeom>
          <a:solidFill>
            <a:srgbClr val="FFC000">
              <a:alpha val="4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Title 1"/>
          <p:cNvSpPr txBox="1">
            <a:spLocks/>
          </p:cNvSpPr>
          <p:nvPr/>
        </p:nvSpPr>
        <p:spPr>
          <a:xfrm>
            <a:off x="152400" y="286544"/>
            <a:ext cx="7772400" cy="838200"/>
          </a:xfrm>
          <a:prstGeom prst="rect">
            <a:avLst/>
          </a:prstGeom>
        </p:spPr>
        <p:txBody>
          <a:bodyPr/>
          <a:lstStyle>
            <a:lvl1pPr algn="l" rtl="0" eaLnBrk="0" fontAlgn="base" hangingPunct="0">
              <a:spcBef>
                <a:spcPct val="0"/>
              </a:spcBef>
              <a:spcAft>
                <a:spcPct val="0"/>
              </a:spcAft>
              <a:defRPr sz="3000">
                <a:solidFill>
                  <a:schemeClr val="bg1"/>
                </a:solidFill>
                <a:latin typeface="+mj-lt"/>
                <a:ea typeface="+mj-ea"/>
                <a:cs typeface="Osaka"/>
              </a:defRPr>
            </a:lvl1pPr>
            <a:lvl2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2pPr>
            <a:lvl3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3pPr>
            <a:lvl4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4pPr>
            <a:lvl5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5pPr>
            <a:lvl6pPr marL="457200" algn="l" rtl="0" fontAlgn="base">
              <a:spcBef>
                <a:spcPct val="0"/>
              </a:spcBef>
              <a:spcAft>
                <a:spcPct val="0"/>
              </a:spcAft>
              <a:defRPr sz="3000">
                <a:solidFill>
                  <a:schemeClr val="bg1"/>
                </a:solidFill>
                <a:latin typeface="Arial Bold" pitchFamily="1" charset="0"/>
                <a:ea typeface="Osaka" pitchFamily="1" charset="-128"/>
              </a:defRPr>
            </a:lvl6pPr>
            <a:lvl7pPr marL="914400" algn="l" rtl="0" fontAlgn="base">
              <a:spcBef>
                <a:spcPct val="0"/>
              </a:spcBef>
              <a:spcAft>
                <a:spcPct val="0"/>
              </a:spcAft>
              <a:defRPr sz="3000">
                <a:solidFill>
                  <a:schemeClr val="bg1"/>
                </a:solidFill>
                <a:latin typeface="Arial Bold" pitchFamily="1" charset="0"/>
                <a:ea typeface="Osaka" pitchFamily="1" charset="-128"/>
              </a:defRPr>
            </a:lvl7pPr>
            <a:lvl8pPr marL="1371600" algn="l" rtl="0" fontAlgn="base">
              <a:spcBef>
                <a:spcPct val="0"/>
              </a:spcBef>
              <a:spcAft>
                <a:spcPct val="0"/>
              </a:spcAft>
              <a:defRPr sz="3000">
                <a:solidFill>
                  <a:schemeClr val="bg1"/>
                </a:solidFill>
                <a:latin typeface="Arial Bold" pitchFamily="1" charset="0"/>
                <a:ea typeface="Osaka" pitchFamily="1" charset="-128"/>
              </a:defRPr>
            </a:lvl8pPr>
            <a:lvl9pPr marL="1828800" algn="l" rtl="0" fontAlgn="base">
              <a:spcBef>
                <a:spcPct val="0"/>
              </a:spcBef>
              <a:spcAft>
                <a:spcPct val="0"/>
              </a:spcAft>
              <a:defRPr sz="3000">
                <a:solidFill>
                  <a:schemeClr val="bg1"/>
                </a:solidFill>
                <a:latin typeface="Arial Bold" pitchFamily="1" charset="0"/>
                <a:ea typeface="Osaka" pitchFamily="1" charset="-128"/>
              </a:defRPr>
            </a:lvl9pPr>
          </a:lstStyle>
          <a:p>
            <a:r>
              <a:rPr lang="en-US" kern="1200" dirty="0" smtClean="0"/>
              <a:t>TOWARDS VIBRANT URBAN HUBS</a:t>
            </a:r>
            <a:endParaRPr lang="en-ZA" kern="1200" dirty="0"/>
          </a:p>
        </p:txBody>
      </p:sp>
      <p:sp>
        <p:nvSpPr>
          <p:cNvPr id="4" name="TextBox 3"/>
          <p:cNvSpPr txBox="1"/>
          <p:nvPr/>
        </p:nvSpPr>
        <p:spPr>
          <a:xfrm>
            <a:off x="4852155" y="3287613"/>
            <a:ext cx="655949" cy="400110"/>
          </a:xfrm>
          <a:prstGeom prst="rect">
            <a:avLst/>
          </a:prstGeom>
          <a:noFill/>
        </p:spPr>
        <p:txBody>
          <a:bodyPr wrap="none" rtlCol="0">
            <a:spAutoFit/>
          </a:bodyPr>
          <a:lstStyle/>
          <a:p>
            <a:r>
              <a:rPr lang="en-US" sz="2000" i="1" dirty="0" smtClean="0">
                <a:solidFill>
                  <a:schemeClr val="bg1"/>
                </a:solidFill>
              </a:rPr>
              <a:t>Live</a:t>
            </a:r>
            <a:endParaRPr lang="en-ZA" sz="2000" i="1" dirty="0">
              <a:solidFill>
                <a:schemeClr val="bg1"/>
              </a:solidFill>
            </a:endParaRPr>
          </a:p>
        </p:txBody>
      </p:sp>
      <p:sp>
        <p:nvSpPr>
          <p:cNvPr id="9" name="TextBox 8"/>
          <p:cNvSpPr txBox="1"/>
          <p:nvPr/>
        </p:nvSpPr>
        <p:spPr>
          <a:xfrm>
            <a:off x="3576957" y="3287613"/>
            <a:ext cx="782587" cy="400110"/>
          </a:xfrm>
          <a:prstGeom prst="rect">
            <a:avLst/>
          </a:prstGeom>
          <a:noFill/>
        </p:spPr>
        <p:txBody>
          <a:bodyPr wrap="none" rtlCol="0">
            <a:spAutoFit/>
          </a:bodyPr>
          <a:lstStyle/>
          <a:p>
            <a:r>
              <a:rPr lang="en-US" sz="2000" i="1" dirty="0" smtClean="0">
                <a:solidFill>
                  <a:schemeClr val="bg1"/>
                </a:solidFill>
              </a:rPr>
              <a:t>Work</a:t>
            </a:r>
            <a:endParaRPr lang="en-ZA" sz="2000" i="1" dirty="0">
              <a:solidFill>
                <a:schemeClr val="bg1"/>
              </a:solidFill>
            </a:endParaRPr>
          </a:p>
        </p:txBody>
      </p:sp>
      <p:sp>
        <p:nvSpPr>
          <p:cNvPr id="10" name="TextBox 9"/>
          <p:cNvSpPr txBox="1"/>
          <p:nvPr/>
        </p:nvSpPr>
        <p:spPr>
          <a:xfrm>
            <a:off x="4862299" y="4503613"/>
            <a:ext cx="1425390" cy="400110"/>
          </a:xfrm>
          <a:prstGeom prst="rect">
            <a:avLst/>
          </a:prstGeom>
          <a:noFill/>
        </p:spPr>
        <p:txBody>
          <a:bodyPr wrap="none" rtlCol="0">
            <a:spAutoFit/>
          </a:bodyPr>
          <a:lstStyle/>
          <a:p>
            <a:r>
              <a:rPr lang="en-US" sz="2000" i="1" dirty="0" smtClean="0">
                <a:solidFill>
                  <a:schemeClr val="bg1"/>
                </a:solidFill>
              </a:rPr>
              <a:t>Recreation</a:t>
            </a:r>
            <a:endParaRPr lang="en-ZA" sz="2000" i="1" dirty="0">
              <a:solidFill>
                <a:schemeClr val="bg1"/>
              </a:solidFill>
            </a:endParaRPr>
          </a:p>
        </p:txBody>
      </p:sp>
      <p:sp>
        <p:nvSpPr>
          <p:cNvPr id="11" name="TextBox 10"/>
          <p:cNvSpPr txBox="1">
            <a:spLocks/>
          </p:cNvSpPr>
          <p:nvPr/>
        </p:nvSpPr>
        <p:spPr>
          <a:xfrm>
            <a:off x="3968251" y="3462252"/>
            <a:ext cx="1280160" cy="1280160"/>
          </a:xfrm>
          <a:prstGeom prst="ellipse">
            <a:avLst/>
          </a:prstGeom>
          <a:noFill/>
          <a:ln>
            <a:noFill/>
          </a:ln>
          <a:effectLst/>
          <a:scene3d>
            <a:camera prst="orthographicFront">
              <a:rot lat="0" lon="0" rev="0"/>
            </a:camera>
            <a:lightRig rig="chilly" dir="t">
              <a:rot lat="0" lon="0" rev="18480000"/>
            </a:lightRig>
          </a:scene3d>
          <a:sp3d prstMaterial="clear">
            <a:bevelT h="63500"/>
          </a:sp3d>
        </p:spPr>
        <p:txBody>
          <a:bodyPr wrap="square" lIns="0" rIns="0" rtlCol="0">
            <a:spAutoFit/>
          </a:bodyPr>
          <a:lstStyle/>
          <a:p>
            <a:pPr algn="ctr"/>
            <a:r>
              <a:rPr lang="en-US" sz="1600" b="1" i="1" dirty="0" smtClean="0">
                <a:solidFill>
                  <a:schemeClr val="bg1"/>
                </a:solidFill>
              </a:rPr>
              <a:t>People Centered </a:t>
            </a:r>
          </a:p>
          <a:p>
            <a:pPr algn="ctr"/>
            <a:r>
              <a:rPr lang="en-US" sz="1600" b="1" i="1" dirty="0" smtClean="0">
                <a:solidFill>
                  <a:schemeClr val="bg1"/>
                </a:solidFill>
              </a:rPr>
              <a:t>Hub</a:t>
            </a:r>
            <a:endParaRPr lang="en-ZA" sz="1600" b="1" i="1" dirty="0">
              <a:solidFill>
                <a:schemeClr val="bg1"/>
              </a:solidFill>
            </a:endParaRPr>
          </a:p>
        </p:txBody>
      </p:sp>
      <p:sp>
        <p:nvSpPr>
          <p:cNvPr id="12" name="TextBox 11"/>
          <p:cNvSpPr txBox="1"/>
          <p:nvPr/>
        </p:nvSpPr>
        <p:spPr>
          <a:xfrm>
            <a:off x="3948404" y="2636912"/>
            <a:ext cx="1356462" cy="584775"/>
          </a:xfrm>
          <a:prstGeom prst="rect">
            <a:avLst/>
          </a:prstGeom>
          <a:noFill/>
        </p:spPr>
        <p:txBody>
          <a:bodyPr wrap="none" rtlCol="0">
            <a:spAutoFit/>
          </a:bodyPr>
          <a:lstStyle/>
          <a:p>
            <a:pPr algn="ctr"/>
            <a:r>
              <a:rPr lang="en-US" sz="1600" dirty="0" smtClean="0">
                <a:solidFill>
                  <a:schemeClr val="bg1"/>
                </a:solidFill>
              </a:rPr>
              <a:t>Accessibility/</a:t>
            </a:r>
          </a:p>
          <a:p>
            <a:pPr algn="ctr"/>
            <a:r>
              <a:rPr lang="en-US" sz="1600" dirty="0" smtClean="0">
                <a:solidFill>
                  <a:schemeClr val="bg1"/>
                </a:solidFill>
              </a:rPr>
              <a:t>Walkability</a:t>
            </a:r>
            <a:endParaRPr lang="en-ZA" sz="1600" dirty="0">
              <a:solidFill>
                <a:schemeClr val="bg1"/>
              </a:solidFill>
            </a:endParaRPr>
          </a:p>
        </p:txBody>
      </p:sp>
      <p:sp>
        <p:nvSpPr>
          <p:cNvPr id="13" name="TextBox 12"/>
          <p:cNvSpPr txBox="1"/>
          <p:nvPr/>
        </p:nvSpPr>
        <p:spPr>
          <a:xfrm>
            <a:off x="1528338" y="3666510"/>
            <a:ext cx="878767" cy="338554"/>
          </a:xfrm>
          <a:prstGeom prst="rect">
            <a:avLst/>
          </a:prstGeom>
          <a:noFill/>
        </p:spPr>
        <p:txBody>
          <a:bodyPr wrap="none" rtlCol="0">
            <a:spAutoFit/>
          </a:bodyPr>
          <a:lstStyle/>
          <a:p>
            <a:r>
              <a:rPr lang="en-US" sz="1600" dirty="0" smtClean="0"/>
              <a:t>Mobility</a:t>
            </a:r>
            <a:endParaRPr lang="en-ZA" sz="1600" dirty="0"/>
          </a:p>
        </p:txBody>
      </p:sp>
      <p:sp>
        <p:nvSpPr>
          <p:cNvPr id="14" name="TextBox 13"/>
          <p:cNvSpPr txBox="1"/>
          <p:nvPr/>
        </p:nvSpPr>
        <p:spPr>
          <a:xfrm>
            <a:off x="1318344" y="4170566"/>
            <a:ext cx="1298753" cy="338554"/>
          </a:xfrm>
          <a:prstGeom prst="rect">
            <a:avLst/>
          </a:prstGeom>
          <a:noFill/>
        </p:spPr>
        <p:txBody>
          <a:bodyPr wrap="none" rtlCol="0">
            <a:spAutoFit/>
          </a:bodyPr>
          <a:lstStyle/>
          <a:p>
            <a:r>
              <a:rPr lang="en-US" sz="1600" dirty="0" smtClean="0"/>
              <a:t>Accessibility</a:t>
            </a:r>
            <a:endParaRPr lang="en-ZA" sz="1600" dirty="0"/>
          </a:p>
        </p:txBody>
      </p:sp>
      <p:sp>
        <p:nvSpPr>
          <p:cNvPr id="17" name="Oval 16"/>
          <p:cNvSpPr/>
          <p:nvPr/>
        </p:nvSpPr>
        <p:spPr bwMode="auto">
          <a:xfrm>
            <a:off x="5844713" y="3748028"/>
            <a:ext cx="720080" cy="720080"/>
          </a:xfrm>
          <a:prstGeom prst="ellipse">
            <a:avLst/>
          </a:prstGeom>
          <a:solidFill>
            <a:srgbClr val="FFC000">
              <a:alpha val="4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8" name="TextBox 17"/>
          <p:cNvSpPr txBox="1"/>
          <p:nvPr/>
        </p:nvSpPr>
        <p:spPr>
          <a:xfrm>
            <a:off x="6777844" y="3625498"/>
            <a:ext cx="878767" cy="338554"/>
          </a:xfrm>
          <a:prstGeom prst="rect">
            <a:avLst/>
          </a:prstGeom>
          <a:noFill/>
        </p:spPr>
        <p:txBody>
          <a:bodyPr wrap="none" rtlCol="0">
            <a:spAutoFit/>
          </a:bodyPr>
          <a:lstStyle/>
          <a:p>
            <a:r>
              <a:rPr lang="en-US" sz="1600" dirty="0" smtClean="0"/>
              <a:t>Mobility</a:t>
            </a:r>
            <a:endParaRPr lang="en-ZA" sz="1600" dirty="0"/>
          </a:p>
        </p:txBody>
      </p:sp>
      <p:sp>
        <p:nvSpPr>
          <p:cNvPr id="19" name="TextBox 18"/>
          <p:cNvSpPr txBox="1"/>
          <p:nvPr/>
        </p:nvSpPr>
        <p:spPr>
          <a:xfrm>
            <a:off x="6567850" y="4129554"/>
            <a:ext cx="1298753" cy="338554"/>
          </a:xfrm>
          <a:prstGeom prst="rect">
            <a:avLst/>
          </a:prstGeom>
          <a:noFill/>
        </p:spPr>
        <p:txBody>
          <a:bodyPr wrap="none" rtlCol="0">
            <a:spAutoFit/>
          </a:bodyPr>
          <a:lstStyle/>
          <a:p>
            <a:r>
              <a:rPr lang="en-US" sz="1600" dirty="0" smtClean="0"/>
              <a:t>Accessibility</a:t>
            </a:r>
            <a:endParaRPr lang="en-ZA" sz="1600" dirty="0"/>
          </a:p>
        </p:txBody>
      </p:sp>
      <p:sp>
        <p:nvSpPr>
          <p:cNvPr id="20" name="TextBox 19"/>
          <p:cNvSpPr txBox="1"/>
          <p:nvPr/>
        </p:nvSpPr>
        <p:spPr>
          <a:xfrm>
            <a:off x="312601" y="3824318"/>
            <a:ext cx="750526" cy="461665"/>
          </a:xfrm>
          <a:prstGeom prst="rect">
            <a:avLst/>
          </a:prstGeom>
          <a:noFill/>
        </p:spPr>
        <p:txBody>
          <a:bodyPr wrap="none" rtlCol="0">
            <a:spAutoFit/>
          </a:bodyPr>
          <a:lstStyle/>
          <a:p>
            <a:r>
              <a:rPr lang="en-US" dirty="0" smtClean="0">
                <a:solidFill>
                  <a:schemeClr val="bg1"/>
                </a:solidFill>
              </a:rPr>
              <a:t>Live</a:t>
            </a:r>
            <a:endParaRPr lang="en-ZA" dirty="0">
              <a:solidFill>
                <a:schemeClr val="bg1"/>
              </a:solidFill>
            </a:endParaRPr>
          </a:p>
        </p:txBody>
      </p:sp>
      <p:sp>
        <p:nvSpPr>
          <p:cNvPr id="22" name="TextBox 21"/>
          <p:cNvSpPr txBox="1"/>
          <p:nvPr/>
        </p:nvSpPr>
        <p:spPr>
          <a:xfrm>
            <a:off x="8026117" y="3824318"/>
            <a:ext cx="897233" cy="461665"/>
          </a:xfrm>
          <a:prstGeom prst="rect">
            <a:avLst/>
          </a:prstGeom>
          <a:noFill/>
        </p:spPr>
        <p:txBody>
          <a:bodyPr wrap="none" rtlCol="0">
            <a:spAutoFit/>
          </a:bodyPr>
          <a:lstStyle/>
          <a:p>
            <a:r>
              <a:rPr lang="en-US" dirty="0" smtClean="0">
                <a:solidFill>
                  <a:schemeClr val="bg1"/>
                </a:solidFill>
              </a:rPr>
              <a:t>Work</a:t>
            </a:r>
            <a:endParaRPr lang="en-ZA" dirty="0">
              <a:solidFill>
                <a:schemeClr val="bg1"/>
              </a:solidFill>
            </a:endParaRPr>
          </a:p>
        </p:txBody>
      </p:sp>
      <p:cxnSp>
        <p:nvCxnSpPr>
          <p:cNvPr id="5" name="Straight Arrow Connector 4"/>
          <p:cNvCxnSpPr/>
          <p:nvPr/>
        </p:nvCxnSpPr>
        <p:spPr bwMode="auto">
          <a:xfrm>
            <a:off x="1096290" y="3983142"/>
            <a:ext cx="2016224"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a:off x="1096290" y="4199166"/>
            <a:ext cx="2016224" cy="0"/>
          </a:xfrm>
          <a:prstGeom prst="straightConnector1">
            <a:avLst/>
          </a:prstGeom>
          <a:solidFill>
            <a:schemeClr val="accent1"/>
          </a:solidFill>
          <a:ln w="57150" cap="flat" cmpd="sng" algn="ctr">
            <a:solidFill>
              <a:schemeClr val="tx1"/>
            </a:solidFill>
            <a:prstDash val="solid"/>
            <a:round/>
            <a:headEnd type="arrow" w="med" len="med"/>
            <a:tailEnd type="none"/>
          </a:ln>
          <a:effectLst/>
        </p:spPr>
      </p:cxnSp>
      <p:cxnSp>
        <p:nvCxnSpPr>
          <p:cNvPr id="15" name="Straight Arrow Connector 14"/>
          <p:cNvCxnSpPr/>
          <p:nvPr/>
        </p:nvCxnSpPr>
        <p:spPr bwMode="auto">
          <a:xfrm>
            <a:off x="6052440" y="3942130"/>
            <a:ext cx="2016224"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6052440" y="4158154"/>
            <a:ext cx="2016224" cy="0"/>
          </a:xfrm>
          <a:prstGeom prst="straightConnector1">
            <a:avLst/>
          </a:prstGeom>
          <a:solidFill>
            <a:schemeClr val="accent1"/>
          </a:solidFill>
          <a:ln w="57150" cap="flat" cmpd="sng" algn="ctr">
            <a:solidFill>
              <a:schemeClr val="tx1"/>
            </a:solidFill>
            <a:prstDash val="solid"/>
            <a:round/>
            <a:headEnd type="arrow" w="med" len="med"/>
            <a:tailEnd type="none"/>
          </a:ln>
          <a:effectLst/>
        </p:spPr>
      </p:cxnSp>
      <p:sp>
        <p:nvSpPr>
          <p:cNvPr id="25" name="TextBox 24"/>
          <p:cNvSpPr txBox="1"/>
          <p:nvPr/>
        </p:nvSpPr>
        <p:spPr>
          <a:xfrm>
            <a:off x="1528338" y="5299198"/>
            <a:ext cx="1975373" cy="641955"/>
          </a:xfrm>
          <a:prstGeom prst="wave">
            <a:avLst/>
          </a:prstGeom>
          <a:noFill/>
        </p:spPr>
        <p:txBody>
          <a:bodyPr wrap="square" rtlCol="0" anchor="ctr">
            <a:spAutoFit/>
          </a:bodyPr>
          <a:lstStyle>
            <a:defPPr>
              <a:defRPr lang="en-US"/>
            </a:defPPr>
            <a:lvl1pPr algn="ctr">
              <a:lnSpc>
                <a:spcPts val="1800"/>
              </a:lnSpc>
              <a:defRPr sz="1400" i="1"/>
            </a:lvl1pPr>
          </a:lstStyle>
          <a:p>
            <a:r>
              <a:rPr lang="en-US" sz="2400" dirty="0"/>
              <a:t>Safe</a:t>
            </a:r>
            <a:endParaRPr lang="en-ZA" sz="2400" dirty="0"/>
          </a:p>
        </p:txBody>
      </p:sp>
      <p:sp>
        <p:nvSpPr>
          <p:cNvPr id="26" name="TextBox 25"/>
          <p:cNvSpPr txBox="1"/>
          <p:nvPr/>
        </p:nvSpPr>
        <p:spPr>
          <a:xfrm>
            <a:off x="5660162" y="5299198"/>
            <a:ext cx="1996449" cy="641955"/>
          </a:xfrm>
          <a:prstGeom prst="wave">
            <a:avLst/>
          </a:prstGeom>
          <a:noFill/>
        </p:spPr>
        <p:txBody>
          <a:bodyPr wrap="square" rtlCol="0" anchor="ctr">
            <a:spAutoFit/>
          </a:bodyPr>
          <a:lstStyle>
            <a:defPPr>
              <a:defRPr lang="en-US"/>
            </a:defPPr>
            <a:lvl1pPr algn="ctr">
              <a:lnSpc>
                <a:spcPts val="1800"/>
              </a:lnSpc>
              <a:defRPr sz="1400" i="1"/>
            </a:lvl1pPr>
          </a:lstStyle>
          <a:p>
            <a:r>
              <a:rPr lang="en-US" sz="2400" dirty="0"/>
              <a:t>Green</a:t>
            </a:r>
            <a:endParaRPr lang="en-ZA" sz="2400" dirty="0"/>
          </a:p>
        </p:txBody>
      </p:sp>
      <p:sp>
        <p:nvSpPr>
          <p:cNvPr id="27" name="TextBox 26"/>
          <p:cNvSpPr txBox="1"/>
          <p:nvPr/>
        </p:nvSpPr>
        <p:spPr>
          <a:xfrm>
            <a:off x="691075" y="2057345"/>
            <a:ext cx="3232853" cy="641955"/>
          </a:xfrm>
          <a:prstGeom prst="wave">
            <a:avLst/>
          </a:prstGeom>
          <a:noFill/>
        </p:spPr>
        <p:txBody>
          <a:bodyPr wrap="square" rtlCol="0" anchor="ctr">
            <a:spAutoFit/>
          </a:bodyPr>
          <a:lstStyle/>
          <a:p>
            <a:pPr algn="ctr">
              <a:lnSpc>
                <a:spcPts val="1800"/>
              </a:lnSpc>
            </a:pPr>
            <a:r>
              <a:rPr lang="en-US" i="1" dirty="0" smtClean="0"/>
              <a:t>Investment friendly</a:t>
            </a:r>
            <a:endParaRPr lang="en-ZA" i="1" dirty="0"/>
          </a:p>
        </p:txBody>
      </p:sp>
      <p:sp>
        <p:nvSpPr>
          <p:cNvPr id="28" name="TextBox 27"/>
          <p:cNvSpPr txBox="1"/>
          <p:nvPr/>
        </p:nvSpPr>
        <p:spPr>
          <a:xfrm>
            <a:off x="5263480" y="2057345"/>
            <a:ext cx="3880520" cy="641955"/>
          </a:xfrm>
          <a:prstGeom prst="wave">
            <a:avLst/>
          </a:prstGeom>
          <a:noFill/>
        </p:spPr>
        <p:txBody>
          <a:bodyPr wrap="square" rtlCol="0" anchor="ctr">
            <a:spAutoFit/>
          </a:bodyPr>
          <a:lstStyle>
            <a:defPPr>
              <a:defRPr lang="en-US"/>
            </a:defPPr>
            <a:lvl1pPr algn="ctr">
              <a:lnSpc>
                <a:spcPts val="1800"/>
              </a:lnSpc>
              <a:defRPr sz="1400" i="1"/>
            </a:lvl1pPr>
          </a:lstStyle>
          <a:p>
            <a:r>
              <a:rPr lang="en-US" sz="2400" dirty="0"/>
              <a:t>Management friendly</a:t>
            </a:r>
            <a:endParaRPr lang="en-ZA" sz="2400" dirty="0"/>
          </a:p>
        </p:txBody>
      </p:sp>
      <p:sp>
        <p:nvSpPr>
          <p:cNvPr id="29" name="TextBox 28"/>
          <p:cNvSpPr txBox="1"/>
          <p:nvPr/>
        </p:nvSpPr>
        <p:spPr>
          <a:xfrm>
            <a:off x="3203070" y="4503613"/>
            <a:ext cx="1168910" cy="400110"/>
          </a:xfrm>
          <a:prstGeom prst="rect">
            <a:avLst/>
          </a:prstGeom>
          <a:noFill/>
        </p:spPr>
        <p:txBody>
          <a:bodyPr wrap="none" rtlCol="0">
            <a:spAutoFit/>
          </a:bodyPr>
          <a:lstStyle/>
          <a:p>
            <a:r>
              <a:rPr lang="en-US" sz="2000" i="1" dirty="0" smtClean="0">
                <a:solidFill>
                  <a:schemeClr val="bg1"/>
                </a:solidFill>
              </a:rPr>
              <a:t>Services</a:t>
            </a:r>
            <a:endParaRPr lang="en-ZA" sz="2000" i="1" dirty="0">
              <a:solidFill>
                <a:schemeClr val="bg1"/>
              </a:solidFill>
            </a:endParaRPr>
          </a:p>
        </p:txBody>
      </p:sp>
    </p:spTree>
    <p:extLst>
      <p:ext uri="{BB962C8B-B14F-4D97-AF65-F5344CB8AC3E}">
        <p14:creationId xmlns:p14="http://schemas.microsoft.com/office/powerpoint/2010/main" val="17357560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447"/>
            <a:ext cx="8812088" cy="838200"/>
          </a:xfrm>
        </p:spPr>
        <p:txBody>
          <a:bodyPr/>
          <a:lstStyle/>
          <a:p>
            <a:r>
              <a:rPr lang="en-US" kern="1200" dirty="0" smtClean="0"/>
              <a:t>TOWARDS VIBRANT URBAN </a:t>
            </a:r>
            <a:r>
              <a:rPr lang="en-US" kern="1200" cap="all" dirty="0"/>
              <a:t>HUBS: Bara Central </a:t>
            </a:r>
            <a:r>
              <a:rPr lang="en-US" kern="1200" cap="all" dirty="0" smtClean="0"/>
              <a:t>Development</a:t>
            </a:r>
            <a:endParaRPr lang="en-ZA" kern="12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36</a:t>
            </a:fld>
            <a:endParaRPr lang="en-US" sz="1400" b="0" dirty="0">
              <a:solidFill>
                <a:schemeClr val="tx1"/>
              </a:solidFill>
              <a:latin typeface="+mn-lt"/>
            </a:endParaRPr>
          </a:p>
        </p:txBody>
      </p:sp>
      <p:pic>
        <p:nvPicPr>
          <p:cNvPr id="2050" name="Picture 2" descr="http://www.newla.co.za/Portals/0/Gallery/Album/179/Bara%20Central%20Park%20e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56" y="1305933"/>
            <a:ext cx="4023320" cy="2843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ewla.co.za/Portals/0/Gallery/Album/180/Bara%20Central%20Road%20Upgrade%20em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624" y="1304866"/>
            <a:ext cx="4490864" cy="28442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joburg.org.za/images/stories/2008/oct/bara_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56" y="4293096"/>
            <a:ext cx="533400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iyer.co.za/wp-content/themes/iyer/includes/timthumb/timthumb.php?src=http://www.iyer.co.za/wp-content/uploads/2012/09/Barra_03_R.jpg&amp;w=780&amp;h=5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8268" y="4334402"/>
            <a:ext cx="3338228" cy="2435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653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496249B-682D-4BC8-9865-0DC07C618F7E}" type="slidenum">
              <a:rPr lang="en-US" smtClean="0"/>
              <a:pPr>
                <a:defRPr/>
              </a:pPr>
              <a:t>37</a:t>
            </a:fld>
            <a:endParaRPr lang="en-US" sz="1400" b="0" dirty="0">
              <a:solidFill>
                <a:schemeClr val="tx1"/>
              </a:solidFill>
              <a:latin typeface="+mn-lt"/>
            </a:endParaRPr>
          </a:p>
        </p:txBody>
      </p:sp>
      <p:pic>
        <p:nvPicPr>
          <p:cNvPr id="4" name="Picture 2" descr="I:\BR_Budget Office\4.CD_NDPG\1 NDP Unit\6.10 Portfolio\6.10.5 NDPG Projects\COCT100\Individual Townships\2_034_City of Cape Town_Mitchells Plain\Mitchells Plain CBD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6419"/>
          <a:stretch/>
        </p:blipFill>
        <p:spPr bwMode="auto">
          <a:xfrm>
            <a:off x="107504" y="1196752"/>
            <a:ext cx="8878139" cy="55172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2400" y="116632"/>
            <a:ext cx="8991600" cy="838200"/>
          </a:xfrm>
          <a:prstGeom prst="rect">
            <a:avLst/>
          </a:prstGeom>
        </p:spPr>
        <p:txBody>
          <a:bodyPr/>
          <a:lstStyle>
            <a:lvl1pPr algn="l" rtl="0" eaLnBrk="0" fontAlgn="base" hangingPunct="0">
              <a:spcBef>
                <a:spcPct val="0"/>
              </a:spcBef>
              <a:spcAft>
                <a:spcPct val="0"/>
              </a:spcAft>
              <a:defRPr sz="3000">
                <a:solidFill>
                  <a:schemeClr val="bg1"/>
                </a:solidFill>
                <a:latin typeface="+mj-lt"/>
                <a:ea typeface="+mj-ea"/>
                <a:cs typeface="Osaka"/>
              </a:defRPr>
            </a:lvl1pPr>
            <a:lvl2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2pPr>
            <a:lvl3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3pPr>
            <a:lvl4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4pPr>
            <a:lvl5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5pPr>
            <a:lvl6pPr marL="457200" algn="l" rtl="0" fontAlgn="base">
              <a:spcBef>
                <a:spcPct val="0"/>
              </a:spcBef>
              <a:spcAft>
                <a:spcPct val="0"/>
              </a:spcAft>
              <a:defRPr sz="3000">
                <a:solidFill>
                  <a:schemeClr val="bg1"/>
                </a:solidFill>
                <a:latin typeface="Arial Bold" pitchFamily="1" charset="0"/>
                <a:ea typeface="Osaka" pitchFamily="1" charset="-128"/>
              </a:defRPr>
            </a:lvl6pPr>
            <a:lvl7pPr marL="914400" algn="l" rtl="0" fontAlgn="base">
              <a:spcBef>
                <a:spcPct val="0"/>
              </a:spcBef>
              <a:spcAft>
                <a:spcPct val="0"/>
              </a:spcAft>
              <a:defRPr sz="3000">
                <a:solidFill>
                  <a:schemeClr val="bg1"/>
                </a:solidFill>
                <a:latin typeface="Arial Bold" pitchFamily="1" charset="0"/>
                <a:ea typeface="Osaka" pitchFamily="1" charset="-128"/>
              </a:defRPr>
            </a:lvl7pPr>
            <a:lvl8pPr marL="1371600" algn="l" rtl="0" fontAlgn="base">
              <a:spcBef>
                <a:spcPct val="0"/>
              </a:spcBef>
              <a:spcAft>
                <a:spcPct val="0"/>
              </a:spcAft>
              <a:defRPr sz="3000">
                <a:solidFill>
                  <a:schemeClr val="bg1"/>
                </a:solidFill>
                <a:latin typeface="Arial Bold" pitchFamily="1" charset="0"/>
                <a:ea typeface="Osaka" pitchFamily="1" charset="-128"/>
              </a:defRPr>
            </a:lvl8pPr>
            <a:lvl9pPr marL="1828800" algn="l" rtl="0" fontAlgn="base">
              <a:spcBef>
                <a:spcPct val="0"/>
              </a:spcBef>
              <a:spcAft>
                <a:spcPct val="0"/>
              </a:spcAft>
              <a:defRPr sz="3000">
                <a:solidFill>
                  <a:schemeClr val="bg1"/>
                </a:solidFill>
                <a:latin typeface="Arial Bold" pitchFamily="1" charset="0"/>
                <a:ea typeface="Osaka" pitchFamily="1" charset="-128"/>
              </a:defRPr>
            </a:lvl9pPr>
          </a:lstStyle>
          <a:p>
            <a:r>
              <a:rPr lang="en-US" sz="2800" dirty="0" smtClean="0"/>
              <a:t>NDPG FUNDED URBAN HUBS IN SA CITIES: </a:t>
            </a:r>
            <a:endParaRPr lang="en-US" sz="2800" dirty="0"/>
          </a:p>
          <a:p>
            <a:r>
              <a:rPr lang="en-US" sz="2800" dirty="0"/>
              <a:t>MITCHELLS PLAIN</a:t>
            </a:r>
            <a:endParaRPr lang="en-ZA" sz="2800" dirty="0"/>
          </a:p>
          <a:p>
            <a:endParaRPr lang="en-ZA" sz="2800" dirty="0"/>
          </a:p>
        </p:txBody>
      </p:sp>
    </p:spTree>
    <p:extLst>
      <p:ext uri="{BB962C8B-B14F-4D97-AF65-F5344CB8AC3E}">
        <p14:creationId xmlns:p14="http://schemas.microsoft.com/office/powerpoint/2010/main" val="5044212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447"/>
            <a:ext cx="7772400" cy="838200"/>
          </a:xfrm>
        </p:spPr>
        <p:txBody>
          <a:bodyPr/>
          <a:lstStyle/>
          <a:p>
            <a:r>
              <a:rPr lang="en-US" kern="1200" dirty="0" smtClean="0"/>
              <a:t>TOWARDS VIBRANT URBAN HUBS</a:t>
            </a:r>
            <a:endParaRPr lang="en-ZA" kern="1200" dirty="0"/>
          </a:p>
        </p:txBody>
      </p:sp>
      <p:sp>
        <p:nvSpPr>
          <p:cNvPr id="3" name="Content Placeholder 2"/>
          <p:cNvSpPr>
            <a:spLocks noGrp="1"/>
          </p:cNvSpPr>
          <p:nvPr>
            <p:ph idx="1"/>
          </p:nvPr>
        </p:nvSpPr>
        <p:spPr>
          <a:xfrm>
            <a:off x="152400" y="1196752"/>
            <a:ext cx="8763000" cy="5562600"/>
          </a:xfrm>
          <a:solidFill>
            <a:schemeClr val="bg1"/>
          </a:solidFill>
        </p:spPr>
        <p:txBody>
          <a:bodyPr/>
          <a:lstStyle/>
          <a:p>
            <a:r>
              <a:rPr lang="en-ZA" b="1" dirty="0" smtClean="0"/>
              <a:t>High density, mixed use precinct </a:t>
            </a:r>
            <a:r>
              <a:rPr lang="en-ZA" dirty="0" smtClean="0"/>
              <a:t>that contains a diverse variety of land </a:t>
            </a:r>
            <a:r>
              <a:rPr lang="en-US" dirty="0" smtClean="0"/>
              <a:t>uses</a:t>
            </a:r>
            <a:r>
              <a:rPr lang="en-US" dirty="0"/>
              <a:t>, services and </a:t>
            </a:r>
            <a:r>
              <a:rPr lang="en-US" dirty="0" smtClean="0"/>
              <a:t>activities</a:t>
            </a:r>
          </a:p>
          <a:p>
            <a:r>
              <a:rPr lang="en-ZA" dirty="0"/>
              <a:t>Function: </a:t>
            </a:r>
          </a:p>
          <a:p>
            <a:pPr lvl="1"/>
            <a:r>
              <a:rPr lang="en-ZA" dirty="0"/>
              <a:t>“Town centre” for township/s</a:t>
            </a:r>
          </a:p>
          <a:p>
            <a:pPr lvl="1"/>
            <a:r>
              <a:rPr lang="en-ZA" dirty="0" smtClean="0"/>
              <a:t>Gateway to </a:t>
            </a:r>
            <a:r>
              <a:rPr lang="en-ZA" dirty="0"/>
              <a:t>the rest of the wider urban </a:t>
            </a:r>
            <a:r>
              <a:rPr lang="en-ZA" dirty="0" smtClean="0"/>
              <a:t>area</a:t>
            </a:r>
            <a:endParaRPr lang="en-US" dirty="0" smtClean="0"/>
          </a:p>
          <a:p>
            <a:r>
              <a:rPr lang="en-US" b="1" dirty="0" smtClean="0"/>
              <a:t>Efficient </a:t>
            </a:r>
            <a:r>
              <a:rPr lang="en-US" b="1" dirty="0"/>
              <a:t>intermodal public transport </a:t>
            </a:r>
            <a:r>
              <a:rPr lang="en-US" b="1" dirty="0" smtClean="0"/>
              <a:t> system &amp;  </a:t>
            </a:r>
            <a:r>
              <a:rPr lang="en-US" b="1" dirty="0"/>
              <a:t>a </a:t>
            </a:r>
            <a:r>
              <a:rPr lang="en-US" b="1" dirty="0" smtClean="0"/>
              <a:t>network </a:t>
            </a:r>
            <a:r>
              <a:rPr lang="en-US" b="1" dirty="0"/>
              <a:t>of public spaces and </a:t>
            </a:r>
            <a:r>
              <a:rPr lang="en-US" b="1" dirty="0" smtClean="0"/>
              <a:t>walkways  </a:t>
            </a:r>
          </a:p>
          <a:p>
            <a:r>
              <a:rPr lang="en-US" dirty="0" smtClean="0"/>
              <a:t>Land use mix:</a:t>
            </a:r>
          </a:p>
          <a:p>
            <a:pPr lvl="1"/>
            <a:r>
              <a:rPr lang="en-US" dirty="0" smtClean="0"/>
              <a:t>Retail</a:t>
            </a:r>
          </a:p>
          <a:p>
            <a:pPr lvl="1"/>
            <a:r>
              <a:rPr lang="en-US" dirty="0" smtClean="0"/>
              <a:t>Recreation, hospitality &amp; tourism</a:t>
            </a:r>
          </a:p>
          <a:p>
            <a:pPr lvl="1"/>
            <a:r>
              <a:rPr lang="en-US" dirty="0" smtClean="0"/>
              <a:t>Offices</a:t>
            </a:r>
            <a:r>
              <a:rPr lang="en-US" dirty="0"/>
              <a:t>, </a:t>
            </a:r>
            <a:r>
              <a:rPr lang="en-US" dirty="0" smtClean="0"/>
              <a:t>banking</a:t>
            </a:r>
          </a:p>
          <a:p>
            <a:pPr lvl="1"/>
            <a:r>
              <a:rPr lang="en-US" dirty="0" smtClean="0"/>
              <a:t>Community </a:t>
            </a:r>
            <a:r>
              <a:rPr lang="en-US" dirty="0"/>
              <a:t>facilities </a:t>
            </a:r>
            <a:r>
              <a:rPr lang="en-US" dirty="0" smtClean="0"/>
              <a:t>&amp; </a:t>
            </a:r>
            <a:r>
              <a:rPr lang="en-US" dirty="0"/>
              <a:t>government </a:t>
            </a:r>
            <a:r>
              <a:rPr lang="en-US" dirty="0" smtClean="0"/>
              <a:t>services</a:t>
            </a:r>
          </a:p>
          <a:p>
            <a:pPr lvl="1"/>
            <a:r>
              <a:rPr lang="en-US" dirty="0" smtClean="0"/>
              <a:t>High </a:t>
            </a:r>
            <a:r>
              <a:rPr lang="en-US" dirty="0"/>
              <a:t>density </a:t>
            </a:r>
            <a:r>
              <a:rPr lang="en-US" dirty="0" smtClean="0"/>
              <a:t>housing</a:t>
            </a:r>
          </a:p>
          <a:p>
            <a:r>
              <a:rPr lang="en-US" dirty="0" smtClean="0"/>
              <a:t>Within </a:t>
            </a:r>
            <a:r>
              <a:rPr lang="en-US" dirty="0"/>
              <a:t>an urban design framework that promotes a vibrant sense of place in which to live, work and </a:t>
            </a:r>
            <a:r>
              <a:rPr lang="en-US" dirty="0" smtClean="0"/>
              <a:t>play </a:t>
            </a:r>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38</a:t>
            </a:fld>
            <a:endParaRPr lang="en-US" sz="1400" b="0" dirty="0">
              <a:solidFill>
                <a:schemeClr val="tx1"/>
              </a:solidFill>
              <a:latin typeface="+mn-lt"/>
            </a:endParaRPr>
          </a:p>
        </p:txBody>
      </p:sp>
      <p:pic>
        <p:nvPicPr>
          <p:cNvPr id="6" name="Picture 5"/>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5093968" y="3356992"/>
            <a:ext cx="4050032" cy="2520280"/>
          </a:xfrm>
          <a:prstGeom prst="rect">
            <a:avLst/>
          </a:prstGeom>
        </p:spPr>
      </p:pic>
    </p:spTree>
    <p:extLst>
      <p:ext uri="{BB962C8B-B14F-4D97-AF65-F5344CB8AC3E}">
        <p14:creationId xmlns:p14="http://schemas.microsoft.com/office/powerpoint/2010/main" val="3636358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ACD1C54-B11C-4DAF-87B1-67A680A626DB}" type="slidenum">
              <a:rPr lang="en-US" smtClean="0">
                <a:solidFill>
                  <a:srgbClr val="808080"/>
                </a:solidFill>
              </a:rPr>
              <a:pPr>
                <a:defRPr/>
              </a:pPr>
              <a:t>39</a:t>
            </a:fld>
            <a:endParaRPr lang="en-US" sz="1400" b="0" dirty="0">
              <a:solidFill>
                <a:srgbClr val="000000"/>
              </a:solidFill>
              <a:latin typeface="Arial"/>
            </a:endParaRPr>
          </a:p>
        </p:txBody>
      </p:sp>
      <p:sp>
        <p:nvSpPr>
          <p:cNvPr id="6" name="TextBox 5"/>
          <p:cNvSpPr txBox="1"/>
          <p:nvPr/>
        </p:nvSpPr>
        <p:spPr>
          <a:xfrm>
            <a:off x="3903381" y="5304369"/>
            <a:ext cx="1366080" cy="461665"/>
          </a:xfrm>
          <a:prstGeom prst="rect">
            <a:avLst/>
          </a:prstGeom>
          <a:noFill/>
        </p:spPr>
        <p:txBody>
          <a:bodyPr wrap="none" rtlCol="0">
            <a:spAutoFit/>
          </a:bodyPr>
          <a:lstStyle/>
          <a:p>
            <a:r>
              <a:rPr lang="en-US" dirty="0" smtClean="0">
                <a:solidFill>
                  <a:srgbClr val="000000"/>
                </a:solidFill>
              </a:rPr>
              <a:t>Diversity</a:t>
            </a:r>
            <a:endParaRPr lang="en-ZA" dirty="0">
              <a:solidFill>
                <a:srgbClr val="000000"/>
              </a:solidFill>
            </a:endParaRPr>
          </a:p>
        </p:txBody>
      </p:sp>
      <p:sp>
        <p:nvSpPr>
          <p:cNvPr id="7" name="TextBox 6"/>
          <p:cNvSpPr txBox="1"/>
          <p:nvPr/>
        </p:nvSpPr>
        <p:spPr>
          <a:xfrm rot="16200000">
            <a:off x="477180" y="3151985"/>
            <a:ext cx="1689886" cy="461665"/>
          </a:xfrm>
          <a:prstGeom prst="rect">
            <a:avLst/>
          </a:prstGeom>
          <a:noFill/>
        </p:spPr>
        <p:txBody>
          <a:bodyPr wrap="none" rtlCol="0">
            <a:spAutoFit/>
          </a:bodyPr>
          <a:lstStyle/>
          <a:p>
            <a:r>
              <a:rPr lang="en-US" dirty="0" smtClean="0">
                <a:solidFill>
                  <a:srgbClr val="000000"/>
                </a:solidFill>
              </a:rPr>
              <a:t>Investment</a:t>
            </a:r>
            <a:endParaRPr lang="en-ZA" dirty="0">
              <a:solidFill>
                <a:srgbClr val="000000"/>
              </a:solidFill>
            </a:endParaRPr>
          </a:p>
        </p:txBody>
      </p:sp>
      <p:sp>
        <p:nvSpPr>
          <p:cNvPr id="8" name="TextBox 7"/>
          <p:cNvSpPr txBox="1"/>
          <p:nvPr/>
        </p:nvSpPr>
        <p:spPr>
          <a:xfrm>
            <a:off x="2445381" y="5661248"/>
            <a:ext cx="5651932" cy="830997"/>
          </a:xfrm>
          <a:prstGeom prst="rect">
            <a:avLst/>
          </a:prstGeom>
          <a:noFill/>
        </p:spPr>
        <p:txBody>
          <a:bodyPr wrap="none" rtlCol="0">
            <a:spAutoFit/>
          </a:bodyPr>
          <a:lstStyle/>
          <a:p>
            <a:pPr marL="342900" indent="-342900">
              <a:buFont typeface="Arial" pitchFamily="34" charset="0"/>
              <a:buChar char="•"/>
            </a:pPr>
            <a:r>
              <a:rPr lang="en-US" sz="1600" i="1" dirty="0" smtClean="0">
                <a:solidFill>
                  <a:srgbClr val="000000"/>
                </a:solidFill>
              </a:rPr>
              <a:t>No &amp; Type of tenants (Traders, SME’s, National Chains) </a:t>
            </a:r>
          </a:p>
          <a:p>
            <a:pPr marL="342900" indent="-342900">
              <a:buFont typeface="Arial" pitchFamily="34" charset="0"/>
              <a:buChar char="•"/>
            </a:pPr>
            <a:r>
              <a:rPr lang="en-US" sz="1600" i="1" dirty="0" smtClean="0">
                <a:solidFill>
                  <a:srgbClr val="000000"/>
                </a:solidFill>
              </a:rPr>
              <a:t>Land Use Mix</a:t>
            </a:r>
          </a:p>
          <a:p>
            <a:pPr marL="342900" indent="-342900">
              <a:buFont typeface="Arial" pitchFamily="34" charset="0"/>
              <a:buChar char="•"/>
            </a:pPr>
            <a:r>
              <a:rPr lang="en-US" sz="1600" i="1" dirty="0" smtClean="0">
                <a:solidFill>
                  <a:srgbClr val="000000"/>
                </a:solidFill>
              </a:rPr>
              <a:t>Private/Public Split</a:t>
            </a:r>
            <a:endParaRPr lang="en-ZA" sz="1600" i="1" dirty="0">
              <a:solidFill>
                <a:srgbClr val="000000"/>
              </a:solidFill>
            </a:endParaRPr>
          </a:p>
        </p:txBody>
      </p:sp>
      <p:sp>
        <p:nvSpPr>
          <p:cNvPr id="9" name="Title 1"/>
          <p:cNvSpPr>
            <a:spLocks noGrp="1"/>
          </p:cNvSpPr>
          <p:nvPr>
            <p:ph type="title"/>
          </p:nvPr>
        </p:nvSpPr>
        <p:spPr>
          <a:xfrm>
            <a:off x="89574" y="76200"/>
            <a:ext cx="9217024" cy="838200"/>
          </a:xfrm>
        </p:spPr>
        <p:txBody>
          <a:bodyPr/>
          <a:lstStyle/>
          <a:p>
            <a:r>
              <a:rPr lang="en-US" cap="all" dirty="0" smtClean="0"/>
              <a:t>Individual urban hub strategy to be determined via investment index</a:t>
            </a:r>
            <a:endParaRPr lang="en-ZA" cap="all" dirty="0"/>
          </a:p>
        </p:txBody>
      </p:sp>
      <p:sp>
        <p:nvSpPr>
          <p:cNvPr id="10" name="AutoShape 4"/>
          <p:cNvSpPr>
            <a:spLocks noChangeArrowheads="1"/>
          </p:cNvSpPr>
          <p:nvPr/>
        </p:nvSpPr>
        <p:spPr bwMode="auto">
          <a:xfrm>
            <a:off x="1927359" y="1609824"/>
            <a:ext cx="2663825" cy="1800225"/>
          </a:xfrm>
          <a:prstGeom prst="roundRect">
            <a:avLst>
              <a:gd name="adj" fmla="val 1666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endParaRPr lang="en-US">
              <a:solidFill>
                <a:srgbClr val="000000"/>
              </a:solidFill>
            </a:endParaRPr>
          </a:p>
        </p:txBody>
      </p:sp>
      <p:sp>
        <p:nvSpPr>
          <p:cNvPr id="11" name="AutoShape 5"/>
          <p:cNvSpPr>
            <a:spLocks noChangeArrowheads="1"/>
          </p:cNvSpPr>
          <p:nvPr/>
        </p:nvSpPr>
        <p:spPr bwMode="auto">
          <a:xfrm>
            <a:off x="1957521" y="3409925"/>
            <a:ext cx="2663825" cy="1800225"/>
          </a:xfrm>
          <a:prstGeom prst="roundRect">
            <a:avLst>
              <a:gd name="adj" fmla="val 16667"/>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en-US">
              <a:solidFill>
                <a:srgbClr val="000000"/>
              </a:solidFill>
            </a:endParaRPr>
          </a:p>
        </p:txBody>
      </p:sp>
      <p:sp>
        <p:nvSpPr>
          <p:cNvPr id="12" name="Line 10"/>
          <p:cNvSpPr>
            <a:spLocks noChangeShapeType="1"/>
          </p:cNvSpPr>
          <p:nvPr/>
        </p:nvSpPr>
        <p:spPr bwMode="auto">
          <a:xfrm>
            <a:off x="1582773" y="1664836"/>
            <a:ext cx="0" cy="35274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 name="Line 11"/>
          <p:cNvSpPr>
            <a:spLocks noChangeShapeType="1"/>
          </p:cNvSpPr>
          <p:nvPr/>
        </p:nvSpPr>
        <p:spPr bwMode="auto">
          <a:xfrm>
            <a:off x="2030546" y="5379889"/>
            <a:ext cx="511175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 name="Text Box 12"/>
          <p:cNvSpPr txBox="1">
            <a:spLocks noChangeArrowheads="1"/>
          </p:cNvSpPr>
          <p:nvPr/>
        </p:nvSpPr>
        <p:spPr bwMode="auto">
          <a:xfrm>
            <a:off x="1197212" y="1196752"/>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00"/>
                </a:solidFill>
              </a:rPr>
              <a:t>High</a:t>
            </a:r>
          </a:p>
        </p:txBody>
      </p:sp>
      <p:sp>
        <p:nvSpPr>
          <p:cNvPr id="15" name="Text Box 13"/>
          <p:cNvSpPr txBox="1">
            <a:spLocks noChangeArrowheads="1"/>
          </p:cNvSpPr>
          <p:nvPr/>
        </p:nvSpPr>
        <p:spPr bwMode="auto">
          <a:xfrm>
            <a:off x="1257076" y="5122769"/>
            <a:ext cx="60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00"/>
                </a:solidFill>
              </a:rPr>
              <a:t>Low</a:t>
            </a:r>
          </a:p>
        </p:txBody>
      </p:sp>
      <p:sp>
        <p:nvSpPr>
          <p:cNvPr id="16" name="Text Box 14"/>
          <p:cNvSpPr txBox="1">
            <a:spLocks noChangeArrowheads="1"/>
          </p:cNvSpPr>
          <p:nvPr/>
        </p:nvSpPr>
        <p:spPr bwMode="auto">
          <a:xfrm>
            <a:off x="7280937" y="5107960"/>
            <a:ext cx="8194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rPr>
              <a:t>High</a:t>
            </a:r>
            <a:endParaRPr lang="en-US" dirty="0">
              <a:solidFill>
                <a:srgbClr val="000000"/>
              </a:solidFill>
            </a:endParaRPr>
          </a:p>
        </p:txBody>
      </p:sp>
      <p:sp>
        <p:nvSpPr>
          <p:cNvPr id="21" name="Text Box 20"/>
          <p:cNvSpPr txBox="1">
            <a:spLocks noChangeArrowheads="1"/>
          </p:cNvSpPr>
          <p:nvPr/>
        </p:nvSpPr>
        <p:spPr bwMode="auto">
          <a:xfrm>
            <a:off x="4910271" y="2736949"/>
            <a:ext cx="28082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3. On a road to nowhere</a:t>
            </a:r>
          </a:p>
          <a:p>
            <a:endParaRPr lang="en-US" sz="1600" b="1">
              <a:solidFill>
                <a:srgbClr val="FFFFFF"/>
              </a:solidFill>
            </a:endParaRPr>
          </a:p>
          <a:p>
            <a:pPr>
              <a:buFontTx/>
              <a:buChar char="•"/>
            </a:pPr>
            <a:endParaRPr lang="en-US" sz="1600">
              <a:solidFill>
                <a:srgbClr val="FFFFFF"/>
              </a:solidFill>
            </a:endParaRPr>
          </a:p>
        </p:txBody>
      </p:sp>
      <p:sp>
        <p:nvSpPr>
          <p:cNvPr id="22" name="AutoShape 24"/>
          <p:cNvSpPr>
            <a:spLocks noChangeArrowheads="1"/>
          </p:cNvSpPr>
          <p:nvPr/>
        </p:nvSpPr>
        <p:spPr bwMode="auto">
          <a:xfrm>
            <a:off x="4604044" y="1580940"/>
            <a:ext cx="2663825" cy="1800225"/>
          </a:xfrm>
          <a:prstGeom prst="roundRect">
            <a:avLst>
              <a:gd name="adj" fmla="val 16667"/>
            </a:avLst>
          </a:prstGeom>
          <a:solidFill>
            <a:srgbClr val="7A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en-US">
              <a:solidFill>
                <a:srgbClr val="000000"/>
              </a:solidFill>
            </a:endParaRPr>
          </a:p>
        </p:txBody>
      </p:sp>
      <p:sp>
        <p:nvSpPr>
          <p:cNvPr id="23" name="AutoShape 25"/>
          <p:cNvSpPr>
            <a:spLocks noChangeArrowheads="1"/>
          </p:cNvSpPr>
          <p:nvPr/>
        </p:nvSpPr>
        <p:spPr bwMode="auto">
          <a:xfrm>
            <a:off x="4622934" y="3410049"/>
            <a:ext cx="2663825" cy="1800225"/>
          </a:xfrm>
          <a:prstGeom prst="roundRect">
            <a:avLst>
              <a:gd name="adj" fmla="val 1666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en-US">
              <a:solidFill>
                <a:srgbClr val="000000"/>
              </a:solidFill>
            </a:endParaRPr>
          </a:p>
        </p:txBody>
      </p:sp>
      <p:sp>
        <p:nvSpPr>
          <p:cNvPr id="27" name="Oval 26"/>
          <p:cNvSpPr/>
          <p:nvPr/>
        </p:nvSpPr>
        <p:spPr bwMode="auto">
          <a:xfrm rot="16200000">
            <a:off x="2187556" y="478620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28" name="Oval 27"/>
          <p:cNvSpPr/>
          <p:nvPr/>
        </p:nvSpPr>
        <p:spPr bwMode="auto">
          <a:xfrm rot="16200000">
            <a:off x="2123688" y="4948983"/>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29" name="Oval 28"/>
          <p:cNvSpPr/>
          <p:nvPr/>
        </p:nvSpPr>
        <p:spPr bwMode="auto">
          <a:xfrm rot="16200000">
            <a:off x="2062583" y="4691875"/>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0" name="Oval 29"/>
          <p:cNvSpPr/>
          <p:nvPr/>
        </p:nvSpPr>
        <p:spPr bwMode="auto">
          <a:xfrm rot="16200000">
            <a:off x="2245463" y="464813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1" name="Oval 30"/>
          <p:cNvSpPr/>
          <p:nvPr/>
        </p:nvSpPr>
        <p:spPr bwMode="auto">
          <a:xfrm rot="16200000">
            <a:off x="2306568" y="496908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2" name="Oval 31"/>
          <p:cNvSpPr/>
          <p:nvPr/>
        </p:nvSpPr>
        <p:spPr bwMode="auto">
          <a:xfrm rot="16200000">
            <a:off x="2096116" y="451379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3" name="Oval 32"/>
          <p:cNvSpPr/>
          <p:nvPr/>
        </p:nvSpPr>
        <p:spPr bwMode="auto">
          <a:xfrm rot="16200000">
            <a:off x="2339956" y="493860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4" name="Oval 33"/>
          <p:cNvSpPr/>
          <p:nvPr/>
        </p:nvSpPr>
        <p:spPr bwMode="auto">
          <a:xfrm rot="16200000">
            <a:off x="2276088" y="5101383"/>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5" name="Oval 34"/>
          <p:cNvSpPr/>
          <p:nvPr/>
        </p:nvSpPr>
        <p:spPr bwMode="auto">
          <a:xfrm rot="16200000">
            <a:off x="2214983" y="4844275"/>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6" name="Oval 35"/>
          <p:cNvSpPr/>
          <p:nvPr/>
        </p:nvSpPr>
        <p:spPr bwMode="auto">
          <a:xfrm rot="16200000">
            <a:off x="2397863" y="480053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7" name="Oval 36"/>
          <p:cNvSpPr/>
          <p:nvPr/>
        </p:nvSpPr>
        <p:spPr bwMode="auto">
          <a:xfrm rot="16200000">
            <a:off x="2458968" y="512148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8" name="Oval 37"/>
          <p:cNvSpPr/>
          <p:nvPr/>
        </p:nvSpPr>
        <p:spPr bwMode="auto">
          <a:xfrm rot="16200000">
            <a:off x="2248516" y="466619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39" name="Oval 38"/>
          <p:cNvSpPr/>
          <p:nvPr/>
        </p:nvSpPr>
        <p:spPr bwMode="auto">
          <a:xfrm rot="16200000">
            <a:off x="2492356" y="4644187"/>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40" name="Oval 39"/>
          <p:cNvSpPr/>
          <p:nvPr/>
        </p:nvSpPr>
        <p:spPr bwMode="auto">
          <a:xfrm rot="16200000">
            <a:off x="2428488" y="4806961"/>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41" name="Oval 40"/>
          <p:cNvSpPr/>
          <p:nvPr/>
        </p:nvSpPr>
        <p:spPr bwMode="auto">
          <a:xfrm rot="16200000">
            <a:off x="2367383" y="4549853"/>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42" name="Oval 41"/>
          <p:cNvSpPr/>
          <p:nvPr/>
        </p:nvSpPr>
        <p:spPr bwMode="auto">
          <a:xfrm rot="16200000">
            <a:off x="2550263" y="4506117"/>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43" name="Oval 42"/>
          <p:cNvSpPr/>
          <p:nvPr/>
        </p:nvSpPr>
        <p:spPr bwMode="auto">
          <a:xfrm rot="16200000">
            <a:off x="2611368" y="4827067"/>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44" name="Oval 43"/>
          <p:cNvSpPr/>
          <p:nvPr/>
        </p:nvSpPr>
        <p:spPr bwMode="auto">
          <a:xfrm rot="16200000">
            <a:off x="2400916" y="4371777"/>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45" name="Oval 44"/>
          <p:cNvSpPr/>
          <p:nvPr/>
        </p:nvSpPr>
        <p:spPr bwMode="auto">
          <a:xfrm rot="16200000">
            <a:off x="2492356" y="2483948"/>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47" name="Oval 46"/>
          <p:cNvSpPr/>
          <p:nvPr/>
        </p:nvSpPr>
        <p:spPr bwMode="auto">
          <a:xfrm rot="16200000">
            <a:off x="2547530" y="2206733"/>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53" name="Oval 52"/>
          <p:cNvSpPr/>
          <p:nvPr/>
        </p:nvSpPr>
        <p:spPr bwMode="auto">
          <a:xfrm rot="16200000">
            <a:off x="5374563" y="4477846"/>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54" name="Oval 53"/>
          <p:cNvSpPr/>
          <p:nvPr/>
        </p:nvSpPr>
        <p:spPr bwMode="auto">
          <a:xfrm rot="16200000">
            <a:off x="5651297" y="434266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55" name="Oval 54"/>
          <p:cNvSpPr/>
          <p:nvPr/>
        </p:nvSpPr>
        <p:spPr bwMode="auto">
          <a:xfrm rot="16200000">
            <a:off x="5999112" y="4187307"/>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56" name="Oval 55"/>
          <p:cNvSpPr/>
          <p:nvPr/>
        </p:nvSpPr>
        <p:spPr bwMode="auto">
          <a:xfrm rot="16200000">
            <a:off x="5486804" y="4063066"/>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63" name="Oval 62"/>
          <p:cNvSpPr/>
          <p:nvPr/>
        </p:nvSpPr>
        <p:spPr bwMode="auto">
          <a:xfrm rot="16200000">
            <a:off x="2326001" y="4356155"/>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64" name="Oval 63"/>
          <p:cNvSpPr/>
          <p:nvPr/>
        </p:nvSpPr>
        <p:spPr bwMode="auto">
          <a:xfrm rot="16200000">
            <a:off x="2262133" y="4518929"/>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65" name="Oval 64"/>
          <p:cNvSpPr/>
          <p:nvPr/>
        </p:nvSpPr>
        <p:spPr bwMode="auto">
          <a:xfrm rot="16200000">
            <a:off x="2201028" y="4261821"/>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66" name="Oval 65"/>
          <p:cNvSpPr/>
          <p:nvPr/>
        </p:nvSpPr>
        <p:spPr bwMode="auto">
          <a:xfrm rot="16200000">
            <a:off x="2383908" y="4218085"/>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67" name="Oval 66"/>
          <p:cNvSpPr/>
          <p:nvPr/>
        </p:nvSpPr>
        <p:spPr bwMode="auto">
          <a:xfrm rot="16200000">
            <a:off x="2445013" y="4539035"/>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68" name="Oval 67"/>
          <p:cNvSpPr/>
          <p:nvPr/>
        </p:nvSpPr>
        <p:spPr bwMode="auto">
          <a:xfrm rot="16200000">
            <a:off x="2234561" y="4083745"/>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69" name="Oval 68"/>
          <p:cNvSpPr/>
          <p:nvPr/>
        </p:nvSpPr>
        <p:spPr bwMode="auto">
          <a:xfrm rot="16200000">
            <a:off x="2835240" y="4644187"/>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70" name="Oval 69"/>
          <p:cNvSpPr/>
          <p:nvPr/>
        </p:nvSpPr>
        <p:spPr bwMode="auto">
          <a:xfrm rot="16200000">
            <a:off x="2771372" y="4806961"/>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71" name="Oval 70"/>
          <p:cNvSpPr/>
          <p:nvPr/>
        </p:nvSpPr>
        <p:spPr bwMode="auto">
          <a:xfrm rot="16200000">
            <a:off x="2710267" y="4549853"/>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72" name="Oval 71"/>
          <p:cNvSpPr/>
          <p:nvPr/>
        </p:nvSpPr>
        <p:spPr bwMode="auto">
          <a:xfrm rot="16200000">
            <a:off x="2893147" y="4506117"/>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73" name="Oval 72"/>
          <p:cNvSpPr/>
          <p:nvPr/>
        </p:nvSpPr>
        <p:spPr bwMode="auto">
          <a:xfrm rot="16200000">
            <a:off x="2954252" y="4827067"/>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74" name="Oval 73"/>
          <p:cNvSpPr/>
          <p:nvPr/>
        </p:nvSpPr>
        <p:spPr bwMode="auto">
          <a:xfrm rot="16200000">
            <a:off x="2743800" y="4371777"/>
            <a:ext cx="182880" cy="182880"/>
          </a:xfrm>
          <a:prstGeom prst="ellipse">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b" anchorCtr="0" compatLnSpc="1">
            <a:prstTxWarp prst="textNoShape">
              <a:avLst/>
            </a:prstTxWarp>
          </a:bodyPr>
          <a:lstStyle/>
          <a:p>
            <a:endParaRPr lang="en-ZA" sz="1300" dirty="0">
              <a:solidFill>
                <a:srgbClr val="FFFFFF"/>
              </a:solidFill>
            </a:endParaRPr>
          </a:p>
        </p:txBody>
      </p:sp>
      <p:sp>
        <p:nvSpPr>
          <p:cNvPr id="2" name="Right Arrow 1"/>
          <p:cNvSpPr/>
          <p:nvPr/>
        </p:nvSpPr>
        <p:spPr bwMode="auto">
          <a:xfrm rot="19749679">
            <a:off x="2912881" y="3072287"/>
            <a:ext cx="3200400" cy="794020"/>
          </a:xfrm>
          <a:prstGeom prst="rightArrow">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ZA" smtClean="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168218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6" t="4598" r="2449" b="5000"/>
          <a:stretch/>
        </p:blipFill>
        <p:spPr bwMode="auto">
          <a:xfrm>
            <a:off x="122463" y="1196752"/>
            <a:ext cx="8907237" cy="551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52400" y="168042"/>
            <a:ext cx="8991600" cy="838200"/>
          </a:xfrm>
          <a:prstGeom prst="rect">
            <a:avLst/>
          </a:prstGeom>
        </p:spPr>
        <p:txBody>
          <a:bodyPr/>
          <a:lstStyle>
            <a:lvl1pPr algn="l" rtl="0" eaLnBrk="0" fontAlgn="base" hangingPunct="0">
              <a:spcBef>
                <a:spcPct val="0"/>
              </a:spcBef>
              <a:spcAft>
                <a:spcPct val="0"/>
              </a:spcAft>
              <a:defRPr sz="3000">
                <a:solidFill>
                  <a:schemeClr val="bg1"/>
                </a:solidFill>
                <a:latin typeface="+mj-lt"/>
                <a:ea typeface="+mj-ea"/>
                <a:cs typeface="Osaka"/>
              </a:defRPr>
            </a:lvl1pPr>
            <a:lvl2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2pPr>
            <a:lvl3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3pPr>
            <a:lvl4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4pPr>
            <a:lvl5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5pPr>
            <a:lvl6pPr marL="457200" algn="l" rtl="0" fontAlgn="base">
              <a:spcBef>
                <a:spcPct val="0"/>
              </a:spcBef>
              <a:spcAft>
                <a:spcPct val="0"/>
              </a:spcAft>
              <a:defRPr sz="3000">
                <a:solidFill>
                  <a:schemeClr val="bg1"/>
                </a:solidFill>
                <a:latin typeface="Arial Bold" pitchFamily="1" charset="0"/>
                <a:ea typeface="Osaka" pitchFamily="1" charset="-128"/>
              </a:defRPr>
            </a:lvl6pPr>
            <a:lvl7pPr marL="914400" algn="l" rtl="0" fontAlgn="base">
              <a:spcBef>
                <a:spcPct val="0"/>
              </a:spcBef>
              <a:spcAft>
                <a:spcPct val="0"/>
              </a:spcAft>
              <a:defRPr sz="3000">
                <a:solidFill>
                  <a:schemeClr val="bg1"/>
                </a:solidFill>
                <a:latin typeface="Arial Bold" pitchFamily="1" charset="0"/>
                <a:ea typeface="Osaka" pitchFamily="1" charset="-128"/>
              </a:defRPr>
            </a:lvl7pPr>
            <a:lvl8pPr marL="1371600" algn="l" rtl="0" fontAlgn="base">
              <a:spcBef>
                <a:spcPct val="0"/>
              </a:spcBef>
              <a:spcAft>
                <a:spcPct val="0"/>
              </a:spcAft>
              <a:defRPr sz="3000">
                <a:solidFill>
                  <a:schemeClr val="bg1"/>
                </a:solidFill>
                <a:latin typeface="Arial Bold" pitchFamily="1" charset="0"/>
                <a:ea typeface="Osaka" pitchFamily="1" charset="-128"/>
              </a:defRPr>
            </a:lvl8pPr>
            <a:lvl9pPr marL="1828800" algn="l" rtl="0" fontAlgn="base">
              <a:spcBef>
                <a:spcPct val="0"/>
              </a:spcBef>
              <a:spcAft>
                <a:spcPct val="0"/>
              </a:spcAft>
              <a:defRPr sz="3000">
                <a:solidFill>
                  <a:schemeClr val="bg1"/>
                </a:solidFill>
                <a:latin typeface="Arial Bold" pitchFamily="1" charset="0"/>
                <a:ea typeface="Osaka" pitchFamily="1" charset="-128"/>
              </a:defRPr>
            </a:lvl9pPr>
          </a:lstStyle>
          <a:p>
            <a:r>
              <a:rPr lang="en-US" sz="2800" dirty="0" smtClean="0"/>
              <a:t>NDPG FUNDED URBAN HUBS IN SA CITIES: BRIDGE CITY, ETHEKWINI</a:t>
            </a:r>
            <a:endParaRPr lang="en-ZA" sz="2800" dirty="0"/>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1600" y="3356992"/>
            <a:ext cx="3192931" cy="1999846"/>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539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4130"/>
            <a:ext cx="8991600" cy="838200"/>
          </a:xfrm>
        </p:spPr>
        <p:txBody>
          <a:bodyPr/>
          <a:lstStyle/>
          <a:p>
            <a:r>
              <a:rPr lang="en-US" sz="2800" dirty="0" smtClean="0"/>
              <a:t>CBD &amp; Hubs require a clear precinct management strategy to ensure full life cycle </a:t>
            </a:r>
            <a:r>
              <a:rPr lang="en-US" sz="2800" dirty="0" err="1" smtClean="0"/>
              <a:t>optimisation</a:t>
            </a:r>
            <a:endParaRPr lang="en-ZA" sz="28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40</a:t>
            </a:fld>
            <a:endParaRPr lang="en-US" sz="1400" b="0" dirty="0">
              <a:solidFill>
                <a:schemeClr val="tx1"/>
              </a:solidFill>
              <a:latin typeface="+mn-lt"/>
            </a:endParaRPr>
          </a:p>
        </p:txBody>
      </p:sp>
      <p:sp>
        <p:nvSpPr>
          <p:cNvPr id="17" name="TextBox 16"/>
          <p:cNvSpPr txBox="1"/>
          <p:nvPr/>
        </p:nvSpPr>
        <p:spPr>
          <a:xfrm>
            <a:off x="107504" y="1268760"/>
            <a:ext cx="8766588" cy="6001643"/>
          </a:xfrm>
          <a:prstGeom prst="rect">
            <a:avLst/>
          </a:prstGeom>
          <a:noFill/>
        </p:spPr>
        <p:txBody>
          <a:bodyPr wrap="square" rtlCol="0">
            <a:spAutoFit/>
          </a:bodyPr>
          <a:lstStyle/>
          <a:p>
            <a:r>
              <a:rPr lang="en-ZA" dirty="0" smtClean="0"/>
              <a:t>Objective: An inclusive, vibrant, safe, investment friendly hub</a:t>
            </a:r>
          </a:p>
          <a:p>
            <a:endParaRPr lang="en-US" dirty="0" smtClean="0"/>
          </a:p>
          <a:p>
            <a:endParaRPr lang="en-US" dirty="0" smtClean="0"/>
          </a:p>
          <a:p>
            <a:endParaRPr lang="en-ZA" dirty="0" smtClean="0"/>
          </a:p>
          <a:p>
            <a:pPr marL="342900" indent="-342900">
              <a:buFont typeface="Arial" pitchFamily="34" charset="0"/>
              <a:buChar char="•"/>
            </a:pPr>
            <a:r>
              <a:rPr lang="en-US" dirty="0" smtClean="0"/>
              <a:t>Economic Development</a:t>
            </a:r>
          </a:p>
          <a:p>
            <a:pPr marL="342900" lvl="1" indent="-342900">
              <a:buFont typeface="Arial" pitchFamily="34" charset="0"/>
              <a:buChar char="•"/>
            </a:pPr>
            <a:r>
              <a:rPr lang="en-US" dirty="0" smtClean="0"/>
              <a:t>Place marketing</a:t>
            </a:r>
            <a:endParaRPr lang="en-US" dirty="0"/>
          </a:p>
          <a:p>
            <a:pPr marL="342900" lvl="1" indent="-342900">
              <a:buFont typeface="Arial" pitchFamily="34" charset="0"/>
              <a:buChar char="•"/>
            </a:pPr>
            <a:r>
              <a:rPr lang="en-US" dirty="0"/>
              <a:t>Lifestyle event </a:t>
            </a:r>
            <a:r>
              <a:rPr lang="en-US" dirty="0" smtClean="0"/>
              <a:t>management </a:t>
            </a:r>
          </a:p>
          <a:p>
            <a:pPr marL="342900" lvl="1" indent="-342900">
              <a:buFont typeface="Arial" pitchFamily="34" charset="0"/>
              <a:buChar char="•"/>
            </a:pPr>
            <a:r>
              <a:rPr lang="en-US" dirty="0" smtClean="0"/>
              <a:t>Risk management</a:t>
            </a:r>
          </a:p>
          <a:p>
            <a:pPr marL="342900" indent="-342900">
              <a:buFont typeface="Arial" pitchFamily="34" charset="0"/>
              <a:buChar char="•"/>
            </a:pPr>
            <a:r>
              <a:rPr lang="en-US" dirty="0" smtClean="0"/>
              <a:t>Safety</a:t>
            </a:r>
            <a:endParaRPr lang="en-US" dirty="0"/>
          </a:p>
          <a:p>
            <a:pPr marL="627063" lvl="2" indent="-285750">
              <a:buFont typeface="Courier New" pitchFamily="49" charset="0"/>
              <a:buChar char="o"/>
            </a:pPr>
            <a:r>
              <a:rPr lang="en-US" dirty="0" smtClean="0"/>
              <a:t>Security presence</a:t>
            </a:r>
          </a:p>
          <a:p>
            <a:pPr marL="627063" lvl="2" indent="-285750">
              <a:buFont typeface="Courier New" pitchFamily="49" charset="0"/>
              <a:buChar char="o"/>
            </a:pPr>
            <a:r>
              <a:rPr lang="en-US" dirty="0"/>
              <a:t>Active edges rather than dead </a:t>
            </a:r>
            <a:r>
              <a:rPr lang="en-US" dirty="0" smtClean="0"/>
              <a:t>zones - e.g</a:t>
            </a:r>
            <a:r>
              <a:rPr lang="en-US" dirty="0"/>
              <a:t>. walls &amp; vacant </a:t>
            </a:r>
            <a:r>
              <a:rPr lang="en-US" dirty="0" smtClean="0"/>
              <a:t>stands</a:t>
            </a:r>
          </a:p>
          <a:p>
            <a:pPr marL="342900" lvl="1" indent="-342900">
              <a:buFont typeface="Arial" pitchFamily="34" charset="0"/>
              <a:buChar char="•"/>
            </a:pPr>
            <a:r>
              <a:rPr lang="en-US" dirty="0"/>
              <a:t>Clean and well maintained precinct public spaces</a:t>
            </a:r>
          </a:p>
          <a:p>
            <a:pPr marL="342900" lvl="1" indent="-342900">
              <a:buFont typeface="Arial" pitchFamily="34" charset="0"/>
              <a:buChar char="•"/>
            </a:pPr>
            <a:endParaRPr lang="en-US" dirty="0"/>
          </a:p>
          <a:p>
            <a:pPr lvl="1" indent="-342900">
              <a:buFont typeface="Arial" pitchFamily="34" charset="0"/>
              <a:buChar char="•"/>
            </a:pPr>
            <a:endParaRPr lang="en-US" dirty="0"/>
          </a:p>
          <a:p>
            <a:r>
              <a:rPr lang="en-ZA" dirty="0" smtClean="0">
                <a:solidFill>
                  <a:srgbClr val="FF0000"/>
                </a:solidFill>
              </a:rPr>
              <a:t> </a:t>
            </a:r>
            <a:endParaRPr lang="en-ZA" dirty="0">
              <a:solidFill>
                <a:srgbClr val="FF0000"/>
              </a:solidFill>
            </a:endParaRPr>
          </a:p>
        </p:txBody>
      </p:sp>
      <p:sp>
        <p:nvSpPr>
          <p:cNvPr id="5" name="Slide Number Placeholder 3"/>
          <p:cNvSpPr txBox="1">
            <a:spLocks/>
          </p:cNvSpPr>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b="1" kern="1200">
                <a:solidFill>
                  <a:schemeClr val="bg2"/>
                </a:solidFill>
                <a:latin typeface="Arial Bold Italic" pitchFamily="1"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9ACD1C54-B11C-4DAF-87B1-67A680A626DB}" type="slidenum">
              <a:rPr lang="en-US" smtClean="0"/>
              <a:pPr>
                <a:defRPr/>
              </a:pPr>
              <a:t>40</a:t>
            </a:fld>
            <a:endParaRPr lang="en-US" sz="1400" b="0" dirty="0">
              <a:solidFill>
                <a:schemeClr val="tx1"/>
              </a:solidFill>
              <a:latin typeface="+mn-lt"/>
            </a:endParaRPr>
          </a:p>
        </p:txBody>
      </p:sp>
      <p:grpSp>
        <p:nvGrpSpPr>
          <p:cNvPr id="3" name="Group 2"/>
          <p:cNvGrpSpPr/>
          <p:nvPr/>
        </p:nvGrpSpPr>
        <p:grpSpPr>
          <a:xfrm>
            <a:off x="4688833" y="1899740"/>
            <a:ext cx="4244582" cy="2987638"/>
            <a:chOff x="2699792" y="2436107"/>
            <a:chExt cx="4244582" cy="2987638"/>
          </a:xfrm>
        </p:grpSpPr>
        <p:sp>
          <p:nvSpPr>
            <p:cNvPr id="6" name="TextBox 5"/>
            <p:cNvSpPr txBox="1"/>
            <p:nvPr/>
          </p:nvSpPr>
          <p:spPr>
            <a:xfrm>
              <a:off x="2699792" y="2924945"/>
              <a:ext cx="4244582" cy="2498800"/>
            </a:xfrm>
            <a:prstGeom prst="roundRect">
              <a:avLst/>
            </a:prstGeom>
            <a:solidFill>
              <a:schemeClr val="bg1">
                <a:lumMod val="85000"/>
              </a:schemeClr>
            </a:solidFill>
            <a:ln w="57150" cap="flat" cmpd="sng" algn="ctr">
              <a:solidFill>
                <a:srgbClr val="7A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eaLnBrk="0" hangingPunct="0">
                <a:defRPr>
                  <a:latin typeface="Arial" charset="0"/>
                  <a:ea typeface="ＭＳ Ｐゴシック" pitchFamily="1" charset="-128"/>
                </a:defRPr>
              </a:lvl1pPr>
            </a:lstStyle>
            <a:p>
              <a:endParaRPr lang="en-US" sz="1800" dirty="0"/>
            </a:p>
            <a:p>
              <a:pPr algn="ctr"/>
              <a:r>
                <a:rPr lang="en-US" sz="1800" dirty="0"/>
                <a:t>Community</a:t>
              </a:r>
            </a:p>
            <a:p>
              <a:pPr algn="ctr"/>
              <a:r>
                <a:rPr lang="en-US" sz="1800" dirty="0"/>
                <a:t>Municipality</a:t>
              </a:r>
            </a:p>
            <a:p>
              <a:pPr algn="ctr"/>
              <a:r>
                <a:rPr lang="en-US" sz="1800" dirty="0"/>
                <a:t>Public Sector Investors</a:t>
              </a:r>
            </a:p>
            <a:p>
              <a:pPr algn="ctr"/>
              <a:r>
                <a:rPr lang="en-US" sz="1800" dirty="0"/>
                <a:t>Private Sector </a:t>
              </a:r>
              <a:r>
                <a:rPr lang="en-US" sz="1800" dirty="0" smtClean="0"/>
                <a:t>Investors Developers</a:t>
              </a:r>
            </a:p>
            <a:p>
              <a:pPr algn="ctr"/>
              <a:r>
                <a:rPr lang="en-US" sz="1800" dirty="0" smtClean="0"/>
                <a:t>Traders</a:t>
              </a:r>
            </a:p>
            <a:p>
              <a:pPr algn="ctr"/>
              <a:r>
                <a:rPr lang="en-US" sz="1800" dirty="0" smtClean="0"/>
                <a:t>Tenants</a:t>
              </a:r>
            </a:p>
            <a:p>
              <a:pPr algn="ctr"/>
              <a:r>
                <a:rPr lang="en-US" sz="1800" dirty="0" smtClean="0"/>
                <a:t>Property Owners</a:t>
              </a:r>
            </a:p>
          </p:txBody>
        </p:sp>
        <p:sp>
          <p:nvSpPr>
            <p:cNvPr id="7" name="Rounded Rectangle 6"/>
            <p:cNvSpPr/>
            <p:nvPr/>
          </p:nvSpPr>
          <p:spPr bwMode="auto">
            <a:xfrm>
              <a:off x="4029995" y="2436107"/>
              <a:ext cx="1584176" cy="689642"/>
            </a:xfrm>
            <a:prstGeom prst="roundRect">
              <a:avLst/>
            </a:prstGeom>
            <a:solidFill>
              <a:srgbClr val="7A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b="1" dirty="0">
                  <a:solidFill>
                    <a:schemeClr val="bg1"/>
                  </a:solidFill>
                </a:rPr>
                <a:t>Precinct Management</a:t>
              </a:r>
              <a:endParaRPr lang="en-ZA" sz="1600" b="1" dirty="0">
                <a:solidFill>
                  <a:schemeClr val="bg1"/>
                </a:solidFill>
              </a:endParaRPr>
            </a:p>
          </p:txBody>
        </p:sp>
      </p:grpSp>
    </p:spTree>
    <p:extLst>
      <p:ext uri="{BB962C8B-B14F-4D97-AF65-F5344CB8AC3E}">
        <p14:creationId xmlns:p14="http://schemas.microsoft.com/office/powerpoint/2010/main" val="12269073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42528"/>
            <a:ext cx="9100120" cy="838200"/>
          </a:xfrm>
        </p:spPr>
        <p:txBody>
          <a:bodyPr/>
          <a:lstStyle/>
          <a:p>
            <a:r>
              <a:rPr lang="en-US" cap="all" dirty="0" smtClean="0"/>
              <a:t>An urban design toolkit will assist cities to </a:t>
            </a:r>
            <a:r>
              <a:rPr lang="en-US" cap="all" dirty="0" err="1" smtClean="0"/>
              <a:t>optimise</a:t>
            </a:r>
            <a:r>
              <a:rPr lang="en-US" cap="all" dirty="0" smtClean="0"/>
              <a:t> vibrancy &amp; investment </a:t>
            </a:r>
            <a:endParaRPr lang="en-ZA" cap="all"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41</a:t>
            </a:fld>
            <a:endParaRPr lang="en-US" sz="1400" b="0" dirty="0">
              <a:solidFill>
                <a:schemeClr val="tx1"/>
              </a:solidFill>
              <a:latin typeface="+mn-lt"/>
            </a:endParaRPr>
          </a:p>
        </p:txBody>
      </p:sp>
      <p:sp>
        <p:nvSpPr>
          <p:cNvPr id="5" name="Content Placeholder 2"/>
          <p:cNvSpPr>
            <a:spLocks noGrp="1"/>
          </p:cNvSpPr>
          <p:nvPr>
            <p:ph idx="1"/>
          </p:nvPr>
        </p:nvSpPr>
        <p:spPr bwMode="auto">
          <a:xfrm>
            <a:off x="179512" y="1628800"/>
            <a:ext cx="9937104" cy="465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ZA" sz="2400" dirty="0" smtClean="0">
                <a:cs typeface="Osaka"/>
              </a:rPr>
              <a:t>Identification of spatial structuring elements:</a:t>
            </a:r>
          </a:p>
          <a:p>
            <a:pPr lvl="1">
              <a:defRPr/>
            </a:pPr>
            <a:r>
              <a:rPr lang="en-US" sz="2400" dirty="0" smtClean="0">
                <a:cs typeface="Osaka"/>
              </a:rPr>
              <a:t>Rail &amp; road infrastructure</a:t>
            </a:r>
          </a:p>
          <a:p>
            <a:pPr lvl="1">
              <a:defRPr/>
            </a:pPr>
            <a:r>
              <a:rPr lang="en-US" sz="2400" dirty="0" smtClean="0">
                <a:cs typeface="Osaka"/>
              </a:rPr>
              <a:t>Modal facilities</a:t>
            </a:r>
            <a:endParaRPr lang="en-ZA" sz="2400" dirty="0" smtClean="0">
              <a:cs typeface="Osaka"/>
            </a:endParaRPr>
          </a:p>
          <a:p>
            <a:pPr lvl="1">
              <a:defRPr/>
            </a:pPr>
            <a:r>
              <a:rPr lang="en-ZA" sz="2400" dirty="0" smtClean="0">
                <a:cs typeface="Osaka"/>
              </a:rPr>
              <a:t>Pedestrian network</a:t>
            </a:r>
          </a:p>
          <a:p>
            <a:pPr lvl="1">
              <a:defRPr/>
            </a:pPr>
            <a:r>
              <a:rPr lang="en-US" sz="2400" dirty="0" smtClean="0">
                <a:cs typeface="Osaka"/>
              </a:rPr>
              <a:t>Public spaces</a:t>
            </a:r>
          </a:p>
          <a:p>
            <a:pPr lvl="1">
              <a:defRPr/>
            </a:pPr>
            <a:endParaRPr lang="en-ZA" sz="2400" dirty="0" smtClean="0">
              <a:cs typeface="Osaka"/>
            </a:endParaRPr>
          </a:p>
          <a:p>
            <a:pPr>
              <a:defRPr/>
            </a:pPr>
            <a:r>
              <a:rPr lang="en-ZA" sz="2400" dirty="0" smtClean="0">
                <a:cs typeface="Osaka"/>
              </a:rPr>
              <a:t>Planning &amp; design principles for:</a:t>
            </a:r>
          </a:p>
          <a:p>
            <a:pPr lvl="1">
              <a:defRPr/>
            </a:pPr>
            <a:r>
              <a:rPr lang="en-ZA" sz="2400" dirty="0">
                <a:cs typeface="Osaka"/>
              </a:rPr>
              <a:t>Optimal clustering</a:t>
            </a:r>
          </a:p>
          <a:p>
            <a:pPr lvl="1">
              <a:defRPr/>
            </a:pPr>
            <a:r>
              <a:rPr lang="en-ZA" sz="2400" dirty="0">
                <a:cs typeface="Osaka"/>
              </a:rPr>
              <a:t>Making of a qualitative public realm</a:t>
            </a:r>
          </a:p>
          <a:p>
            <a:pPr lvl="1">
              <a:defRPr/>
            </a:pPr>
            <a:r>
              <a:rPr lang="en-ZA" sz="2400" dirty="0">
                <a:cs typeface="Osaka"/>
              </a:rPr>
              <a:t>Investment phasing towards private sector leveraging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708920"/>
            <a:ext cx="2615004" cy="23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5102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42</a:t>
            </a:fld>
            <a:endParaRPr lang="en-US" sz="1400" b="0" dirty="0">
              <a:solidFill>
                <a:schemeClr val="tx1"/>
              </a:solidFill>
              <a:latin typeface="+mn-lt"/>
            </a:endParaRP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24744"/>
            <a:ext cx="915670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77428" y="116632"/>
            <a:ext cx="8991600" cy="838200"/>
          </a:xfrm>
        </p:spPr>
        <p:txBody>
          <a:bodyPr/>
          <a:lstStyle/>
          <a:p>
            <a:r>
              <a:rPr lang="en-US" dirty="0" smtClean="0"/>
              <a:t>CONVERGENCE OF PEOPLE IN HUBS TO ATTRACT PRIVATE SECTOR INVESTMENT</a:t>
            </a:r>
            <a:endParaRPr lang="en-ZA" dirty="0"/>
          </a:p>
        </p:txBody>
      </p:sp>
    </p:spTree>
    <p:extLst>
      <p:ext uri="{BB962C8B-B14F-4D97-AF65-F5344CB8AC3E}">
        <p14:creationId xmlns:p14="http://schemas.microsoft.com/office/powerpoint/2010/main" val="2239205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124744"/>
            <a:ext cx="915670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116632"/>
            <a:ext cx="8123202" cy="1261884"/>
          </a:xfrm>
          <a:prstGeom prst="rect">
            <a:avLst/>
          </a:prstGeom>
          <a:noFill/>
        </p:spPr>
        <p:txBody>
          <a:bodyPr wrap="square" rtlCol="0">
            <a:spAutoFit/>
          </a:bodyPr>
          <a:lstStyle/>
          <a:p>
            <a:pPr algn="r"/>
            <a:r>
              <a:rPr lang="en-ZA" sz="2800" dirty="0" smtClean="0">
                <a:solidFill>
                  <a:schemeClr val="bg1"/>
                </a:solidFill>
                <a:latin typeface="Calibri" pitchFamily="34" charset="0"/>
                <a:cs typeface="Calibri" pitchFamily="34" charset="0"/>
              </a:rPr>
              <a:t>National Treasury</a:t>
            </a:r>
          </a:p>
          <a:p>
            <a:pPr algn="r"/>
            <a:r>
              <a:rPr lang="en-ZA" dirty="0">
                <a:solidFill>
                  <a:schemeClr val="bg1"/>
                </a:solidFill>
              </a:rPr>
              <a:t>Neighbourhood Development Partnership Grant</a:t>
            </a:r>
          </a:p>
          <a:p>
            <a:pPr algn="r"/>
            <a:endParaRPr lang="en-ZA"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30855575"/>
              </p:ext>
            </p:extLst>
          </p:nvPr>
        </p:nvGraphicFramePr>
        <p:xfrm>
          <a:off x="179512" y="1124744"/>
          <a:ext cx="8771274" cy="5485786"/>
        </p:xfrm>
        <a:graphic>
          <a:graphicData uri="http://schemas.openxmlformats.org/drawingml/2006/table">
            <a:tbl>
              <a:tblPr firstRow="1" bandRow="1">
                <a:tableStyleId>{5A111915-BE36-4E01-A7E5-04B1672EAD32}</a:tableStyleId>
              </a:tblPr>
              <a:tblGrid>
                <a:gridCol w="1080120"/>
                <a:gridCol w="7691154"/>
              </a:tblGrid>
              <a:tr h="330575">
                <a:tc>
                  <a:txBody>
                    <a:bodyPr/>
                    <a:lstStyle/>
                    <a:p>
                      <a:r>
                        <a:rPr lang="en-ZA" sz="2000" b="1" dirty="0" smtClean="0">
                          <a:solidFill>
                            <a:schemeClr val="bg1"/>
                          </a:solidFill>
                        </a:rPr>
                        <a:t>PART</a:t>
                      </a:r>
                      <a:r>
                        <a:rPr lang="en-ZA" sz="2000" b="1" baseline="0" dirty="0" smtClean="0">
                          <a:solidFill>
                            <a:schemeClr val="bg1"/>
                          </a:solidFill>
                        </a:rPr>
                        <a:t> </a:t>
                      </a:r>
                      <a:endParaRPr lang="en-ZA" sz="2000" b="1" dirty="0">
                        <a:solidFill>
                          <a:schemeClr val="bg1"/>
                        </a:solidFill>
                      </a:endParaRPr>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ZA" sz="2000" b="1" dirty="0" smtClean="0">
                          <a:solidFill>
                            <a:schemeClr val="bg1"/>
                          </a:solidFill>
                        </a:rPr>
                        <a:t>TOPICS</a:t>
                      </a:r>
                      <a:endParaRPr lang="en-ZA" sz="2000" b="1"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88579">
                <a:tc>
                  <a:txBody>
                    <a:bodyPr/>
                    <a:lstStyle/>
                    <a:p>
                      <a:r>
                        <a:rPr lang="en-ZA" sz="2000" b="1" dirty="0" smtClean="0"/>
                        <a:t>One</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Background to the NDP &amp; Context of New</a:t>
                      </a:r>
                      <a:r>
                        <a:rPr lang="en-ZA" sz="2000" b="1" kern="1200" baseline="0" dirty="0" smtClean="0"/>
                        <a:t> Strategy</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330575">
                <a:tc>
                  <a:txBody>
                    <a:bodyPr/>
                    <a:lstStyle/>
                    <a:p>
                      <a:r>
                        <a:rPr lang="en-ZA" sz="2000" b="1" dirty="0" smtClean="0"/>
                        <a:t>Two</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Urban Networks Strategy</a:t>
                      </a:r>
                      <a:endParaRPr lang="en-ZA" sz="2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214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b="1" dirty="0" smtClean="0"/>
                        <a:t>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Towards Vibrant Urban hubs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Four</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Explaining the Urban Network Strategy (UNS)</a:t>
                      </a:r>
                    </a:p>
                    <a:p>
                      <a:pPr marL="342900" indent="-342900" algn="l" defTabSz="914400" rtl="0" eaLnBrk="1" latinLnBrk="0" hangingPunct="1">
                        <a:buFont typeface="Arial" pitchFamily="34" charset="0"/>
                        <a:buChar char="•"/>
                      </a:pPr>
                      <a:r>
                        <a:rPr lang="en-ZA" sz="2000" b="1" kern="1200" dirty="0" smtClean="0"/>
                        <a:t>Identification of Primary Network</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Five</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Application of UNS – </a:t>
                      </a:r>
                      <a:r>
                        <a:rPr lang="en-ZA" sz="2000" b="1" kern="1200" dirty="0" err="1" smtClean="0">
                          <a:solidFill>
                            <a:schemeClr val="dk1"/>
                          </a:solidFill>
                          <a:latin typeface="+mn-lt"/>
                          <a:ea typeface="+mn-ea"/>
                          <a:cs typeface="+mn-cs"/>
                        </a:rPr>
                        <a:t>Akanya</a:t>
                      </a:r>
                      <a:r>
                        <a:rPr lang="en-ZA" sz="2000" b="1" kern="1200" dirty="0" smtClean="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Six</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Setting up a Management Structure</a:t>
                      </a:r>
                    </a:p>
                    <a:p>
                      <a:pPr marL="342900" indent="-342900" algn="l" defTabSz="914400" rtl="0" eaLnBrk="1" latinLnBrk="0" hangingPunct="1">
                        <a:buFont typeface="Arial" pitchFamily="34" charset="0"/>
                        <a:buChar char="•"/>
                      </a:pPr>
                      <a:r>
                        <a:rPr lang="en-ZA" sz="2000" b="1" kern="1200" dirty="0" smtClean="0"/>
                        <a:t>New NDP Road Map and NDP Key Outputs</a:t>
                      </a:r>
                    </a:p>
                    <a:p>
                      <a:pPr marL="342900" indent="-342900" algn="l" defTabSz="914400" rtl="0" eaLnBrk="1" latinLnBrk="0" hangingPunct="1">
                        <a:buFont typeface="Arial" pitchFamily="34" charset="0"/>
                        <a:buChar char="•"/>
                      </a:pPr>
                      <a:r>
                        <a:rPr lang="en-ZA" sz="2000" b="1" kern="1200" dirty="0" smtClean="0"/>
                        <a:t>Council Resolution</a:t>
                      </a:r>
                      <a:r>
                        <a:rPr lang="en-ZA" sz="2000" b="1" kern="1200" baseline="0" dirty="0" smtClean="0"/>
                        <a:t> / </a:t>
                      </a:r>
                      <a:r>
                        <a:rPr lang="en-ZA" sz="2000" b="1" kern="1200" dirty="0" smtClean="0"/>
                        <a:t>Memorandum of Agreement</a:t>
                      </a:r>
                    </a:p>
                    <a:p>
                      <a:pPr marL="342900" indent="-342900" algn="l" defTabSz="914400" rtl="0" eaLnBrk="1" latinLnBrk="0" hangingPunct="1">
                        <a:buFont typeface="Arial" pitchFamily="34" charset="0"/>
                        <a:buChar char="•"/>
                      </a:pPr>
                      <a:r>
                        <a:rPr lang="en-ZA" sz="2000" b="1" kern="1200" baseline="0" dirty="0" smtClean="0"/>
                        <a:t>Support, Governance &amp; Coordination</a:t>
                      </a:r>
                    </a:p>
                    <a:p>
                      <a:pPr marL="342900" indent="-342900" algn="l" defTabSz="914400" rtl="0" eaLnBrk="1" latinLnBrk="0" hangingPunct="1">
                        <a:buFont typeface="Arial" pitchFamily="34" charset="0"/>
                        <a:buChar char="•"/>
                      </a:pPr>
                      <a:r>
                        <a:rPr lang="en-ZA" sz="2000" b="1" kern="1200" dirty="0" smtClean="0"/>
                        <a:t>Procurement of Service Providers</a:t>
                      </a:r>
                    </a:p>
                    <a:p>
                      <a:pPr marL="342900" indent="-342900" algn="l" defTabSz="914400" rtl="0" eaLnBrk="1" latinLnBrk="0" hangingPunct="1">
                        <a:buFont typeface="Arial" pitchFamily="34" charset="0"/>
                        <a:buChar char="•"/>
                      </a:pPr>
                      <a:r>
                        <a:rPr lang="en-ZA" sz="2000" b="1" kern="1200" dirty="0" smtClean="0"/>
                        <a:t>Reporting:  NDP </a:t>
                      </a:r>
                      <a:r>
                        <a:rPr lang="en-ZA" sz="2000" b="1" kern="1200" dirty="0" err="1" smtClean="0"/>
                        <a:t>Mgmt</a:t>
                      </a:r>
                      <a:r>
                        <a:rPr lang="en-ZA" sz="2000" b="1" kern="1200" dirty="0" smtClean="0"/>
                        <a:t> Information System (MIS)</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Seven</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Timelines:</a:t>
                      </a:r>
                      <a:r>
                        <a:rPr lang="en-ZA" sz="2000" b="1" kern="1200" baseline="0" dirty="0" smtClean="0">
                          <a:solidFill>
                            <a:schemeClr val="dk1"/>
                          </a:solidFill>
                          <a:latin typeface="+mn-lt"/>
                          <a:ea typeface="+mn-ea"/>
                          <a:cs typeface="+mn-cs"/>
                        </a:rPr>
                        <a:t> Planning Stage</a:t>
                      </a:r>
                    </a:p>
                    <a:p>
                      <a:pPr marL="342900" indent="-342900" algn="l" defTabSz="914400" rtl="0" eaLnBrk="1" latinLnBrk="0" hangingPunct="1">
                        <a:buFont typeface="Arial" pitchFamily="34" charset="0"/>
                        <a:buChar char="•"/>
                      </a:pPr>
                      <a:r>
                        <a:rPr lang="en-ZA" sz="2000" b="1" kern="1200" baseline="0" dirty="0" smtClean="0">
                          <a:solidFill>
                            <a:schemeClr val="dk1"/>
                          </a:solidFill>
                          <a:latin typeface="+mn-lt"/>
                          <a:ea typeface="+mn-ea"/>
                          <a:cs typeface="+mn-cs"/>
                        </a:rPr>
                        <a:t>Questions &amp; Discussion</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bl>
          </a:graphicData>
        </a:graphic>
      </p:graphicFrame>
      <p:sp>
        <p:nvSpPr>
          <p:cNvPr id="8" name="Right Arrow 7"/>
          <p:cNvSpPr/>
          <p:nvPr/>
        </p:nvSpPr>
        <p:spPr bwMode="auto">
          <a:xfrm rot="10800000">
            <a:off x="8247032" y="2780928"/>
            <a:ext cx="648072" cy="504056"/>
          </a:xfrm>
          <a:prstGeom prst="rightArrow">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9926573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Urban Networks Approach </a:t>
            </a:r>
            <a:endParaRPr lang="en-ZA"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44</a:t>
            </a:fld>
            <a:endParaRPr lang="en-US" sz="1400" b="0" dirty="0">
              <a:solidFill>
                <a:schemeClr val="tx1"/>
              </a:solidFill>
              <a:latin typeface="+mn-lt"/>
            </a:endParaRPr>
          </a:p>
        </p:txBody>
      </p:sp>
      <p:pic>
        <p:nvPicPr>
          <p:cNvPr id="5" name="Picture 4"/>
          <p:cNvPicPr>
            <a:picLocks noChangeAspect="1" noChangeArrowheads="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2754" y="31401"/>
            <a:ext cx="7772400" cy="674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4"/>
          <p:cNvSpPr/>
          <p:nvPr/>
        </p:nvSpPr>
        <p:spPr bwMode="auto">
          <a:xfrm rot="20352455">
            <a:off x="2308324" y="3935026"/>
            <a:ext cx="3188293" cy="589818"/>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 name="connsiteX0" fmla="*/ 5149 w 3270474"/>
              <a:gd name="connsiteY0" fmla="*/ 441683 h 514220"/>
              <a:gd name="connsiteX1" fmla="*/ 121099 w 3270474"/>
              <a:gd name="connsiteY1" fmla="*/ 114790 h 514220"/>
              <a:gd name="connsiteX2" fmla="*/ 846870 w 3270474"/>
              <a:gd name="connsiteY2" fmla="*/ 179820 h 514220"/>
              <a:gd name="connsiteX3" fmla="*/ 1724467 w 3270474"/>
              <a:gd name="connsiteY3" fmla="*/ 19301 h 514220"/>
              <a:gd name="connsiteX4" fmla="*/ 2997427 w 3270474"/>
              <a:gd name="connsiteY4" fmla="*/ 40049 h 514220"/>
              <a:gd name="connsiteX5" fmla="*/ 3133930 w 3270474"/>
              <a:gd name="connsiteY5" fmla="*/ 477667 h 514220"/>
              <a:gd name="connsiteX6" fmla="*/ 1656768 w 3270474"/>
              <a:gd name="connsiteY6" fmla="*/ 377783 h 514220"/>
              <a:gd name="connsiteX7" fmla="*/ 883899 w 3270474"/>
              <a:gd name="connsiteY7" fmla="*/ 505547 h 514220"/>
              <a:gd name="connsiteX8" fmla="*/ 156397 w 3270474"/>
              <a:gd name="connsiteY8" fmla="*/ 509934 h 514220"/>
              <a:gd name="connsiteX9" fmla="*/ 263316 w 3270474"/>
              <a:gd name="connsiteY9" fmla="*/ 505190 h 514220"/>
              <a:gd name="connsiteX10" fmla="*/ 113877 w 3270474"/>
              <a:gd name="connsiteY10" fmla="*/ 499034 h 514220"/>
              <a:gd name="connsiteX11" fmla="*/ 95501 w 3270474"/>
              <a:gd name="connsiteY11" fmla="*/ 480814 h 514220"/>
              <a:gd name="connsiteX12" fmla="*/ 144288 w 3270474"/>
              <a:gd name="connsiteY12" fmla="*/ 507772 h 514220"/>
              <a:gd name="connsiteX13" fmla="*/ 72054 w 3270474"/>
              <a:gd name="connsiteY13" fmla="*/ 488776 h 514220"/>
              <a:gd name="connsiteX14" fmla="*/ 5149 w 3270474"/>
              <a:gd name="connsiteY14" fmla="*/ 441683 h 514220"/>
              <a:gd name="connsiteX0" fmla="*/ 5149 w 3258866"/>
              <a:gd name="connsiteY0" fmla="*/ 511519 h 584056"/>
              <a:gd name="connsiteX1" fmla="*/ 121099 w 3258866"/>
              <a:gd name="connsiteY1" fmla="*/ 184626 h 584056"/>
              <a:gd name="connsiteX2" fmla="*/ 846870 w 3258866"/>
              <a:gd name="connsiteY2" fmla="*/ 249656 h 584056"/>
              <a:gd name="connsiteX3" fmla="*/ 1569862 w 3258866"/>
              <a:gd name="connsiteY3" fmla="*/ 6884 h 584056"/>
              <a:gd name="connsiteX4" fmla="*/ 2997427 w 3258866"/>
              <a:gd name="connsiteY4" fmla="*/ 109885 h 584056"/>
              <a:gd name="connsiteX5" fmla="*/ 3133930 w 3258866"/>
              <a:gd name="connsiteY5" fmla="*/ 547503 h 584056"/>
              <a:gd name="connsiteX6" fmla="*/ 1656768 w 3258866"/>
              <a:gd name="connsiteY6" fmla="*/ 447619 h 584056"/>
              <a:gd name="connsiteX7" fmla="*/ 883899 w 3258866"/>
              <a:gd name="connsiteY7" fmla="*/ 575383 h 584056"/>
              <a:gd name="connsiteX8" fmla="*/ 156397 w 3258866"/>
              <a:gd name="connsiteY8" fmla="*/ 579770 h 584056"/>
              <a:gd name="connsiteX9" fmla="*/ 263316 w 3258866"/>
              <a:gd name="connsiteY9" fmla="*/ 575026 h 584056"/>
              <a:gd name="connsiteX10" fmla="*/ 113877 w 3258866"/>
              <a:gd name="connsiteY10" fmla="*/ 568870 h 584056"/>
              <a:gd name="connsiteX11" fmla="*/ 95501 w 3258866"/>
              <a:gd name="connsiteY11" fmla="*/ 550650 h 584056"/>
              <a:gd name="connsiteX12" fmla="*/ 144288 w 3258866"/>
              <a:gd name="connsiteY12" fmla="*/ 577608 h 584056"/>
              <a:gd name="connsiteX13" fmla="*/ 72054 w 3258866"/>
              <a:gd name="connsiteY13" fmla="*/ 558612 h 584056"/>
              <a:gd name="connsiteX14" fmla="*/ 5149 w 3258866"/>
              <a:gd name="connsiteY14" fmla="*/ 511519 h 584056"/>
              <a:gd name="connsiteX0" fmla="*/ 5149 w 3261683"/>
              <a:gd name="connsiteY0" fmla="*/ 511519 h 589818"/>
              <a:gd name="connsiteX1" fmla="*/ 121099 w 3261683"/>
              <a:gd name="connsiteY1" fmla="*/ 184626 h 589818"/>
              <a:gd name="connsiteX2" fmla="*/ 846870 w 3261683"/>
              <a:gd name="connsiteY2" fmla="*/ 249656 h 589818"/>
              <a:gd name="connsiteX3" fmla="*/ 1569862 w 3261683"/>
              <a:gd name="connsiteY3" fmla="*/ 6884 h 589818"/>
              <a:gd name="connsiteX4" fmla="*/ 2997427 w 3261683"/>
              <a:gd name="connsiteY4" fmla="*/ 109885 h 589818"/>
              <a:gd name="connsiteX5" fmla="*/ 3133930 w 3261683"/>
              <a:gd name="connsiteY5" fmla="*/ 547503 h 589818"/>
              <a:gd name="connsiteX6" fmla="*/ 1602354 w 3261683"/>
              <a:gd name="connsiteY6" fmla="*/ 369399 h 589818"/>
              <a:gd name="connsiteX7" fmla="*/ 883899 w 3261683"/>
              <a:gd name="connsiteY7" fmla="*/ 575383 h 589818"/>
              <a:gd name="connsiteX8" fmla="*/ 156397 w 3261683"/>
              <a:gd name="connsiteY8" fmla="*/ 579770 h 589818"/>
              <a:gd name="connsiteX9" fmla="*/ 263316 w 3261683"/>
              <a:gd name="connsiteY9" fmla="*/ 575026 h 589818"/>
              <a:gd name="connsiteX10" fmla="*/ 113877 w 3261683"/>
              <a:gd name="connsiteY10" fmla="*/ 568870 h 589818"/>
              <a:gd name="connsiteX11" fmla="*/ 95501 w 3261683"/>
              <a:gd name="connsiteY11" fmla="*/ 550650 h 589818"/>
              <a:gd name="connsiteX12" fmla="*/ 144288 w 3261683"/>
              <a:gd name="connsiteY12" fmla="*/ 577608 h 589818"/>
              <a:gd name="connsiteX13" fmla="*/ 72054 w 3261683"/>
              <a:gd name="connsiteY13" fmla="*/ 558612 h 589818"/>
              <a:gd name="connsiteX14" fmla="*/ 5149 w 3261683"/>
              <a:gd name="connsiteY14" fmla="*/ 511519 h 58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1683" h="589818">
                <a:moveTo>
                  <a:pt x="5149" y="511519"/>
                </a:moveTo>
                <a:cubicBezTo>
                  <a:pt x="13323" y="449188"/>
                  <a:pt x="-50754" y="209007"/>
                  <a:pt x="121099" y="184626"/>
                </a:cubicBezTo>
                <a:cubicBezTo>
                  <a:pt x="292952" y="160245"/>
                  <a:pt x="605410" y="279280"/>
                  <a:pt x="846870" y="249656"/>
                </a:cubicBezTo>
                <a:cubicBezTo>
                  <a:pt x="1088330" y="220032"/>
                  <a:pt x="1211436" y="30179"/>
                  <a:pt x="1569862" y="6884"/>
                </a:cubicBezTo>
                <a:cubicBezTo>
                  <a:pt x="1928288" y="-16411"/>
                  <a:pt x="2736749" y="19782"/>
                  <a:pt x="2997427" y="109885"/>
                </a:cubicBezTo>
                <a:cubicBezTo>
                  <a:pt x="3258105" y="199988"/>
                  <a:pt x="3366442" y="504251"/>
                  <a:pt x="3133930" y="547503"/>
                </a:cubicBezTo>
                <a:cubicBezTo>
                  <a:pt x="2901418" y="590755"/>
                  <a:pt x="1977359" y="364752"/>
                  <a:pt x="1602354" y="369399"/>
                </a:cubicBezTo>
                <a:cubicBezTo>
                  <a:pt x="1227349" y="374046"/>
                  <a:pt x="1124892" y="540321"/>
                  <a:pt x="883899" y="575383"/>
                </a:cubicBezTo>
                <a:cubicBezTo>
                  <a:pt x="642906" y="610445"/>
                  <a:pt x="261080" y="569253"/>
                  <a:pt x="156397" y="579770"/>
                </a:cubicBezTo>
                <a:cubicBezTo>
                  <a:pt x="51714" y="590287"/>
                  <a:pt x="270402" y="576843"/>
                  <a:pt x="263316" y="575026"/>
                </a:cubicBezTo>
                <a:cubicBezTo>
                  <a:pt x="256230" y="573209"/>
                  <a:pt x="103497" y="575234"/>
                  <a:pt x="113877" y="568870"/>
                </a:cubicBezTo>
                <a:cubicBezTo>
                  <a:pt x="124257" y="562506"/>
                  <a:pt x="75761" y="552055"/>
                  <a:pt x="95501" y="550650"/>
                </a:cubicBezTo>
                <a:cubicBezTo>
                  <a:pt x="115241" y="549245"/>
                  <a:pt x="138225" y="582801"/>
                  <a:pt x="144288" y="577608"/>
                </a:cubicBezTo>
                <a:cubicBezTo>
                  <a:pt x="150351" y="572415"/>
                  <a:pt x="66845" y="582734"/>
                  <a:pt x="72054" y="558612"/>
                </a:cubicBezTo>
                <a:cubicBezTo>
                  <a:pt x="53303" y="535167"/>
                  <a:pt x="-3025" y="573850"/>
                  <a:pt x="5149" y="511519"/>
                </a:cubicBezTo>
                <a:close/>
              </a:path>
            </a:pathLst>
          </a:custGeom>
          <a:pattFill prst="openDmnd">
            <a:fgClr>
              <a:srgbClr val="BC4C00"/>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Oval 4"/>
          <p:cNvSpPr/>
          <p:nvPr/>
        </p:nvSpPr>
        <p:spPr bwMode="auto">
          <a:xfrm rot="15076253">
            <a:off x="3629454" y="2496957"/>
            <a:ext cx="2545015" cy="611987"/>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 name="connsiteX0" fmla="*/ 4512 w 3271318"/>
              <a:gd name="connsiteY0" fmla="*/ 441683 h 513914"/>
              <a:gd name="connsiteX1" fmla="*/ 121965 w 3271318"/>
              <a:gd name="connsiteY1" fmla="*/ 198238 h 513914"/>
              <a:gd name="connsiteX2" fmla="*/ 846233 w 3271318"/>
              <a:gd name="connsiteY2" fmla="*/ 179820 h 513914"/>
              <a:gd name="connsiteX3" fmla="*/ 1723830 w 3271318"/>
              <a:gd name="connsiteY3" fmla="*/ 19301 h 513914"/>
              <a:gd name="connsiteX4" fmla="*/ 2996790 w 3271318"/>
              <a:gd name="connsiteY4" fmla="*/ 40049 h 513914"/>
              <a:gd name="connsiteX5" fmla="*/ 3133293 w 3271318"/>
              <a:gd name="connsiteY5" fmla="*/ 477667 h 513914"/>
              <a:gd name="connsiteX6" fmla="*/ 1619624 w 3271318"/>
              <a:gd name="connsiteY6" fmla="*/ 485791 h 513914"/>
              <a:gd name="connsiteX7" fmla="*/ 883262 w 3271318"/>
              <a:gd name="connsiteY7" fmla="*/ 505547 h 513914"/>
              <a:gd name="connsiteX8" fmla="*/ 155760 w 3271318"/>
              <a:gd name="connsiteY8" fmla="*/ 509934 h 513914"/>
              <a:gd name="connsiteX9" fmla="*/ 262679 w 3271318"/>
              <a:gd name="connsiteY9" fmla="*/ 505190 h 513914"/>
              <a:gd name="connsiteX10" fmla="*/ 113240 w 3271318"/>
              <a:gd name="connsiteY10" fmla="*/ 499034 h 513914"/>
              <a:gd name="connsiteX11" fmla="*/ 94864 w 3271318"/>
              <a:gd name="connsiteY11" fmla="*/ 480814 h 513914"/>
              <a:gd name="connsiteX12" fmla="*/ 143651 w 3271318"/>
              <a:gd name="connsiteY12" fmla="*/ 507772 h 513914"/>
              <a:gd name="connsiteX13" fmla="*/ 71417 w 3271318"/>
              <a:gd name="connsiteY13" fmla="*/ 488776 h 513914"/>
              <a:gd name="connsiteX14" fmla="*/ 4512 w 3271318"/>
              <a:gd name="connsiteY14" fmla="*/ 441683 h 513914"/>
              <a:gd name="connsiteX0" fmla="*/ 4512 w 3254079"/>
              <a:gd name="connsiteY0" fmla="*/ 414349 h 486580"/>
              <a:gd name="connsiteX1" fmla="*/ 121965 w 3254079"/>
              <a:gd name="connsiteY1" fmla="*/ 170904 h 486580"/>
              <a:gd name="connsiteX2" fmla="*/ 846233 w 3254079"/>
              <a:gd name="connsiteY2" fmla="*/ 152486 h 486580"/>
              <a:gd name="connsiteX3" fmla="*/ 1697942 w 3254079"/>
              <a:gd name="connsiteY3" fmla="*/ 120613 h 486580"/>
              <a:gd name="connsiteX4" fmla="*/ 2996790 w 3254079"/>
              <a:gd name="connsiteY4" fmla="*/ 12715 h 486580"/>
              <a:gd name="connsiteX5" fmla="*/ 3133293 w 3254079"/>
              <a:gd name="connsiteY5" fmla="*/ 450333 h 486580"/>
              <a:gd name="connsiteX6" fmla="*/ 1619624 w 3254079"/>
              <a:gd name="connsiteY6" fmla="*/ 458457 h 486580"/>
              <a:gd name="connsiteX7" fmla="*/ 883262 w 3254079"/>
              <a:gd name="connsiteY7" fmla="*/ 478213 h 486580"/>
              <a:gd name="connsiteX8" fmla="*/ 155760 w 3254079"/>
              <a:gd name="connsiteY8" fmla="*/ 482600 h 486580"/>
              <a:gd name="connsiteX9" fmla="*/ 262679 w 3254079"/>
              <a:gd name="connsiteY9" fmla="*/ 477856 h 486580"/>
              <a:gd name="connsiteX10" fmla="*/ 113240 w 3254079"/>
              <a:gd name="connsiteY10" fmla="*/ 471700 h 486580"/>
              <a:gd name="connsiteX11" fmla="*/ 94864 w 3254079"/>
              <a:gd name="connsiteY11" fmla="*/ 453480 h 486580"/>
              <a:gd name="connsiteX12" fmla="*/ 143651 w 3254079"/>
              <a:gd name="connsiteY12" fmla="*/ 480438 h 486580"/>
              <a:gd name="connsiteX13" fmla="*/ 71417 w 3254079"/>
              <a:gd name="connsiteY13" fmla="*/ 461442 h 486580"/>
              <a:gd name="connsiteX14" fmla="*/ 4512 w 3254079"/>
              <a:gd name="connsiteY14" fmla="*/ 414349 h 486580"/>
              <a:gd name="connsiteX0" fmla="*/ 4512 w 3253681"/>
              <a:gd name="connsiteY0" fmla="*/ 413371 h 485602"/>
              <a:gd name="connsiteX1" fmla="*/ 121965 w 3253681"/>
              <a:gd name="connsiteY1" fmla="*/ 169926 h 485602"/>
              <a:gd name="connsiteX2" fmla="*/ 846233 w 3253681"/>
              <a:gd name="connsiteY2" fmla="*/ 151508 h 485602"/>
              <a:gd name="connsiteX3" fmla="*/ 1697942 w 3253681"/>
              <a:gd name="connsiteY3" fmla="*/ 119635 h 485602"/>
              <a:gd name="connsiteX4" fmla="*/ 2996790 w 3253681"/>
              <a:gd name="connsiteY4" fmla="*/ 11737 h 485602"/>
              <a:gd name="connsiteX5" fmla="*/ 3132751 w 3253681"/>
              <a:gd name="connsiteY5" fmla="*/ 432030 h 485602"/>
              <a:gd name="connsiteX6" fmla="*/ 1619624 w 3253681"/>
              <a:gd name="connsiteY6" fmla="*/ 457479 h 485602"/>
              <a:gd name="connsiteX7" fmla="*/ 883262 w 3253681"/>
              <a:gd name="connsiteY7" fmla="*/ 477235 h 485602"/>
              <a:gd name="connsiteX8" fmla="*/ 155760 w 3253681"/>
              <a:gd name="connsiteY8" fmla="*/ 481622 h 485602"/>
              <a:gd name="connsiteX9" fmla="*/ 262679 w 3253681"/>
              <a:gd name="connsiteY9" fmla="*/ 476878 h 485602"/>
              <a:gd name="connsiteX10" fmla="*/ 113240 w 3253681"/>
              <a:gd name="connsiteY10" fmla="*/ 470722 h 485602"/>
              <a:gd name="connsiteX11" fmla="*/ 94864 w 3253681"/>
              <a:gd name="connsiteY11" fmla="*/ 452502 h 485602"/>
              <a:gd name="connsiteX12" fmla="*/ 143651 w 3253681"/>
              <a:gd name="connsiteY12" fmla="*/ 479460 h 485602"/>
              <a:gd name="connsiteX13" fmla="*/ 71417 w 3253681"/>
              <a:gd name="connsiteY13" fmla="*/ 460464 h 485602"/>
              <a:gd name="connsiteX14" fmla="*/ 4512 w 3253681"/>
              <a:gd name="connsiteY14" fmla="*/ 413371 h 485602"/>
              <a:gd name="connsiteX0" fmla="*/ 33042 w 3282210"/>
              <a:gd name="connsiteY0" fmla="*/ 415329 h 487560"/>
              <a:gd name="connsiteX1" fmla="*/ 97869 w 3282210"/>
              <a:gd name="connsiteY1" fmla="*/ 2587 h 487560"/>
              <a:gd name="connsiteX2" fmla="*/ 874763 w 3282210"/>
              <a:gd name="connsiteY2" fmla="*/ 153466 h 487560"/>
              <a:gd name="connsiteX3" fmla="*/ 1726472 w 3282210"/>
              <a:gd name="connsiteY3" fmla="*/ 121593 h 487560"/>
              <a:gd name="connsiteX4" fmla="*/ 3025320 w 3282210"/>
              <a:gd name="connsiteY4" fmla="*/ 13695 h 487560"/>
              <a:gd name="connsiteX5" fmla="*/ 3161281 w 3282210"/>
              <a:gd name="connsiteY5" fmla="*/ 433988 h 487560"/>
              <a:gd name="connsiteX6" fmla="*/ 1648154 w 3282210"/>
              <a:gd name="connsiteY6" fmla="*/ 459437 h 487560"/>
              <a:gd name="connsiteX7" fmla="*/ 911792 w 3282210"/>
              <a:gd name="connsiteY7" fmla="*/ 479193 h 487560"/>
              <a:gd name="connsiteX8" fmla="*/ 184290 w 3282210"/>
              <a:gd name="connsiteY8" fmla="*/ 483580 h 487560"/>
              <a:gd name="connsiteX9" fmla="*/ 291209 w 3282210"/>
              <a:gd name="connsiteY9" fmla="*/ 478836 h 487560"/>
              <a:gd name="connsiteX10" fmla="*/ 141770 w 3282210"/>
              <a:gd name="connsiteY10" fmla="*/ 472680 h 487560"/>
              <a:gd name="connsiteX11" fmla="*/ 123394 w 3282210"/>
              <a:gd name="connsiteY11" fmla="*/ 454460 h 487560"/>
              <a:gd name="connsiteX12" fmla="*/ 172181 w 3282210"/>
              <a:gd name="connsiteY12" fmla="*/ 481418 h 487560"/>
              <a:gd name="connsiteX13" fmla="*/ 99947 w 3282210"/>
              <a:gd name="connsiteY13" fmla="*/ 462422 h 487560"/>
              <a:gd name="connsiteX14" fmla="*/ 33042 w 3282210"/>
              <a:gd name="connsiteY14" fmla="*/ 415329 h 487560"/>
              <a:gd name="connsiteX0" fmla="*/ 33042 w 3282210"/>
              <a:gd name="connsiteY0" fmla="*/ 415329 h 581948"/>
              <a:gd name="connsiteX1" fmla="*/ 97869 w 3282210"/>
              <a:gd name="connsiteY1" fmla="*/ 2587 h 581948"/>
              <a:gd name="connsiteX2" fmla="*/ 874763 w 3282210"/>
              <a:gd name="connsiteY2" fmla="*/ 153466 h 581948"/>
              <a:gd name="connsiteX3" fmla="*/ 1726472 w 3282210"/>
              <a:gd name="connsiteY3" fmla="*/ 121593 h 581948"/>
              <a:gd name="connsiteX4" fmla="*/ 3025320 w 3282210"/>
              <a:gd name="connsiteY4" fmla="*/ 13695 h 581948"/>
              <a:gd name="connsiteX5" fmla="*/ 3161281 w 3282210"/>
              <a:gd name="connsiteY5" fmla="*/ 433988 h 581948"/>
              <a:gd name="connsiteX6" fmla="*/ 1648154 w 3282210"/>
              <a:gd name="connsiteY6" fmla="*/ 459437 h 581948"/>
              <a:gd name="connsiteX7" fmla="*/ 835233 w 3282210"/>
              <a:gd name="connsiteY7" fmla="*/ 581810 h 581948"/>
              <a:gd name="connsiteX8" fmla="*/ 184290 w 3282210"/>
              <a:gd name="connsiteY8" fmla="*/ 483580 h 581948"/>
              <a:gd name="connsiteX9" fmla="*/ 291209 w 3282210"/>
              <a:gd name="connsiteY9" fmla="*/ 478836 h 581948"/>
              <a:gd name="connsiteX10" fmla="*/ 141770 w 3282210"/>
              <a:gd name="connsiteY10" fmla="*/ 472680 h 581948"/>
              <a:gd name="connsiteX11" fmla="*/ 123394 w 3282210"/>
              <a:gd name="connsiteY11" fmla="*/ 454460 h 581948"/>
              <a:gd name="connsiteX12" fmla="*/ 172181 w 3282210"/>
              <a:gd name="connsiteY12" fmla="*/ 481418 h 581948"/>
              <a:gd name="connsiteX13" fmla="*/ 99947 w 3282210"/>
              <a:gd name="connsiteY13" fmla="*/ 462422 h 581948"/>
              <a:gd name="connsiteX14" fmla="*/ 33042 w 3282210"/>
              <a:gd name="connsiteY14" fmla="*/ 415329 h 581948"/>
              <a:gd name="connsiteX0" fmla="*/ 33042 w 3283673"/>
              <a:gd name="connsiteY0" fmla="*/ 415329 h 611816"/>
              <a:gd name="connsiteX1" fmla="*/ 97869 w 3283673"/>
              <a:gd name="connsiteY1" fmla="*/ 2587 h 611816"/>
              <a:gd name="connsiteX2" fmla="*/ 874763 w 3283673"/>
              <a:gd name="connsiteY2" fmla="*/ 153466 h 611816"/>
              <a:gd name="connsiteX3" fmla="*/ 1726472 w 3283673"/>
              <a:gd name="connsiteY3" fmla="*/ 121593 h 611816"/>
              <a:gd name="connsiteX4" fmla="*/ 3025320 w 3283673"/>
              <a:gd name="connsiteY4" fmla="*/ 13695 h 611816"/>
              <a:gd name="connsiteX5" fmla="*/ 3161281 w 3283673"/>
              <a:gd name="connsiteY5" fmla="*/ 433988 h 611816"/>
              <a:gd name="connsiteX6" fmla="*/ 1628243 w 3283673"/>
              <a:gd name="connsiteY6" fmla="*/ 601488 h 611816"/>
              <a:gd name="connsiteX7" fmla="*/ 835233 w 3283673"/>
              <a:gd name="connsiteY7" fmla="*/ 581810 h 611816"/>
              <a:gd name="connsiteX8" fmla="*/ 184290 w 3283673"/>
              <a:gd name="connsiteY8" fmla="*/ 483580 h 611816"/>
              <a:gd name="connsiteX9" fmla="*/ 291209 w 3283673"/>
              <a:gd name="connsiteY9" fmla="*/ 478836 h 611816"/>
              <a:gd name="connsiteX10" fmla="*/ 141770 w 3283673"/>
              <a:gd name="connsiteY10" fmla="*/ 472680 h 611816"/>
              <a:gd name="connsiteX11" fmla="*/ 123394 w 3283673"/>
              <a:gd name="connsiteY11" fmla="*/ 454460 h 611816"/>
              <a:gd name="connsiteX12" fmla="*/ 172181 w 3283673"/>
              <a:gd name="connsiteY12" fmla="*/ 481418 h 611816"/>
              <a:gd name="connsiteX13" fmla="*/ 99947 w 3283673"/>
              <a:gd name="connsiteY13" fmla="*/ 462422 h 611816"/>
              <a:gd name="connsiteX14" fmla="*/ 33042 w 3283673"/>
              <a:gd name="connsiteY14" fmla="*/ 415329 h 611816"/>
              <a:gd name="connsiteX0" fmla="*/ 33042 w 3283556"/>
              <a:gd name="connsiteY0" fmla="*/ 415500 h 611987"/>
              <a:gd name="connsiteX1" fmla="*/ 97869 w 3283556"/>
              <a:gd name="connsiteY1" fmla="*/ 2758 h 611987"/>
              <a:gd name="connsiteX2" fmla="*/ 874763 w 3283556"/>
              <a:gd name="connsiteY2" fmla="*/ 153637 h 611987"/>
              <a:gd name="connsiteX3" fmla="*/ 1729195 w 3283556"/>
              <a:gd name="connsiteY3" fmla="*/ 187939 h 611987"/>
              <a:gd name="connsiteX4" fmla="*/ 3025320 w 3283556"/>
              <a:gd name="connsiteY4" fmla="*/ 13866 h 611987"/>
              <a:gd name="connsiteX5" fmla="*/ 3161281 w 3283556"/>
              <a:gd name="connsiteY5" fmla="*/ 434159 h 611987"/>
              <a:gd name="connsiteX6" fmla="*/ 1628243 w 3283556"/>
              <a:gd name="connsiteY6" fmla="*/ 601659 h 611987"/>
              <a:gd name="connsiteX7" fmla="*/ 835233 w 3283556"/>
              <a:gd name="connsiteY7" fmla="*/ 581981 h 611987"/>
              <a:gd name="connsiteX8" fmla="*/ 184290 w 3283556"/>
              <a:gd name="connsiteY8" fmla="*/ 483751 h 611987"/>
              <a:gd name="connsiteX9" fmla="*/ 291209 w 3283556"/>
              <a:gd name="connsiteY9" fmla="*/ 479007 h 611987"/>
              <a:gd name="connsiteX10" fmla="*/ 141770 w 3283556"/>
              <a:gd name="connsiteY10" fmla="*/ 472851 h 611987"/>
              <a:gd name="connsiteX11" fmla="*/ 123394 w 3283556"/>
              <a:gd name="connsiteY11" fmla="*/ 454631 h 611987"/>
              <a:gd name="connsiteX12" fmla="*/ 172181 w 3283556"/>
              <a:gd name="connsiteY12" fmla="*/ 481589 h 611987"/>
              <a:gd name="connsiteX13" fmla="*/ 99947 w 3283556"/>
              <a:gd name="connsiteY13" fmla="*/ 462593 h 611987"/>
              <a:gd name="connsiteX14" fmla="*/ 33042 w 3283556"/>
              <a:gd name="connsiteY14" fmla="*/ 415500 h 611987"/>
              <a:gd name="connsiteX0" fmla="*/ 33042 w 3283556"/>
              <a:gd name="connsiteY0" fmla="*/ 415500 h 611987"/>
              <a:gd name="connsiteX1" fmla="*/ 97869 w 3283556"/>
              <a:gd name="connsiteY1" fmla="*/ 2758 h 611987"/>
              <a:gd name="connsiteX2" fmla="*/ 874763 w 3283556"/>
              <a:gd name="connsiteY2" fmla="*/ 153637 h 611987"/>
              <a:gd name="connsiteX3" fmla="*/ 1729195 w 3283556"/>
              <a:gd name="connsiteY3" fmla="*/ 187939 h 611987"/>
              <a:gd name="connsiteX4" fmla="*/ 3025320 w 3283556"/>
              <a:gd name="connsiteY4" fmla="*/ 13866 h 611987"/>
              <a:gd name="connsiteX5" fmla="*/ 3161281 w 3283556"/>
              <a:gd name="connsiteY5" fmla="*/ 434159 h 611987"/>
              <a:gd name="connsiteX6" fmla="*/ 1628243 w 3283556"/>
              <a:gd name="connsiteY6" fmla="*/ 601659 h 611987"/>
              <a:gd name="connsiteX7" fmla="*/ 835233 w 3283556"/>
              <a:gd name="connsiteY7" fmla="*/ 581981 h 611987"/>
              <a:gd name="connsiteX8" fmla="*/ 184290 w 3283556"/>
              <a:gd name="connsiteY8" fmla="*/ 483751 h 611987"/>
              <a:gd name="connsiteX9" fmla="*/ 291209 w 3283556"/>
              <a:gd name="connsiteY9" fmla="*/ 479007 h 611987"/>
              <a:gd name="connsiteX10" fmla="*/ 141770 w 3283556"/>
              <a:gd name="connsiteY10" fmla="*/ 472851 h 611987"/>
              <a:gd name="connsiteX11" fmla="*/ 123394 w 3283556"/>
              <a:gd name="connsiteY11" fmla="*/ 454631 h 611987"/>
              <a:gd name="connsiteX12" fmla="*/ 172181 w 3283556"/>
              <a:gd name="connsiteY12" fmla="*/ 481589 h 611987"/>
              <a:gd name="connsiteX13" fmla="*/ 99947 w 3283556"/>
              <a:gd name="connsiteY13" fmla="*/ 462593 h 611987"/>
              <a:gd name="connsiteX14" fmla="*/ 33042 w 3283556"/>
              <a:gd name="connsiteY14" fmla="*/ 415500 h 61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3556" h="611987">
                <a:moveTo>
                  <a:pt x="33042" y="415500"/>
                </a:moveTo>
                <a:cubicBezTo>
                  <a:pt x="32696" y="338861"/>
                  <a:pt x="-73984" y="27139"/>
                  <a:pt x="97869" y="2758"/>
                </a:cubicBezTo>
                <a:cubicBezTo>
                  <a:pt x="269722" y="-21623"/>
                  <a:pt x="602875" y="122774"/>
                  <a:pt x="874763" y="153637"/>
                </a:cubicBezTo>
                <a:cubicBezTo>
                  <a:pt x="1146651" y="184500"/>
                  <a:pt x="1417949" y="248179"/>
                  <a:pt x="1729195" y="187939"/>
                </a:cubicBezTo>
                <a:cubicBezTo>
                  <a:pt x="2040441" y="127699"/>
                  <a:pt x="2786639" y="-27171"/>
                  <a:pt x="3025320" y="13866"/>
                </a:cubicBezTo>
                <a:cubicBezTo>
                  <a:pt x="3264001" y="54903"/>
                  <a:pt x="3394127" y="336194"/>
                  <a:pt x="3161281" y="434159"/>
                </a:cubicBezTo>
                <a:cubicBezTo>
                  <a:pt x="2928435" y="532124"/>
                  <a:pt x="2015918" y="577022"/>
                  <a:pt x="1628243" y="601659"/>
                </a:cubicBezTo>
                <a:cubicBezTo>
                  <a:pt x="1240568" y="626296"/>
                  <a:pt x="1075892" y="601632"/>
                  <a:pt x="835233" y="581981"/>
                </a:cubicBezTo>
                <a:cubicBezTo>
                  <a:pt x="594574" y="562330"/>
                  <a:pt x="274961" y="500913"/>
                  <a:pt x="184290" y="483751"/>
                </a:cubicBezTo>
                <a:cubicBezTo>
                  <a:pt x="93619" y="466589"/>
                  <a:pt x="298295" y="480824"/>
                  <a:pt x="291209" y="479007"/>
                </a:cubicBezTo>
                <a:cubicBezTo>
                  <a:pt x="284123" y="477190"/>
                  <a:pt x="131390" y="479215"/>
                  <a:pt x="141770" y="472851"/>
                </a:cubicBezTo>
                <a:cubicBezTo>
                  <a:pt x="152150" y="466487"/>
                  <a:pt x="103654" y="456036"/>
                  <a:pt x="123394" y="454631"/>
                </a:cubicBezTo>
                <a:cubicBezTo>
                  <a:pt x="143134" y="453226"/>
                  <a:pt x="166118" y="486782"/>
                  <a:pt x="172181" y="481589"/>
                </a:cubicBezTo>
                <a:cubicBezTo>
                  <a:pt x="178244" y="476396"/>
                  <a:pt x="94738" y="486715"/>
                  <a:pt x="99947" y="462593"/>
                </a:cubicBezTo>
                <a:cubicBezTo>
                  <a:pt x="81196" y="439148"/>
                  <a:pt x="33388" y="492139"/>
                  <a:pt x="33042" y="415500"/>
                </a:cubicBezTo>
                <a:close/>
              </a:path>
            </a:pathLst>
          </a:custGeom>
          <a:pattFill prst="openDmnd">
            <a:fgClr>
              <a:srgbClr val="BC4C00"/>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ZA">
              <a:latin typeface="Arial" charset="0"/>
              <a:ea typeface="ＭＳ Ｐゴシック" pitchFamily="1" charset="-128"/>
            </a:endParaRPr>
          </a:p>
        </p:txBody>
      </p:sp>
      <p:sp>
        <p:nvSpPr>
          <p:cNvPr id="8" name="Oval 4"/>
          <p:cNvSpPr/>
          <p:nvPr/>
        </p:nvSpPr>
        <p:spPr bwMode="auto">
          <a:xfrm rot="13728697">
            <a:off x="4568021" y="4437263"/>
            <a:ext cx="2789651" cy="610827"/>
          </a:xfrm>
          <a:custGeom>
            <a:avLst/>
            <a:gdLst>
              <a:gd name="connsiteX0" fmla="*/ 0 w 3620253"/>
              <a:gd name="connsiteY0" fmla="*/ 333375 h 666750"/>
              <a:gd name="connsiteX1" fmla="*/ 1810127 w 3620253"/>
              <a:gd name="connsiteY1" fmla="*/ 0 h 666750"/>
              <a:gd name="connsiteX2" fmla="*/ 3620254 w 3620253"/>
              <a:gd name="connsiteY2" fmla="*/ 333375 h 666750"/>
              <a:gd name="connsiteX3" fmla="*/ 1810127 w 3620253"/>
              <a:gd name="connsiteY3" fmla="*/ 666750 h 666750"/>
              <a:gd name="connsiteX4" fmla="*/ 0 w 3620253"/>
              <a:gd name="connsiteY4" fmla="*/ 333375 h 666750"/>
              <a:gd name="connsiteX0" fmla="*/ 0 w 3690864"/>
              <a:gd name="connsiteY0" fmla="*/ 354718 h 688093"/>
              <a:gd name="connsiteX1" fmla="*/ 1810127 w 3690864"/>
              <a:gd name="connsiteY1" fmla="*/ 21343 h 688093"/>
              <a:gd name="connsiteX2" fmla="*/ 3181677 w 3690864"/>
              <a:gd name="connsiteY2" fmla="*/ 68659 h 688093"/>
              <a:gd name="connsiteX3" fmla="*/ 3620254 w 3690864"/>
              <a:gd name="connsiteY3" fmla="*/ 354718 h 688093"/>
              <a:gd name="connsiteX4" fmla="*/ 1810127 w 3690864"/>
              <a:gd name="connsiteY4" fmla="*/ 688093 h 688093"/>
              <a:gd name="connsiteX5" fmla="*/ 0 w 3690864"/>
              <a:gd name="connsiteY5" fmla="*/ 354718 h 688093"/>
              <a:gd name="connsiteX0" fmla="*/ 0 w 3454724"/>
              <a:gd name="connsiteY0" fmla="*/ 354718 h 691688"/>
              <a:gd name="connsiteX1" fmla="*/ 1810127 w 3454724"/>
              <a:gd name="connsiteY1" fmla="*/ 21343 h 691688"/>
              <a:gd name="connsiteX2" fmla="*/ 3181677 w 3454724"/>
              <a:gd name="connsiteY2" fmla="*/ 68659 h 691688"/>
              <a:gd name="connsiteX3" fmla="*/ 3318180 w 3454724"/>
              <a:gd name="connsiteY3" fmla="*/ 506277 h 691688"/>
              <a:gd name="connsiteX4" fmla="*/ 1810127 w 3454724"/>
              <a:gd name="connsiteY4" fmla="*/ 688093 h 691688"/>
              <a:gd name="connsiteX5" fmla="*/ 0 w 3454724"/>
              <a:gd name="connsiteY5" fmla="*/ 354718 h 691688"/>
              <a:gd name="connsiteX0" fmla="*/ 15 w 3454739"/>
              <a:gd name="connsiteY0" fmla="*/ 354718 h 534614"/>
              <a:gd name="connsiteX1" fmla="*/ 1810142 w 3454739"/>
              <a:gd name="connsiteY1" fmla="*/ 21343 h 534614"/>
              <a:gd name="connsiteX2" fmla="*/ 3181692 w 3454739"/>
              <a:gd name="connsiteY2" fmla="*/ 68659 h 534614"/>
              <a:gd name="connsiteX3" fmla="*/ 3318195 w 3454739"/>
              <a:gd name="connsiteY3" fmla="*/ 506277 h 534614"/>
              <a:gd name="connsiteX4" fmla="*/ 1841033 w 3454739"/>
              <a:gd name="connsiteY4" fmla="*/ 406393 h 534614"/>
              <a:gd name="connsiteX5" fmla="*/ 15 w 3454739"/>
              <a:gd name="connsiteY5" fmla="*/ 354718 h 534614"/>
              <a:gd name="connsiteX0" fmla="*/ 15 w 3454739"/>
              <a:gd name="connsiteY0" fmla="*/ 354718 h 549128"/>
              <a:gd name="connsiteX1" fmla="*/ 1810142 w 3454739"/>
              <a:gd name="connsiteY1" fmla="*/ 21343 h 549128"/>
              <a:gd name="connsiteX2" fmla="*/ 3181692 w 3454739"/>
              <a:gd name="connsiteY2" fmla="*/ 68659 h 549128"/>
              <a:gd name="connsiteX3" fmla="*/ 3318195 w 3454739"/>
              <a:gd name="connsiteY3" fmla="*/ 506277 h 549128"/>
              <a:gd name="connsiteX4" fmla="*/ 1841033 w 3454739"/>
              <a:gd name="connsiteY4" fmla="*/ 406393 h 549128"/>
              <a:gd name="connsiteX5" fmla="*/ 15 w 3454739"/>
              <a:gd name="connsiteY5" fmla="*/ 354718 h 549128"/>
              <a:gd name="connsiteX0" fmla="*/ 70 w 3454794"/>
              <a:gd name="connsiteY0" fmla="*/ 336165 h 529606"/>
              <a:gd name="connsiteX1" fmla="*/ 1908787 w 3454794"/>
              <a:gd name="connsiteY1" fmla="*/ 29358 h 529606"/>
              <a:gd name="connsiteX2" fmla="*/ 3181747 w 3454794"/>
              <a:gd name="connsiteY2" fmla="*/ 50106 h 529606"/>
              <a:gd name="connsiteX3" fmla="*/ 3318250 w 3454794"/>
              <a:gd name="connsiteY3" fmla="*/ 487724 h 529606"/>
              <a:gd name="connsiteX4" fmla="*/ 1841088 w 3454794"/>
              <a:gd name="connsiteY4" fmla="*/ 387840 h 529606"/>
              <a:gd name="connsiteX5" fmla="*/ 70 w 3454794"/>
              <a:gd name="connsiteY5" fmla="*/ 336165 h 529606"/>
              <a:gd name="connsiteX0" fmla="*/ 70 w 3454794"/>
              <a:gd name="connsiteY0" fmla="*/ 386558 h 579999"/>
              <a:gd name="connsiteX1" fmla="*/ 1908787 w 3454794"/>
              <a:gd name="connsiteY1" fmla="*/ 79751 h 579999"/>
              <a:gd name="connsiteX2" fmla="*/ 3181747 w 3454794"/>
              <a:gd name="connsiteY2" fmla="*/ 100499 h 579999"/>
              <a:gd name="connsiteX3" fmla="*/ 3318250 w 3454794"/>
              <a:gd name="connsiteY3" fmla="*/ 538117 h 579999"/>
              <a:gd name="connsiteX4" fmla="*/ 1841088 w 3454794"/>
              <a:gd name="connsiteY4" fmla="*/ 438233 h 579999"/>
              <a:gd name="connsiteX5" fmla="*/ 70 w 3454794"/>
              <a:gd name="connsiteY5" fmla="*/ 386558 h 579999"/>
              <a:gd name="connsiteX0" fmla="*/ 14435 w 3469159"/>
              <a:gd name="connsiteY0" fmla="*/ 326108 h 513898"/>
              <a:gd name="connsiteX1" fmla="*/ 1045555 w 3469159"/>
              <a:gd name="connsiteY1" fmla="*/ 179820 h 513898"/>
              <a:gd name="connsiteX2" fmla="*/ 1923152 w 3469159"/>
              <a:gd name="connsiteY2" fmla="*/ 19301 h 513898"/>
              <a:gd name="connsiteX3" fmla="*/ 3196112 w 3469159"/>
              <a:gd name="connsiteY3" fmla="*/ 40049 h 513898"/>
              <a:gd name="connsiteX4" fmla="*/ 3332615 w 3469159"/>
              <a:gd name="connsiteY4" fmla="*/ 477667 h 513898"/>
              <a:gd name="connsiteX5" fmla="*/ 1855453 w 3469159"/>
              <a:gd name="connsiteY5" fmla="*/ 377783 h 513898"/>
              <a:gd name="connsiteX6" fmla="*/ 14435 w 3469159"/>
              <a:gd name="connsiteY6" fmla="*/ 326108 h 513898"/>
              <a:gd name="connsiteX0" fmla="*/ 38804 w 3493528"/>
              <a:gd name="connsiteY0" fmla="*/ 326108 h 510327"/>
              <a:gd name="connsiteX1" fmla="*/ 1069924 w 3493528"/>
              <a:gd name="connsiteY1" fmla="*/ 179820 h 510327"/>
              <a:gd name="connsiteX2" fmla="*/ 1947521 w 3493528"/>
              <a:gd name="connsiteY2" fmla="*/ 19301 h 510327"/>
              <a:gd name="connsiteX3" fmla="*/ 3220481 w 3493528"/>
              <a:gd name="connsiteY3" fmla="*/ 40049 h 510327"/>
              <a:gd name="connsiteX4" fmla="*/ 3356984 w 3493528"/>
              <a:gd name="connsiteY4" fmla="*/ 477667 h 510327"/>
              <a:gd name="connsiteX5" fmla="*/ 1879822 w 3493528"/>
              <a:gd name="connsiteY5" fmla="*/ 377783 h 510327"/>
              <a:gd name="connsiteX6" fmla="*/ 379451 w 3493528"/>
              <a:gd name="connsiteY6" fmla="*/ 509934 h 510327"/>
              <a:gd name="connsiteX7" fmla="*/ 38804 w 3493528"/>
              <a:gd name="connsiteY7" fmla="*/ 326108 h 510327"/>
              <a:gd name="connsiteX0" fmla="*/ 164 w 3454888"/>
              <a:gd name="connsiteY0" fmla="*/ 326108 h 510327"/>
              <a:gd name="connsiteX1" fmla="*/ 307016 w 3454888"/>
              <a:gd name="connsiteY1" fmla="*/ 198238 h 510327"/>
              <a:gd name="connsiteX2" fmla="*/ 1031284 w 3454888"/>
              <a:gd name="connsiteY2" fmla="*/ 179820 h 510327"/>
              <a:gd name="connsiteX3" fmla="*/ 1908881 w 3454888"/>
              <a:gd name="connsiteY3" fmla="*/ 19301 h 510327"/>
              <a:gd name="connsiteX4" fmla="*/ 3181841 w 3454888"/>
              <a:gd name="connsiteY4" fmla="*/ 40049 h 510327"/>
              <a:gd name="connsiteX5" fmla="*/ 3318344 w 3454888"/>
              <a:gd name="connsiteY5" fmla="*/ 477667 h 510327"/>
              <a:gd name="connsiteX6" fmla="*/ 1841182 w 3454888"/>
              <a:gd name="connsiteY6" fmla="*/ 377783 h 510327"/>
              <a:gd name="connsiteX7" fmla="*/ 340811 w 3454888"/>
              <a:gd name="connsiteY7" fmla="*/ 509934 h 510327"/>
              <a:gd name="connsiteX8" fmla="*/ 164 w 3454888"/>
              <a:gd name="connsiteY8" fmla="*/ 326108 h 510327"/>
              <a:gd name="connsiteX0" fmla="*/ 58858 w 3285443"/>
              <a:gd name="connsiteY0" fmla="*/ 369264 h 510327"/>
              <a:gd name="connsiteX1" fmla="*/ 137571 w 3285443"/>
              <a:gd name="connsiteY1" fmla="*/ 198238 h 510327"/>
              <a:gd name="connsiteX2" fmla="*/ 861839 w 3285443"/>
              <a:gd name="connsiteY2" fmla="*/ 179820 h 510327"/>
              <a:gd name="connsiteX3" fmla="*/ 1739436 w 3285443"/>
              <a:gd name="connsiteY3" fmla="*/ 19301 h 510327"/>
              <a:gd name="connsiteX4" fmla="*/ 3012396 w 3285443"/>
              <a:gd name="connsiteY4" fmla="*/ 40049 h 510327"/>
              <a:gd name="connsiteX5" fmla="*/ 3148899 w 3285443"/>
              <a:gd name="connsiteY5" fmla="*/ 477667 h 510327"/>
              <a:gd name="connsiteX6" fmla="*/ 1671737 w 3285443"/>
              <a:gd name="connsiteY6" fmla="*/ 377783 h 510327"/>
              <a:gd name="connsiteX7" fmla="*/ 171366 w 3285443"/>
              <a:gd name="connsiteY7" fmla="*/ 509934 h 510327"/>
              <a:gd name="connsiteX8" fmla="*/ 58858 w 3285443"/>
              <a:gd name="connsiteY8" fmla="*/ 369264 h 510327"/>
              <a:gd name="connsiteX0" fmla="*/ 32087 w 3258672"/>
              <a:gd name="connsiteY0" fmla="*/ 369264 h 516746"/>
              <a:gd name="connsiteX1" fmla="*/ 110800 w 3258672"/>
              <a:gd name="connsiteY1" fmla="*/ 198238 h 516746"/>
              <a:gd name="connsiteX2" fmla="*/ 835068 w 3258672"/>
              <a:gd name="connsiteY2" fmla="*/ 179820 h 516746"/>
              <a:gd name="connsiteX3" fmla="*/ 1712665 w 3258672"/>
              <a:gd name="connsiteY3" fmla="*/ 19301 h 516746"/>
              <a:gd name="connsiteX4" fmla="*/ 2985625 w 3258672"/>
              <a:gd name="connsiteY4" fmla="*/ 40049 h 516746"/>
              <a:gd name="connsiteX5" fmla="*/ 3122128 w 3258672"/>
              <a:gd name="connsiteY5" fmla="*/ 477667 h 516746"/>
              <a:gd name="connsiteX6" fmla="*/ 1644966 w 3258672"/>
              <a:gd name="connsiteY6" fmla="*/ 377783 h 516746"/>
              <a:gd name="connsiteX7" fmla="*/ 144595 w 3258672"/>
              <a:gd name="connsiteY7" fmla="*/ 509934 h 516746"/>
              <a:gd name="connsiteX8" fmla="*/ 60252 w 3258672"/>
              <a:gd name="connsiteY8" fmla="*/ 488776 h 516746"/>
              <a:gd name="connsiteX9" fmla="*/ 32087 w 3258672"/>
              <a:gd name="connsiteY9" fmla="*/ 369264 h 516746"/>
              <a:gd name="connsiteX0" fmla="*/ 22214 w 3248799"/>
              <a:gd name="connsiteY0" fmla="*/ 369264 h 520248"/>
              <a:gd name="connsiteX1" fmla="*/ 100927 w 3248799"/>
              <a:gd name="connsiteY1" fmla="*/ 198238 h 520248"/>
              <a:gd name="connsiteX2" fmla="*/ 825195 w 3248799"/>
              <a:gd name="connsiteY2" fmla="*/ 179820 h 520248"/>
              <a:gd name="connsiteX3" fmla="*/ 1702792 w 3248799"/>
              <a:gd name="connsiteY3" fmla="*/ 19301 h 520248"/>
              <a:gd name="connsiteX4" fmla="*/ 2975752 w 3248799"/>
              <a:gd name="connsiteY4" fmla="*/ 40049 h 520248"/>
              <a:gd name="connsiteX5" fmla="*/ 3112255 w 3248799"/>
              <a:gd name="connsiteY5" fmla="*/ 477667 h 520248"/>
              <a:gd name="connsiteX6" fmla="*/ 1635093 w 3248799"/>
              <a:gd name="connsiteY6" fmla="*/ 377783 h 520248"/>
              <a:gd name="connsiteX7" fmla="*/ 134722 w 3248799"/>
              <a:gd name="connsiteY7" fmla="*/ 509934 h 520248"/>
              <a:gd name="connsiteX8" fmla="*/ 122613 w 3248799"/>
              <a:gd name="connsiteY8" fmla="*/ 507772 h 520248"/>
              <a:gd name="connsiteX9" fmla="*/ 50379 w 3248799"/>
              <a:gd name="connsiteY9" fmla="*/ 488776 h 520248"/>
              <a:gd name="connsiteX10" fmla="*/ 22214 w 3248799"/>
              <a:gd name="connsiteY10" fmla="*/ 369264 h 520248"/>
              <a:gd name="connsiteX0" fmla="*/ 25118 w 3251703"/>
              <a:gd name="connsiteY0" fmla="*/ 369264 h 516076"/>
              <a:gd name="connsiteX1" fmla="*/ 103831 w 3251703"/>
              <a:gd name="connsiteY1" fmla="*/ 198238 h 516076"/>
              <a:gd name="connsiteX2" fmla="*/ 828099 w 3251703"/>
              <a:gd name="connsiteY2" fmla="*/ 179820 h 516076"/>
              <a:gd name="connsiteX3" fmla="*/ 1705696 w 3251703"/>
              <a:gd name="connsiteY3" fmla="*/ 19301 h 516076"/>
              <a:gd name="connsiteX4" fmla="*/ 2978656 w 3251703"/>
              <a:gd name="connsiteY4" fmla="*/ 40049 h 516076"/>
              <a:gd name="connsiteX5" fmla="*/ 3115159 w 3251703"/>
              <a:gd name="connsiteY5" fmla="*/ 477667 h 516076"/>
              <a:gd name="connsiteX6" fmla="*/ 1637997 w 3251703"/>
              <a:gd name="connsiteY6" fmla="*/ 377783 h 516076"/>
              <a:gd name="connsiteX7" fmla="*/ 137626 w 3251703"/>
              <a:gd name="connsiteY7" fmla="*/ 509934 h 516076"/>
              <a:gd name="connsiteX8" fmla="*/ 76730 w 3251703"/>
              <a:gd name="connsiteY8" fmla="*/ 480814 h 516076"/>
              <a:gd name="connsiteX9" fmla="*/ 125517 w 3251703"/>
              <a:gd name="connsiteY9" fmla="*/ 507772 h 516076"/>
              <a:gd name="connsiteX10" fmla="*/ 53283 w 3251703"/>
              <a:gd name="connsiteY10" fmla="*/ 488776 h 516076"/>
              <a:gd name="connsiteX11" fmla="*/ 25118 w 3251703"/>
              <a:gd name="connsiteY11" fmla="*/ 369264 h 516076"/>
              <a:gd name="connsiteX0" fmla="*/ 22214 w 3248799"/>
              <a:gd name="connsiteY0" fmla="*/ 369264 h 518717"/>
              <a:gd name="connsiteX1" fmla="*/ 100927 w 3248799"/>
              <a:gd name="connsiteY1" fmla="*/ 198238 h 518717"/>
              <a:gd name="connsiteX2" fmla="*/ 825195 w 3248799"/>
              <a:gd name="connsiteY2" fmla="*/ 179820 h 518717"/>
              <a:gd name="connsiteX3" fmla="*/ 1702792 w 3248799"/>
              <a:gd name="connsiteY3" fmla="*/ 19301 h 518717"/>
              <a:gd name="connsiteX4" fmla="*/ 2975752 w 3248799"/>
              <a:gd name="connsiteY4" fmla="*/ 40049 h 518717"/>
              <a:gd name="connsiteX5" fmla="*/ 3112255 w 3248799"/>
              <a:gd name="connsiteY5" fmla="*/ 477667 h 518717"/>
              <a:gd name="connsiteX6" fmla="*/ 1635093 w 3248799"/>
              <a:gd name="connsiteY6" fmla="*/ 377783 h 518717"/>
              <a:gd name="connsiteX7" fmla="*/ 134722 w 3248799"/>
              <a:gd name="connsiteY7" fmla="*/ 509934 h 518717"/>
              <a:gd name="connsiteX8" fmla="*/ 92202 w 3248799"/>
              <a:gd name="connsiteY8" fmla="*/ 499034 h 518717"/>
              <a:gd name="connsiteX9" fmla="*/ 73826 w 3248799"/>
              <a:gd name="connsiteY9" fmla="*/ 480814 h 518717"/>
              <a:gd name="connsiteX10" fmla="*/ 122613 w 3248799"/>
              <a:gd name="connsiteY10" fmla="*/ 507772 h 518717"/>
              <a:gd name="connsiteX11" fmla="*/ 50379 w 3248799"/>
              <a:gd name="connsiteY11" fmla="*/ 488776 h 518717"/>
              <a:gd name="connsiteX12" fmla="*/ 22214 w 3248799"/>
              <a:gd name="connsiteY12" fmla="*/ 369264 h 518717"/>
              <a:gd name="connsiteX0" fmla="*/ 31158 w 3257743"/>
              <a:gd name="connsiteY0" fmla="*/ 369264 h 513768"/>
              <a:gd name="connsiteX1" fmla="*/ 109871 w 3257743"/>
              <a:gd name="connsiteY1" fmla="*/ 198238 h 513768"/>
              <a:gd name="connsiteX2" fmla="*/ 834139 w 3257743"/>
              <a:gd name="connsiteY2" fmla="*/ 179820 h 513768"/>
              <a:gd name="connsiteX3" fmla="*/ 1711736 w 3257743"/>
              <a:gd name="connsiteY3" fmla="*/ 19301 h 513768"/>
              <a:gd name="connsiteX4" fmla="*/ 2984696 w 3257743"/>
              <a:gd name="connsiteY4" fmla="*/ 40049 h 513768"/>
              <a:gd name="connsiteX5" fmla="*/ 3121199 w 3257743"/>
              <a:gd name="connsiteY5" fmla="*/ 477667 h 513768"/>
              <a:gd name="connsiteX6" fmla="*/ 1644037 w 3257743"/>
              <a:gd name="connsiteY6" fmla="*/ 377783 h 513768"/>
              <a:gd name="connsiteX7" fmla="*/ 143666 w 3257743"/>
              <a:gd name="connsiteY7" fmla="*/ 509934 h 513768"/>
              <a:gd name="connsiteX8" fmla="*/ 62029 w 3257743"/>
              <a:gd name="connsiteY8" fmla="*/ 439212 h 513768"/>
              <a:gd name="connsiteX9" fmla="*/ 101146 w 3257743"/>
              <a:gd name="connsiteY9" fmla="*/ 499034 h 513768"/>
              <a:gd name="connsiteX10" fmla="*/ 82770 w 3257743"/>
              <a:gd name="connsiteY10" fmla="*/ 480814 h 513768"/>
              <a:gd name="connsiteX11" fmla="*/ 131557 w 3257743"/>
              <a:gd name="connsiteY11" fmla="*/ 507772 h 513768"/>
              <a:gd name="connsiteX12" fmla="*/ 59323 w 3257743"/>
              <a:gd name="connsiteY12" fmla="*/ 488776 h 513768"/>
              <a:gd name="connsiteX13" fmla="*/ 31158 w 3257743"/>
              <a:gd name="connsiteY13" fmla="*/ 369264 h 513768"/>
              <a:gd name="connsiteX0" fmla="*/ 4512 w 3269837"/>
              <a:gd name="connsiteY0" fmla="*/ 441683 h 513768"/>
              <a:gd name="connsiteX1" fmla="*/ 121965 w 3269837"/>
              <a:gd name="connsiteY1" fmla="*/ 198238 h 513768"/>
              <a:gd name="connsiteX2" fmla="*/ 846233 w 3269837"/>
              <a:gd name="connsiteY2" fmla="*/ 179820 h 513768"/>
              <a:gd name="connsiteX3" fmla="*/ 1723830 w 3269837"/>
              <a:gd name="connsiteY3" fmla="*/ 19301 h 513768"/>
              <a:gd name="connsiteX4" fmla="*/ 2996790 w 3269837"/>
              <a:gd name="connsiteY4" fmla="*/ 40049 h 513768"/>
              <a:gd name="connsiteX5" fmla="*/ 3133293 w 3269837"/>
              <a:gd name="connsiteY5" fmla="*/ 477667 h 513768"/>
              <a:gd name="connsiteX6" fmla="*/ 1656131 w 3269837"/>
              <a:gd name="connsiteY6" fmla="*/ 377783 h 513768"/>
              <a:gd name="connsiteX7" fmla="*/ 155760 w 3269837"/>
              <a:gd name="connsiteY7" fmla="*/ 509934 h 513768"/>
              <a:gd name="connsiteX8" fmla="*/ 74123 w 3269837"/>
              <a:gd name="connsiteY8" fmla="*/ 439212 h 513768"/>
              <a:gd name="connsiteX9" fmla="*/ 113240 w 3269837"/>
              <a:gd name="connsiteY9" fmla="*/ 499034 h 513768"/>
              <a:gd name="connsiteX10" fmla="*/ 94864 w 3269837"/>
              <a:gd name="connsiteY10" fmla="*/ 480814 h 513768"/>
              <a:gd name="connsiteX11" fmla="*/ 143651 w 3269837"/>
              <a:gd name="connsiteY11" fmla="*/ 507772 h 513768"/>
              <a:gd name="connsiteX12" fmla="*/ 71417 w 3269837"/>
              <a:gd name="connsiteY12" fmla="*/ 488776 h 513768"/>
              <a:gd name="connsiteX13" fmla="*/ 4512 w 3269837"/>
              <a:gd name="connsiteY13" fmla="*/ 441683 h 513768"/>
              <a:gd name="connsiteX0" fmla="*/ 4512 w 3269837"/>
              <a:gd name="connsiteY0" fmla="*/ 441683 h 512148"/>
              <a:gd name="connsiteX1" fmla="*/ 121965 w 3269837"/>
              <a:gd name="connsiteY1" fmla="*/ 198238 h 512148"/>
              <a:gd name="connsiteX2" fmla="*/ 846233 w 3269837"/>
              <a:gd name="connsiteY2" fmla="*/ 179820 h 512148"/>
              <a:gd name="connsiteX3" fmla="*/ 1723830 w 3269837"/>
              <a:gd name="connsiteY3" fmla="*/ 19301 h 512148"/>
              <a:gd name="connsiteX4" fmla="*/ 2996790 w 3269837"/>
              <a:gd name="connsiteY4" fmla="*/ 40049 h 512148"/>
              <a:gd name="connsiteX5" fmla="*/ 3133293 w 3269837"/>
              <a:gd name="connsiteY5" fmla="*/ 477667 h 512148"/>
              <a:gd name="connsiteX6" fmla="*/ 1656131 w 3269837"/>
              <a:gd name="connsiteY6" fmla="*/ 377783 h 512148"/>
              <a:gd name="connsiteX7" fmla="*/ 155760 w 3269837"/>
              <a:gd name="connsiteY7" fmla="*/ 509934 h 512148"/>
              <a:gd name="connsiteX8" fmla="*/ 64916 w 3269837"/>
              <a:gd name="connsiteY8" fmla="*/ 359830 h 512148"/>
              <a:gd name="connsiteX9" fmla="*/ 113240 w 3269837"/>
              <a:gd name="connsiteY9" fmla="*/ 499034 h 512148"/>
              <a:gd name="connsiteX10" fmla="*/ 94864 w 3269837"/>
              <a:gd name="connsiteY10" fmla="*/ 480814 h 512148"/>
              <a:gd name="connsiteX11" fmla="*/ 143651 w 3269837"/>
              <a:gd name="connsiteY11" fmla="*/ 507772 h 512148"/>
              <a:gd name="connsiteX12" fmla="*/ 71417 w 3269837"/>
              <a:gd name="connsiteY12" fmla="*/ 488776 h 512148"/>
              <a:gd name="connsiteX13" fmla="*/ 4512 w 3269837"/>
              <a:gd name="connsiteY13" fmla="*/ 441683 h 512148"/>
              <a:gd name="connsiteX0" fmla="*/ 4512 w 3269837"/>
              <a:gd name="connsiteY0" fmla="*/ 441683 h 519633"/>
              <a:gd name="connsiteX1" fmla="*/ 121965 w 3269837"/>
              <a:gd name="connsiteY1" fmla="*/ 198238 h 519633"/>
              <a:gd name="connsiteX2" fmla="*/ 846233 w 3269837"/>
              <a:gd name="connsiteY2" fmla="*/ 179820 h 519633"/>
              <a:gd name="connsiteX3" fmla="*/ 1723830 w 3269837"/>
              <a:gd name="connsiteY3" fmla="*/ 19301 h 519633"/>
              <a:gd name="connsiteX4" fmla="*/ 2996790 w 3269837"/>
              <a:gd name="connsiteY4" fmla="*/ 40049 h 519633"/>
              <a:gd name="connsiteX5" fmla="*/ 3133293 w 3269837"/>
              <a:gd name="connsiteY5" fmla="*/ 477667 h 519633"/>
              <a:gd name="connsiteX6" fmla="*/ 1656131 w 3269837"/>
              <a:gd name="connsiteY6" fmla="*/ 377783 h 519633"/>
              <a:gd name="connsiteX7" fmla="*/ 155760 w 3269837"/>
              <a:gd name="connsiteY7" fmla="*/ 509934 h 519633"/>
              <a:gd name="connsiteX8" fmla="*/ 262679 w 3269837"/>
              <a:gd name="connsiteY8" fmla="*/ 505190 h 519633"/>
              <a:gd name="connsiteX9" fmla="*/ 113240 w 3269837"/>
              <a:gd name="connsiteY9" fmla="*/ 499034 h 519633"/>
              <a:gd name="connsiteX10" fmla="*/ 94864 w 3269837"/>
              <a:gd name="connsiteY10" fmla="*/ 480814 h 519633"/>
              <a:gd name="connsiteX11" fmla="*/ 143651 w 3269837"/>
              <a:gd name="connsiteY11" fmla="*/ 507772 h 519633"/>
              <a:gd name="connsiteX12" fmla="*/ 71417 w 3269837"/>
              <a:gd name="connsiteY12" fmla="*/ 488776 h 519633"/>
              <a:gd name="connsiteX13" fmla="*/ 4512 w 3269837"/>
              <a:gd name="connsiteY13" fmla="*/ 441683 h 519633"/>
              <a:gd name="connsiteX0" fmla="*/ 4512 w 3269837"/>
              <a:gd name="connsiteY0" fmla="*/ 441683 h 514220"/>
              <a:gd name="connsiteX1" fmla="*/ 121965 w 3269837"/>
              <a:gd name="connsiteY1" fmla="*/ 198238 h 514220"/>
              <a:gd name="connsiteX2" fmla="*/ 846233 w 3269837"/>
              <a:gd name="connsiteY2" fmla="*/ 179820 h 514220"/>
              <a:gd name="connsiteX3" fmla="*/ 1723830 w 3269837"/>
              <a:gd name="connsiteY3" fmla="*/ 19301 h 514220"/>
              <a:gd name="connsiteX4" fmla="*/ 2996790 w 3269837"/>
              <a:gd name="connsiteY4" fmla="*/ 40049 h 514220"/>
              <a:gd name="connsiteX5" fmla="*/ 3133293 w 3269837"/>
              <a:gd name="connsiteY5" fmla="*/ 477667 h 514220"/>
              <a:gd name="connsiteX6" fmla="*/ 1656131 w 3269837"/>
              <a:gd name="connsiteY6" fmla="*/ 377783 h 514220"/>
              <a:gd name="connsiteX7" fmla="*/ 883262 w 3269837"/>
              <a:gd name="connsiteY7" fmla="*/ 505547 h 514220"/>
              <a:gd name="connsiteX8" fmla="*/ 155760 w 3269837"/>
              <a:gd name="connsiteY8" fmla="*/ 509934 h 514220"/>
              <a:gd name="connsiteX9" fmla="*/ 262679 w 3269837"/>
              <a:gd name="connsiteY9" fmla="*/ 505190 h 514220"/>
              <a:gd name="connsiteX10" fmla="*/ 113240 w 3269837"/>
              <a:gd name="connsiteY10" fmla="*/ 499034 h 514220"/>
              <a:gd name="connsiteX11" fmla="*/ 94864 w 3269837"/>
              <a:gd name="connsiteY11" fmla="*/ 480814 h 514220"/>
              <a:gd name="connsiteX12" fmla="*/ 143651 w 3269837"/>
              <a:gd name="connsiteY12" fmla="*/ 507772 h 514220"/>
              <a:gd name="connsiteX13" fmla="*/ 71417 w 3269837"/>
              <a:gd name="connsiteY13" fmla="*/ 488776 h 514220"/>
              <a:gd name="connsiteX14" fmla="*/ 4512 w 3269837"/>
              <a:gd name="connsiteY14" fmla="*/ 441683 h 514220"/>
              <a:gd name="connsiteX0" fmla="*/ 4512 w 3252577"/>
              <a:gd name="connsiteY0" fmla="*/ 525817 h 598354"/>
              <a:gd name="connsiteX1" fmla="*/ 121965 w 3252577"/>
              <a:gd name="connsiteY1" fmla="*/ 282372 h 598354"/>
              <a:gd name="connsiteX2" fmla="*/ 846233 w 3252577"/>
              <a:gd name="connsiteY2" fmla="*/ 263954 h 598354"/>
              <a:gd name="connsiteX3" fmla="*/ 1697494 w 3252577"/>
              <a:gd name="connsiteY3" fmla="*/ 5751 h 598354"/>
              <a:gd name="connsiteX4" fmla="*/ 2996790 w 3252577"/>
              <a:gd name="connsiteY4" fmla="*/ 124183 h 598354"/>
              <a:gd name="connsiteX5" fmla="*/ 3133293 w 3252577"/>
              <a:gd name="connsiteY5" fmla="*/ 561801 h 598354"/>
              <a:gd name="connsiteX6" fmla="*/ 1656131 w 3252577"/>
              <a:gd name="connsiteY6" fmla="*/ 461917 h 598354"/>
              <a:gd name="connsiteX7" fmla="*/ 883262 w 3252577"/>
              <a:gd name="connsiteY7" fmla="*/ 589681 h 598354"/>
              <a:gd name="connsiteX8" fmla="*/ 155760 w 3252577"/>
              <a:gd name="connsiteY8" fmla="*/ 594068 h 598354"/>
              <a:gd name="connsiteX9" fmla="*/ 262679 w 3252577"/>
              <a:gd name="connsiteY9" fmla="*/ 589324 h 598354"/>
              <a:gd name="connsiteX10" fmla="*/ 113240 w 3252577"/>
              <a:gd name="connsiteY10" fmla="*/ 583168 h 598354"/>
              <a:gd name="connsiteX11" fmla="*/ 94864 w 3252577"/>
              <a:gd name="connsiteY11" fmla="*/ 564948 h 598354"/>
              <a:gd name="connsiteX12" fmla="*/ 143651 w 3252577"/>
              <a:gd name="connsiteY12" fmla="*/ 591906 h 598354"/>
              <a:gd name="connsiteX13" fmla="*/ 71417 w 3252577"/>
              <a:gd name="connsiteY13" fmla="*/ 572910 h 598354"/>
              <a:gd name="connsiteX14" fmla="*/ 4512 w 3252577"/>
              <a:gd name="connsiteY14" fmla="*/ 525817 h 598354"/>
              <a:gd name="connsiteX0" fmla="*/ 4512 w 3248998"/>
              <a:gd name="connsiteY0" fmla="*/ 525817 h 604531"/>
              <a:gd name="connsiteX1" fmla="*/ 121965 w 3248998"/>
              <a:gd name="connsiteY1" fmla="*/ 282372 h 604531"/>
              <a:gd name="connsiteX2" fmla="*/ 846233 w 3248998"/>
              <a:gd name="connsiteY2" fmla="*/ 263954 h 604531"/>
              <a:gd name="connsiteX3" fmla="*/ 1697494 w 3248998"/>
              <a:gd name="connsiteY3" fmla="*/ 5751 h 604531"/>
              <a:gd name="connsiteX4" fmla="*/ 2996790 w 3248998"/>
              <a:gd name="connsiteY4" fmla="*/ 124183 h 604531"/>
              <a:gd name="connsiteX5" fmla="*/ 3133293 w 3248998"/>
              <a:gd name="connsiteY5" fmla="*/ 561801 h 604531"/>
              <a:gd name="connsiteX6" fmla="*/ 1689061 w 3248998"/>
              <a:gd name="connsiteY6" fmla="*/ 378086 h 604531"/>
              <a:gd name="connsiteX7" fmla="*/ 883262 w 3248998"/>
              <a:gd name="connsiteY7" fmla="*/ 589681 h 604531"/>
              <a:gd name="connsiteX8" fmla="*/ 155760 w 3248998"/>
              <a:gd name="connsiteY8" fmla="*/ 594068 h 604531"/>
              <a:gd name="connsiteX9" fmla="*/ 262679 w 3248998"/>
              <a:gd name="connsiteY9" fmla="*/ 589324 h 604531"/>
              <a:gd name="connsiteX10" fmla="*/ 113240 w 3248998"/>
              <a:gd name="connsiteY10" fmla="*/ 583168 h 604531"/>
              <a:gd name="connsiteX11" fmla="*/ 94864 w 3248998"/>
              <a:gd name="connsiteY11" fmla="*/ 564948 h 604531"/>
              <a:gd name="connsiteX12" fmla="*/ 143651 w 3248998"/>
              <a:gd name="connsiteY12" fmla="*/ 591906 h 604531"/>
              <a:gd name="connsiteX13" fmla="*/ 71417 w 3248998"/>
              <a:gd name="connsiteY13" fmla="*/ 572910 h 604531"/>
              <a:gd name="connsiteX14" fmla="*/ 4512 w 3248998"/>
              <a:gd name="connsiteY14" fmla="*/ 525817 h 604531"/>
              <a:gd name="connsiteX0" fmla="*/ 1067 w 3245553"/>
              <a:gd name="connsiteY0" fmla="*/ 532113 h 610827"/>
              <a:gd name="connsiteX1" fmla="*/ 118520 w 3245553"/>
              <a:gd name="connsiteY1" fmla="*/ 288668 h 610827"/>
              <a:gd name="connsiteX2" fmla="*/ 952843 w 3245553"/>
              <a:gd name="connsiteY2" fmla="*/ 372043 h 610827"/>
              <a:gd name="connsiteX3" fmla="*/ 1694049 w 3245553"/>
              <a:gd name="connsiteY3" fmla="*/ 12047 h 610827"/>
              <a:gd name="connsiteX4" fmla="*/ 2993345 w 3245553"/>
              <a:gd name="connsiteY4" fmla="*/ 130479 h 610827"/>
              <a:gd name="connsiteX5" fmla="*/ 3129848 w 3245553"/>
              <a:gd name="connsiteY5" fmla="*/ 568097 h 610827"/>
              <a:gd name="connsiteX6" fmla="*/ 1685616 w 3245553"/>
              <a:gd name="connsiteY6" fmla="*/ 384382 h 610827"/>
              <a:gd name="connsiteX7" fmla="*/ 879817 w 3245553"/>
              <a:gd name="connsiteY7" fmla="*/ 595977 h 610827"/>
              <a:gd name="connsiteX8" fmla="*/ 152315 w 3245553"/>
              <a:gd name="connsiteY8" fmla="*/ 600364 h 610827"/>
              <a:gd name="connsiteX9" fmla="*/ 259234 w 3245553"/>
              <a:gd name="connsiteY9" fmla="*/ 595620 h 610827"/>
              <a:gd name="connsiteX10" fmla="*/ 109795 w 3245553"/>
              <a:gd name="connsiteY10" fmla="*/ 589464 h 610827"/>
              <a:gd name="connsiteX11" fmla="*/ 91419 w 3245553"/>
              <a:gd name="connsiteY11" fmla="*/ 571244 h 610827"/>
              <a:gd name="connsiteX12" fmla="*/ 140206 w 3245553"/>
              <a:gd name="connsiteY12" fmla="*/ 598202 h 610827"/>
              <a:gd name="connsiteX13" fmla="*/ 67972 w 3245553"/>
              <a:gd name="connsiteY13" fmla="*/ 579206 h 610827"/>
              <a:gd name="connsiteX14" fmla="*/ 1067 w 3245553"/>
              <a:gd name="connsiteY14" fmla="*/ 532113 h 610827"/>
              <a:gd name="connsiteX0" fmla="*/ 3026 w 3247512"/>
              <a:gd name="connsiteY0" fmla="*/ 532113 h 610827"/>
              <a:gd name="connsiteX1" fmla="*/ 176925 w 3247512"/>
              <a:gd name="connsiteY1" fmla="*/ 195482 h 610827"/>
              <a:gd name="connsiteX2" fmla="*/ 954802 w 3247512"/>
              <a:gd name="connsiteY2" fmla="*/ 372043 h 610827"/>
              <a:gd name="connsiteX3" fmla="*/ 1696008 w 3247512"/>
              <a:gd name="connsiteY3" fmla="*/ 12047 h 610827"/>
              <a:gd name="connsiteX4" fmla="*/ 2995304 w 3247512"/>
              <a:gd name="connsiteY4" fmla="*/ 130479 h 610827"/>
              <a:gd name="connsiteX5" fmla="*/ 3131807 w 3247512"/>
              <a:gd name="connsiteY5" fmla="*/ 568097 h 610827"/>
              <a:gd name="connsiteX6" fmla="*/ 1687575 w 3247512"/>
              <a:gd name="connsiteY6" fmla="*/ 384382 h 610827"/>
              <a:gd name="connsiteX7" fmla="*/ 881776 w 3247512"/>
              <a:gd name="connsiteY7" fmla="*/ 595977 h 610827"/>
              <a:gd name="connsiteX8" fmla="*/ 154274 w 3247512"/>
              <a:gd name="connsiteY8" fmla="*/ 600364 h 610827"/>
              <a:gd name="connsiteX9" fmla="*/ 261193 w 3247512"/>
              <a:gd name="connsiteY9" fmla="*/ 595620 h 610827"/>
              <a:gd name="connsiteX10" fmla="*/ 111754 w 3247512"/>
              <a:gd name="connsiteY10" fmla="*/ 589464 h 610827"/>
              <a:gd name="connsiteX11" fmla="*/ 93378 w 3247512"/>
              <a:gd name="connsiteY11" fmla="*/ 571244 h 610827"/>
              <a:gd name="connsiteX12" fmla="*/ 142165 w 3247512"/>
              <a:gd name="connsiteY12" fmla="*/ 598202 h 610827"/>
              <a:gd name="connsiteX13" fmla="*/ 69931 w 3247512"/>
              <a:gd name="connsiteY13" fmla="*/ 579206 h 610827"/>
              <a:gd name="connsiteX14" fmla="*/ 3026 w 3247512"/>
              <a:gd name="connsiteY14" fmla="*/ 532113 h 610827"/>
              <a:gd name="connsiteX0" fmla="*/ 50242 w 3294728"/>
              <a:gd name="connsiteY0" fmla="*/ 532113 h 610827"/>
              <a:gd name="connsiteX1" fmla="*/ 8543 w 3294728"/>
              <a:gd name="connsiteY1" fmla="*/ 338149 h 610827"/>
              <a:gd name="connsiteX2" fmla="*/ 224141 w 3294728"/>
              <a:gd name="connsiteY2" fmla="*/ 195482 h 610827"/>
              <a:gd name="connsiteX3" fmla="*/ 1002018 w 3294728"/>
              <a:gd name="connsiteY3" fmla="*/ 372043 h 610827"/>
              <a:gd name="connsiteX4" fmla="*/ 1743224 w 3294728"/>
              <a:gd name="connsiteY4" fmla="*/ 12047 h 610827"/>
              <a:gd name="connsiteX5" fmla="*/ 3042520 w 3294728"/>
              <a:gd name="connsiteY5" fmla="*/ 130479 h 610827"/>
              <a:gd name="connsiteX6" fmla="*/ 3179023 w 3294728"/>
              <a:gd name="connsiteY6" fmla="*/ 568097 h 610827"/>
              <a:gd name="connsiteX7" fmla="*/ 1734791 w 3294728"/>
              <a:gd name="connsiteY7" fmla="*/ 384382 h 610827"/>
              <a:gd name="connsiteX8" fmla="*/ 928992 w 3294728"/>
              <a:gd name="connsiteY8" fmla="*/ 595977 h 610827"/>
              <a:gd name="connsiteX9" fmla="*/ 201490 w 3294728"/>
              <a:gd name="connsiteY9" fmla="*/ 600364 h 610827"/>
              <a:gd name="connsiteX10" fmla="*/ 308409 w 3294728"/>
              <a:gd name="connsiteY10" fmla="*/ 595620 h 610827"/>
              <a:gd name="connsiteX11" fmla="*/ 158970 w 3294728"/>
              <a:gd name="connsiteY11" fmla="*/ 589464 h 610827"/>
              <a:gd name="connsiteX12" fmla="*/ 140594 w 3294728"/>
              <a:gd name="connsiteY12" fmla="*/ 571244 h 610827"/>
              <a:gd name="connsiteX13" fmla="*/ 189381 w 3294728"/>
              <a:gd name="connsiteY13" fmla="*/ 598202 h 610827"/>
              <a:gd name="connsiteX14" fmla="*/ 117147 w 3294728"/>
              <a:gd name="connsiteY14" fmla="*/ 579206 h 610827"/>
              <a:gd name="connsiteX15" fmla="*/ 50242 w 3294728"/>
              <a:gd name="connsiteY15" fmla="*/ 532113 h 61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4728" h="610827">
                <a:moveTo>
                  <a:pt x="50242" y="532113"/>
                </a:moveTo>
                <a:cubicBezTo>
                  <a:pt x="32141" y="491937"/>
                  <a:pt x="-20440" y="394254"/>
                  <a:pt x="8543" y="338149"/>
                </a:cubicBezTo>
                <a:cubicBezTo>
                  <a:pt x="37526" y="282044"/>
                  <a:pt x="58562" y="189833"/>
                  <a:pt x="224141" y="195482"/>
                </a:cubicBezTo>
                <a:cubicBezTo>
                  <a:pt x="389720" y="201131"/>
                  <a:pt x="748838" y="402615"/>
                  <a:pt x="1002018" y="372043"/>
                </a:cubicBezTo>
                <a:cubicBezTo>
                  <a:pt x="1255198" y="341471"/>
                  <a:pt x="1403140" y="52308"/>
                  <a:pt x="1743224" y="12047"/>
                </a:cubicBezTo>
                <a:cubicBezTo>
                  <a:pt x="2083308" y="-28214"/>
                  <a:pt x="2803220" y="37804"/>
                  <a:pt x="3042520" y="130479"/>
                </a:cubicBezTo>
                <a:cubicBezTo>
                  <a:pt x="3281820" y="223154"/>
                  <a:pt x="3396978" y="525780"/>
                  <a:pt x="3179023" y="568097"/>
                </a:cubicBezTo>
                <a:cubicBezTo>
                  <a:pt x="2961068" y="610414"/>
                  <a:pt x="2109796" y="379735"/>
                  <a:pt x="1734791" y="384382"/>
                </a:cubicBezTo>
                <a:cubicBezTo>
                  <a:pt x="1359786" y="389029"/>
                  <a:pt x="1184542" y="559980"/>
                  <a:pt x="928992" y="595977"/>
                </a:cubicBezTo>
                <a:cubicBezTo>
                  <a:pt x="673442" y="631974"/>
                  <a:pt x="306173" y="589847"/>
                  <a:pt x="201490" y="600364"/>
                </a:cubicBezTo>
                <a:cubicBezTo>
                  <a:pt x="96807" y="610881"/>
                  <a:pt x="315495" y="597437"/>
                  <a:pt x="308409" y="595620"/>
                </a:cubicBezTo>
                <a:cubicBezTo>
                  <a:pt x="301323" y="593803"/>
                  <a:pt x="148590" y="595828"/>
                  <a:pt x="158970" y="589464"/>
                </a:cubicBezTo>
                <a:cubicBezTo>
                  <a:pt x="169350" y="583100"/>
                  <a:pt x="120854" y="572649"/>
                  <a:pt x="140594" y="571244"/>
                </a:cubicBezTo>
                <a:cubicBezTo>
                  <a:pt x="160334" y="569839"/>
                  <a:pt x="183318" y="603395"/>
                  <a:pt x="189381" y="598202"/>
                </a:cubicBezTo>
                <a:cubicBezTo>
                  <a:pt x="195444" y="593009"/>
                  <a:pt x="111938" y="603328"/>
                  <a:pt x="117147" y="579206"/>
                </a:cubicBezTo>
                <a:cubicBezTo>
                  <a:pt x="98396" y="555761"/>
                  <a:pt x="68343" y="572289"/>
                  <a:pt x="50242" y="532113"/>
                </a:cubicBezTo>
                <a:close/>
              </a:path>
            </a:pathLst>
          </a:custGeom>
          <a:pattFill prst="openDmnd">
            <a:fgClr>
              <a:srgbClr val="BC4C00"/>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Oval 8"/>
          <p:cNvSpPr>
            <a:spLocks noChangeAspect="1"/>
          </p:cNvSpPr>
          <p:nvPr/>
        </p:nvSpPr>
        <p:spPr>
          <a:xfrm>
            <a:off x="5009407" y="3573941"/>
            <a:ext cx="365760" cy="365760"/>
          </a:xfrm>
          <a:prstGeom prst="ellips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p:cNvSpPr txBox="1"/>
          <p:nvPr/>
        </p:nvSpPr>
        <p:spPr>
          <a:xfrm>
            <a:off x="4936784" y="3618321"/>
            <a:ext cx="516488" cy="276999"/>
          </a:xfrm>
          <a:prstGeom prst="rect">
            <a:avLst/>
          </a:prstGeom>
          <a:noFill/>
          <a:ln>
            <a:noFill/>
          </a:ln>
        </p:spPr>
        <p:txBody>
          <a:bodyPr wrap="none" rtlCol="0">
            <a:spAutoFit/>
          </a:bodyPr>
          <a:lstStyle/>
          <a:p>
            <a:r>
              <a:rPr lang="en-US" sz="1200" b="1" i="1" dirty="0" smtClean="0">
                <a:solidFill>
                  <a:schemeClr val="bg1"/>
                </a:solidFill>
              </a:rPr>
              <a:t>CBD</a:t>
            </a:r>
            <a:endParaRPr lang="en-ZA" sz="1200" b="1" i="1" dirty="0">
              <a:solidFill>
                <a:schemeClr val="bg1"/>
              </a:solidFill>
            </a:endParaRPr>
          </a:p>
        </p:txBody>
      </p:sp>
      <p:sp>
        <p:nvSpPr>
          <p:cNvPr id="11" name="Oval 10"/>
          <p:cNvSpPr>
            <a:spLocks noChangeAspect="1"/>
          </p:cNvSpPr>
          <p:nvPr/>
        </p:nvSpPr>
        <p:spPr>
          <a:xfrm>
            <a:off x="6640799" y="5393700"/>
            <a:ext cx="182880" cy="182880"/>
          </a:xfrm>
          <a:prstGeom prst="ellipse">
            <a:avLst/>
          </a:prstGeom>
          <a:noFill/>
          <a:ln w="5715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Oval 11"/>
          <p:cNvSpPr>
            <a:spLocks noChangeAspect="1"/>
          </p:cNvSpPr>
          <p:nvPr/>
        </p:nvSpPr>
        <p:spPr>
          <a:xfrm>
            <a:off x="4376074" y="1682883"/>
            <a:ext cx="182880" cy="182880"/>
          </a:xfrm>
          <a:prstGeom prst="ellipse">
            <a:avLst/>
          </a:prstGeom>
          <a:noFill/>
          <a:ln w="5715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Oval 12"/>
          <p:cNvSpPr>
            <a:spLocks noChangeAspect="1"/>
          </p:cNvSpPr>
          <p:nvPr/>
        </p:nvSpPr>
        <p:spPr>
          <a:xfrm>
            <a:off x="2584439" y="4672993"/>
            <a:ext cx="182880" cy="182880"/>
          </a:xfrm>
          <a:prstGeom prst="ellipse">
            <a:avLst/>
          </a:prstGeom>
          <a:noFill/>
          <a:ln w="5715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4" name="Straight Arrow Connector 13"/>
          <p:cNvCxnSpPr/>
          <p:nvPr/>
        </p:nvCxnSpPr>
        <p:spPr>
          <a:xfrm flipH="1">
            <a:off x="6796897" y="4980315"/>
            <a:ext cx="289467" cy="440167"/>
          </a:xfrm>
          <a:prstGeom prst="straightConnector1">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264728" y="1322838"/>
            <a:ext cx="202786" cy="360045"/>
          </a:xfrm>
          <a:prstGeom prst="straightConnector1">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133187" y="1774323"/>
            <a:ext cx="242887" cy="91092"/>
          </a:xfrm>
          <a:prstGeom prst="straightConnector1">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558954" y="1774323"/>
            <a:ext cx="660083" cy="329442"/>
          </a:xfrm>
          <a:prstGeom prst="straightConnector1">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558955" y="1322838"/>
            <a:ext cx="751522" cy="360045"/>
          </a:xfrm>
          <a:prstGeom prst="straightConnector1">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556424" y="4829091"/>
            <a:ext cx="54797" cy="430396"/>
          </a:xfrm>
          <a:prstGeom prst="straightConnector1">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755873" y="4847660"/>
            <a:ext cx="234314" cy="197160"/>
          </a:xfrm>
          <a:prstGeom prst="straightConnector1">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16200000" flipH="1">
            <a:off x="4863113" y="3315767"/>
            <a:ext cx="496023" cy="36829"/>
          </a:xfrm>
          <a:prstGeom prst="curvedConnector3">
            <a:avLst>
              <a:gd name="adj1" fmla="val 50000"/>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16200000" flipH="1">
            <a:off x="4246836" y="2100761"/>
            <a:ext cx="1098884" cy="592863"/>
          </a:xfrm>
          <a:prstGeom prst="curvedConnector3">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5004048" y="2896941"/>
            <a:ext cx="182880" cy="1828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4" name="Curved Connector 23"/>
          <p:cNvCxnSpPr/>
          <p:nvPr/>
        </p:nvCxnSpPr>
        <p:spPr>
          <a:xfrm flipV="1">
            <a:off x="4304633" y="3758726"/>
            <a:ext cx="694464" cy="303834"/>
          </a:xfrm>
          <a:prstGeom prst="curvedConnector3">
            <a:avLst>
              <a:gd name="adj1" fmla="val 50000"/>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flipV="1">
            <a:off x="2772964" y="4051093"/>
            <a:ext cx="1399222" cy="713683"/>
          </a:xfrm>
          <a:prstGeom prst="curvedConnector3">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Oval 25"/>
          <p:cNvSpPr>
            <a:spLocks noChangeAspect="1"/>
          </p:cNvSpPr>
          <p:nvPr/>
        </p:nvSpPr>
        <p:spPr>
          <a:xfrm>
            <a:off x="4121753" y="3939214"/>
            <a:ext cx="182880" cy="1828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7" name="Curved Connector 26"/>
          <p:cNvCxnSpPr>
            <a:endCxn id="28" idx="5"/>
          </p:cNvCxnSpPr>
          <p:nvPr/>
        </p:nvCxnSpPr>
        <p:spPr>
          <a:xfrm rot="16200000" flipV="1">
            <a:off x="5596344" y="4238752"/>
            <a:ext cx="1040589" cy="1193099"/>
          </a:xfrm>
          <a:prstGeom prst="curvedConnector3">
            <a:avLst>
              <a:gd name="adj1" fmla="val 50000"/>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Oval 27"/>
          <p:cNvSpPr>
            <a:spLocks noChangeAspect="1"/>
          </p:cNvSpPr>
          <p:nvPr/>
        </p:nvSpPr>
        <p:spPr>
          <a:xfrm>
            <a:off x="5363990" y="4158909"/>
            <a:ext cx="182880" cy="1828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9" name="Curved Connector 28"/>
          <p:cNvCxnSpPr/>
          <p:nvPr/>
        </p:nvCxnSpPr>
        <p:spPr>
          <a:xfrm rot="16200000" flipH="1">
            <a:off x="5126871" y="3943873"/>
            <a:ext cx="255409" cy="237374"/>
          </a:xfrm>
          <a:prstGeom prst="curvedConnector3">
            <a:avLst>
              <a:gd name="adj1" fmla="val 87867"/>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30833" y="4239706"/>
            <a:ext cx="1225810" cy="261610"/>
          </a:xfrm>
          <a:prstGeom prst="rect">
            <a:avLst/>
          </a:prstGeom>
          <a:solidFill>
            <a:srgbClr val="D6B4AE"/>
          </a:solidFill>
        </p:spPr>
        <p:txBody>
          <a:bodyPr wrap="square" rtlCol="0">
            <a:spAutoFit/>
          </a:bodyPr>
          <a:lstStyle/>
          <a:p>
            <a:r>
              <a:rPr lang="en-ZA" sz="1100" b="1" dirty="0" smtClean="0">
                <a:latin typeface="Century Gothic" pitchFamily="34" charset="0"/>
              </a:rPr>
              <a:t>URBAN HUB</a:t>
            </a:r>
            <a:endParaRPr lang="en-ZA" sz="1100" b="1" dirty="0">
              <a:latin typeface="Century Gothic" pitchFamily="34" charset="0"/>
            </a:endParaRPr>
          </a:p>
        </p:txBody>
      </p:sp>
      <p:sp>
        <p:nvSpPr>
          <p:cNvPr id="31" name="TextBox 30"/>
          <p:cNvSpPr txBox="1"/>
          <p:nvPr/>
        </p:nvSpPr>
        <p:spPr>
          <a:xfrm>
            <a:off x="6170451" y="4163324"/>
            <a:ext cx="2274704" cy="261610"/>
          </a:xfrm>
          <a:prstGeom prst="rect">
            <a:avLst/>
          </a:prstGeom>
          <a:solidFill>
            <a:srgbClr val="D6B4AE"/>
          </a:solidFill>
        </p:spPr>
        <p:txBody>
          <a:bodyPr wrap="square" rtlCol="0">
            <a:spAutoFit/>
          </a:bodyPr>
          <a:lstStyle/>
          <a:p>
            <a:r>
              <a:rPr lang="en-ZA" sz="1100" b="1" dirty="0" smtClean="0">
                <a:latin typeface="Century Gothic" pitchFamily="34" charset="0"/>
              </a:rPr>
              <a:t>ACTIVITY CORRIDOR</a:t>
            </a:r>
            <a:endParaRPr lang="en-ZA" sz="1100" b="1" dirty="0">
              <a:latin typeface="Century Gothic" pitchFamily="34" charset="0"/>
            </a:endParaRPr>
          </a:p>
        </p:txBody>
      </p:sp>
      <p:sp>
        <p:nvSpPr>
          <p:cNvPr id="32" name="TextBox 31"/>
          <p:cNvSpPr txBox="1"/>
          <p:nvPr/>
        </p:nvSpPr>
        <p:spPr>
          <a:xfrm>
            <a:off x="6040707" y="2689413"/>
            <a:ext cx="1225810" cy="261610"/>
          </a:xfrm>
          <a:prstGeom prst="rect">
            <a:avLst/>
          </a:prstGeom>
          <a:solidFill>
            <a:srgbClr val="D6B4AE"/>
          </a:solidFill>
        </p:spPr>
        <p:txBody>
          <a:bodyPr wrap="square" rtlCol="0">
            <a:spAutoFit/>
          </a:bodyPr>
          <a:lstStyle/>
          <a:p>
            <a:r>
              <a:rPr lang="en-ZA" sz="1100" b="1" dirty="0" smtClean="0">
                <a:latin typeface="Century Gothic" pitchFamily="34" charset="0"/>
              </a:rPr>
              <a:t>CBD</a:t>
            </a:r>
            <a:endParaRPr lang="en-ZA" sz="1100" b="1" dirty="0">
              <a:latin typeface="Century Gothic" pitchFamily="34" charset="0"/>
            </a:endParaRPr>
          </a:p>
        </p:txBody>
      </p:sp>
      <p:sp>
        <p:nvSpPr>
          <p:cNvPr id="33" name="TextBox 32"/>
          <p:cNvSpPr txBox="1"/>
          <p:nvPr/>
        </p:nvSpPr>
        <p:spPr>
          <a:xfrm>
            <a:off x="6170451" y="3814317"/>
            <a:ext cx="2145965" cy="261610"/>
          </a:xfrm>
          <a:prstGeom prst="rect">
            <a:avLst/>
          </a:prstGeom>
          <a:solidFill>
            <a:srgbClr val="D6B4AE"/>
          </a:solidFill>
        </p:spPr>
        <p:txBody>
          <a:bodyPr wrap="square" rtlCol="0">
            <a:spAutoFit/>
          </a:bodyPr>
          <a:lstStyle/>
          <a:p>
            <a:r>
              <a:rPr lang="en-ZA" sz="1100" dirty="0" smtClean="0">
                <a:latin typeface="Century Gothic" pitchFamily="34" charset="0"/>
              </a:rPr>
              <a:t>Primary Public Transport Link</a:t>
            </a:r>
            <a:endParaRPr lang="en-ZA" sz="1100" dirty="0">
              <a:latin typeface="Century Gothic" pitchFamily="34" charset="0"/>
            </a:endParaRPr>
          </a:p>
        </p:txBody>
      </p:sp>
      <p:cxnSp>
        <p:nvCxnSpPr>
          <p:cNvPr id="34" name="Straight Arrow Connector 33"/>
          <p:cNvCxnSpPr>
            <a:stCxn id="32" idx="1"/>
          </p:cNvCxnSpPr>
          <p:nvPr/>
        </p:nvCxnSpPr>
        <p:spPr bwMode="auto">
          <a:xfrm flipH="1">
            <a:off x="5363991" y="2820218"/>
            <a:ext cx="676716" cy="7981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a:stCxn id="33" idx="1"/>
          </p:cNvCxnSpPr>
          <p:nvPr/>
        </p:nvCxnSpPr>
        <p:spPr bwMode="auto">
          <a:xfrm flipH="1">
            <a:off x="5686405" y="3945122"/>
            <a:ext cx="484046" cy="6901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6" name="Straight Arrow Connector 35"/>
          <p:cNvCxnSpPr>
            <a:stCxn id="31" idx="1"/>
            <a:endCxn id="8" idx="7"/>
          </p:cNvCxnSpPr>
          <p:nvPr/>
        </p:nvCxnSpPr>
        <p:spPr bwMode="auto">
          <a:xfrm flipH="1">
            <a:off x="5973526" y="4294129"/>
            <a:ext cx="196925" cy="3408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7" name="Straight Arrow Connector 36"/>
          <p:cNvCxnSpPr>
            <a:stCxn id="30" idx="3"/>
            <a:endCxn id="13" idx="1"/>
          </p:cNvCxnSpPr>
          <p:nvPr/>
        </p:nvCxnSpPr>
        <p:spPr bwMode="auto">
          <a:xfrm>
            <a:off x="2056643" y="4370511"/>
            <a:ext cx="554578" cy="3292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8" name="TextBox 37"/>
          <p:cNvSpPr txBox="1"/>
          <p:nvPr/>
        </p:nvSpPr>
        <p:spPr>
          <a:xfrm>
            <a:off x="334894" y="1604153"/>
            <a:ext cx="337860" cy="261610"/>
          </a:xfrm>
          <a:prstGeom prst="rect">
            <a:avLst/>
          </a:prstGeom>
          <a:solidFill>
            <a:srgbClr val="D6B4AE"/>
          </a:solidFill>
        </p:spPr>
        <p:txBody>
          <a:bodyPr wrap="square" rtlCol="0">
            <a:spAutoFit/>
          </a:bodyPr>
          <a:lstStyle/>
          <a:p>
            <a:endParaRPr lang="en-ZA" sz="1100" b="1" dirty="0">
              <a:latin typeface="Century Gothic" pitchFamily="34" charset="0"/>
            </a:endParaRPr>
          </a:p>
        </p:txBody>
      </p:sp>
      <p:sp>
        <p:nvSpPr>
          <p:cNvPr id="39" name="TextBox 38"/>
          <p:cNvSpPr txBox="1"/>
          <p:nvPr/>
        </p:nvSpPr>
        <p:spPr>
          <a:xfrm>
            <a:off x="837608" y="1586140"/>
            <a:ext cx="2438070" cy="261610"/>
          </a:xfrm>
          <a:prstGeom prst="rect">
            <a:avLst/>
          </a:prstGeom>
          <a:noFill/>
        </p:spPr>
        <p:txBody>
          <a:bodyPr wrap="square" rtlCol="0">
            <a:spAutoFit/>
          </a:bodyPr>
          <a:lstStyle/>
          <a:p>
            <a:r>
              <a:rPr lang="en-ZA" sz="1100" b="1" dirty="0" smtClean="0">
                <a:latin typeface="Century Gothic" pitchFamily="34" charset="0"/>
              </a:rPr>
              <a:t>Network Elements</a:t>
            </a:r>
            <a:endParaRPr lang="en-ZA" sz="1100" b="1" dirty="0">
              <a:latin typeface="Century Gothic" pitchFamily="34" charset="0"/>
            </a:endParaRPr>
          </a:p>
        </p:txBody>
      </p:sp>
      <p:sp>
        <p:nvSpPr>
          <p:cNvPr id="40" name="TextBox 39"/>
          <p:cNvSpPr txBox="1"/>
          <p:nvPr/>
        </p:nvSpPr>
        <p:spPr>
          <a:xfrm>
            <a:off x="334894" y="1239871"/>
            <a:ext cx="337860" cy="261610"/>
          </a:xfrm>
          <a:prstGeom prst="rect">
            <a:avLst/>
          </a:prstGeom>
          <a:solidFill>
            <a:srgbClr val="8E5D50"/>
          </a:solidFill>
        </p:spPr>
        <p:txBody>
          <a:bodyPr wrap="square" rtlCol="0">
            <a:spAutoFit/>
          </a:bodyPr>
          <a:lstStyle/>
          <a:p>
            <a:endParaRPr lang="en-ZA" sz="1100" b="1" dirty="0">
              <a:latin typeface="Century Gothic" pitchFamily="34" charset="0"/>
            </a:endParaRPr>
          </a:p>
        </p:txBody>
      </p:sp>
      <p:sp>
        <p:nvSpPr>
          <p:cNvPr id="41" name="TextBox 40"/>
          <p:cNvSpPr txBox="1"/>
          <p:nvPr/>
        </p:nvSpPr>
        <p:spPr>
          <a:xfrm>
            <a:off x="856717" y="1263586"/>
            <a:ext cx="2438070" cy="261610"/>
          </a:xfrm>
          <a:prstGeom prst="rect">
            <a:avLst/>
          </a:prstGeom>
          <a:noFill/>
        </p:spPr>
        <p:txBody>
          <a:bodyPr wrap="square" rtlCol="0">
            <a:spAutoFit/>
          </a:bodyPr>
          <a:lstStyle/>
          <a:p>
            <a:r>
              <a:rPr lang="en-ZA" sz="1100" b="1" dirty="0" smtClean="0">
                <a:latin typeface="Century Gothic" pitchFamily="34" charset="0"/>
              </a:rPr>
              <a:t>Municipal Outputs</a:t>
            </a:r>
            <a:endParaRPr lang="en-ZA" sz="1100" b="1" dirty="0">
              <a:latin typeface="Century Gothic" pitchFamily="34" charset="0"/>
            </a:endParaRPr>
          </a:p>
        </p:txBody>
      </p:sp>
      <p:sp>
        <p:nvSpPr>
          <p:cNvPr id="42" name="TextBox 41"/>
          <p:cNvSpPr txBox="1"/>
          <p:nvPr/>
        </p:nvSpPr>
        <p:spPr>
          <a:xfrm>
            <a:off x="6040707" y="3031313"/>
            <a:ext cx="1225810" cy="261610"/>
          </a:xfrm>
          <a:prstGeom prst="rect">
            <a:avLst/>
          </a:prstGeom>
          <a:solidFill>
            <a:srgbClr val="8E5D50"/>
          </a:solidFill>
        </p:spPr>
        <p:txBody>
          <a:bodyPr wrap="square" rtlCol="0">
            <a:spAutoFit/>
          </a:bodyPr>
          <a:lstStyle/>
          <a:p>
            <a:r>
              <a:rPr lang="en-ZA" sz="1100" b="1" dirty="0" smtClean="0">
                <a:solidFill>
                  <a:schemeClr val="bg1"/>
                </a:solidFill>
                <a:latin typeface="Century Gothic" pitchFamily="34" charset="0"/>
              </a:rPr>
              <a:t>Precinct Plan</a:t>
            </a:r>
            <a:endParaRPr lang="en-ZA" sz="1100" b="1" dirty="0">
              <a:solidFill>
                <a:schemeClr val="bg1"/>
              </a:solidFill>
              <a:latin typeface="Century Gothic" pitchFamily="34" charset="0"/>
            </a:endParaRPr>
          </a:p>
        </p:txBody>
      </p:sp>
      <p:sp>
        <p:nvSpPr>
          <p:cNvPr id="43" name="TextBox 42"/>
          <p:cNvSpPr txBox="1"/>
          <p:nvPr/>
        </p:nvSpPr>
        <p:spPr>
          <a:xfrm>
            <a:off x="830833" y="4611871"/>
            <a:ext cx="1225810" cy="261610"/>
          </a:xfrm>
          <a:prstGeom prst="rect">
            <a:avLst/>
          </a:prstGeom>
          <a:solidFill>
            <a:srgbClr val="8E5D50"/>
          </a:solidFill>
        </p:spPr>
        <p:txBody>
          <a:bodyPr wrap="square" rtlCol="0">
            <a:spAutoFit/>
          </a:bodyPr>
          <a:lstStyle/>
          <a:p>
            <a:r>
              <a:rPr lang="en-ZA" sz="1100" b="1" dirty="0" smtClean="0">
                <a:solidFill>
                  <a:schemeClr val="bg1"/>
                </a:solidFill>
                <a:latin typeface="Century Gothic" pitchFamily="34" charset="0"/>
              </a:rPr>
              <a:t>Precinct Plan</a:t>
            </a:r>
            <a:endParaRPr lang="en-ZA" sz="1100" b="1" dirty="0">
              <a:solidFill>
                <a:schemeClr val="bg1"/>
              </a:solidFill>
              <a:latin typeface="Century Gothic" pitchFamily="34" charset="0"/>
            </a:endParaRPr>
          </a:p>
        </p:txBody>
      </p:sp>
      <p:sp>
        <p:nvSpPr>
          <p:cNvPr id="44" name="TextBox 43"/>
          <p:cNvSpPr txBox="1"/>
          <p:nvPr/>
        </p:nvSpPr>
        <p:spPr>
          <a:xfrm>
            <a:off x="6333600" y="4540879"/>
            <a:ext cx="1819666" cy="261610"/>
          </a:xfrm>
          <a:prstGeom prst="rect">
            <a:avLst/>
          </a:prstGeom>
          <a:solidFill>
            <a:srgbClr val="8E5D50"/>
          </a:solidFill>
        </p:spPr>
        <p:txBody>
          <a:bodyPr wrap="square" rtlCol="0">
            <a:spAutoFit/>
          </a:bodyPr>
          <a:lstStyle/>
          <a:p>
            <a:r>
              <a:rPr lang="en-ZA" sz="1100" b="1" dirty="0" smtClean="0">
                <a:solidFill>
                  <a:schemeClr val="bg1"/>
                </a:solidFill>
                <a:latin typeface="Century Gothic" pitchFamily="34" charset="0"/>
              </a:rPr>
              <a:t>Precinct Plan</a:t>
            </a:r>
            <a:endParaRPr lang="en-ZA" sz="1100" b="1" dirty="0">
              <a:solidFill>
                <a:schemeClr val="bg1"/>
              </a:solidFill>
              <a:latin typeface="Century Gothic" pitchFamily="34" charset="0"/>
            </a:endParaRPr>
          </a:p>
        </p:txBody>
      </p:sp>
      <p:sp>
        <p:nvSpPr>
          <p:cNvPr id="45" name="TextBox 44"/>
          <p:cNvSpPr txBox="1"/>
          <p:nvPr/>
        </p:nvSpPr>
        <p:spPr>
          <a:xfrm>
            <a:off x="6289301" y="1711874"/>
            <a:ext cx="2027115" cy="307777"/>
          </a:xfrm>
          <a:prstGeom prst="rect">
            <a:avLst/>
          </a:prstGeom>
          <a:solidFill>
            <a:srgbClr val="D6B4AE"/>
          </a:solidFill>
        </p:spPr>
        <p:txBody>
          <a:bodyPr wrap="square" rtlCol="0">
            <a:spAutoFit/>
          </a:bodyPr>
          <a:lstStyle/>
          <a:p>
            <a:r>
              <a:rPr lang="en-ZA" sz="1400" dirty="0" smtClean="0">
                <a:latin typeface="Century Gothic" pitchFamily="34" charset="0"/>
              </a:rPr>
              <a:t>PRIMARY NETWORK</a:t>
            </a:r>
            <a:endParaRPr lang="en-ZA" sz="1400" dirty="0">
              <a:latin typeface="Century Gothic" pitchFamily="34" charset="0"/>
            </a:endParaRPr>
          </a:p>
        </p:txBody>
      </p:sp>
      <p:sp>
        <p:nvSpPr>
          <p:cNvPr id="46" name="TextBox 45"/>
          <p:cNvSpPr txBox="1"/>
          <p:nvPr/>
        </p:nvSpPr>
        <p:spPr>
          <a:xfrm>
            <a:off x="6522069" y="1318266"/>
            <a:ext cx="2030305" cy="261610"/>
          </a:xfrm>
          <a:prstGeom prst="rect">
            <a:avLst/>
          </a:prstGeom>
          <a:solidFill>
            <a:srgbClr val="8E5D50"/>
          </a:solidFill>
        </p:spPr>
        <p:txBody>
          <a:bodyPr wrap="square" rtlCol="0">
            <a:spAutoFit/>
          </a:bodyPr>
          <a:lstStyle/>
          <a:p>
            <a:r>
              <a:rPr lang="en-ZA" sz="1100" b="1" dirty="0" smtClean="0">
                <a:solidFill>
                  <a:schemeClr val="bg1"/>
                </a:solidFill>
                <a:latin typeface="Century Gothic" pitchFamily="34" charset="0"/>
              </a:rPr>
              <a:t>Programme Plan</a:t>
            </a:r>
            <a:endParaRPr lang="en-ZA" sz="1100" b="1" dirty="0">
              <a:solidFill>
                <a:schemeClr val="bg1"/>
              </a:solidFill>
              <a:latin typeface="Century Gothic" pitchFamily="34" charset="0"/>
            </a:endParaRPr>
          </a:p>
        </p:txBody>
      </p:sp>
      <p:cxnSp>
        <p:nvCxnSpPr>
          <p:cNvPr id="47" name="Straight Arrow Connector 46"/>
          <p:cNvCxnSpPr>
            <a:stCxn id="45" idx="1"/>
          </p:cNvCxnSpPr>
          <p:nvPr/>
        </p:nvCxnSpPr>
        <p:spPr bwMode="auto">
          <a:xfrm flipH="1">
            <a:off x="5135888" y="1865763"/>
            <a:ext cx="1153413" cy="647388"/>
          </a:xfrm>
          <a:prstGeom prst="straightConnector1">
            <a:avLst/>
          </a:prstGeom>
          <a:solidFill>
            <a:schemeClr val="accent1"/>
          </a:solidFill>
          <a:ln w="9525" cap="flat" cmpd="sng" algn="ctr">
            <a:solidFill>
              <a:schemeClr val="tx1"/>
            </a:solidFill>
            <a:prstDash val="dash"/>
            <a:round/>
            <a:headEnd type="none" w="med" len="med"/>
            <a:tailEnd type="arrow"/>
          </a:ln>
          <a:effectLst/>
        </p:spPr>
      </p:cxnSp>
      <p:sp>
        <p:nvSpPr>
          <p:cNvPr id="49" name="Down Arrow 48"/>
          <p:cNvSpPr/>
          <p:nvPr/>
        </p:nvSpPr>
        <p:spPr bwMode="auto">
          <a:xfrm>
            <a:off x="7160421" y="1214466"/>
            <a:ext cx="413098" cy="8411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0" name="Down Arrow 49"/>
          <p:cNvSpPr/>
          <p:nvPr/>
        </p:nvSpPr>
        <p:spPr bwMode="auto">
          <a:xfrm>
            <a:off x="6383799" y="2938701"/>
            <a:ext cx="413098" cy="8411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1" name="Down Arrow 50"/>
          <p:cNvSpPr/>
          <p:nvPr/>
        </p:nvSpPr>
        <p:spPr bwMode="auto">
          <a:xfrm>
            <a:off x="7086364" y="4426332"/>
            <a:ext cx="413098" cy="8411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2" name="Down Arrow 51"/>
          <p:cNvSpPr/>
          <p:nvPr/>
        </p:nvSpPr>
        <p:spPr bwMode="auto">
          <a:xfrm>
            <a:off x="1237189" y="4501316"/>
            <a:ext cx="413098" cy="8411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53" name="Curved Connector 52"/>
          <p:cNvCxnSpPr/>
          <p:nvPr/>
        </p:nvCxnSpPr>
        <p:spPr>
          <a:xfrm rot="16200000" flipV="1">
            <a:off x="6542042" y="5766778"/>
            <a:ext cx="884451" cy="504056"/>
          </a:xfrm>
          <a:prstGeom prst="curvedConnector3">
            <a:avLst>
              <a:gd name="adj1" fmla="val 50000"/>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543174" y="932094"/>
            <a:ext cx="1736965" cy="307777"/>
          </a:xfrm>
          <a:prstGeom prst="rect">
            <a:avLst/>
          </a:prstGeom>
          <a:solidFill>
            <a:schemeClr val="bg1">
              <a:lumMod val="50000"/>
            </a:schemeClr>
          </a:solidFill>
        </p:spPr>
        <p:txBody>
          <a:bodyPr wrap="square" rtlCol="0">
            <a:spAutoFit/>
          </a:bodyPr>
          <a:lstStyle/>
          <a:p>
            <a:r>
              <a:rPr lang="en-ZA" sz="1400" b="1" dirty="0" smtClean="0">
                <a:solidFill>
                  <a:schemeClr val="bg1"/>
                </a:solidFill>
                <a:latin typeface="Century Gothic" pitchFamily="34" charset="0"/>
              </a:rPr>
              <a:t>URBAN NETWORK</a:t>
            </a:r>
            <a:endParaRPr lang="en-ZA" sz="1400" b="1" dirty="0">
              <a:solidFill>
                <a:schemeClr val="bg1"/>
              </a:solidFill>
              <a:latin typeface="Century Gothic" pitchFamily="34" charset="0"/>
            </a:endParaRPr>
          </a:p>
        </p:txBody>
      </p:sp>
      <p:cxnSp>
        <p:nvCxnSpPr>
          <p:cNvPr id="55" name="Straight Arrow Connector 54"/>
          <p:cNvCxnSpPr>
            <a:stCxn id="54" idx="1"/>
          </p:cNvCxnSpPr>
          <p:nvPr/>
        </p:nvCxnSpPr>
        <p:spPr bwMode="auto">
          <a:xfrm flipH="1">
            <a:off x="6281624" y="1085983"/>
            <a:ext cx="261550" cy="1308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6" name="TextBox 55"/>
          <p:cNvSpPr txBox="1"/>
          <p:nvPr/>
        </p:nvSpPr>
        <p:spPr>
          <a:xfrm>
            <a:off x="6487412" y="6018806"/>
            <a:ext cx="2365643" cy="584775"/>
          </a:xfrm>
          <a:prstGeom prst="rect">
            <a:avLst/>
          </a:prstGeom>
          <a:solidFill>
            <a:srgbClr val="D6B4AE"/>
          </a:solidFill>
        </p:spPr>
        <p:txBody>
          <a:bodyPr wrap="square" rtlCol="0">
            <a:spAutoFit/>
          </a:bodyPr>
          <a:lstStyle/>
          <a:p>
            <a:r>
              <a:rPr lang="en-ZA" sz="1200" dirty="0" smtClean="0">
                <a:latin typeface="Century Gothic" pitchFamily="34" charset="0"/>
              </a:rPr>
              <a:t>SECONDARY NETWORK:  </a:t>
            </a:r>
            <a:r>
              <a:rPr lang="en-ZA" sz="1000" dirty="0" smtClean="0">
                <a:latin typeface="Century Gothic" pitchFamily="34" charset="0"/>
              </a:rPr>
              <a:t>Secondary Public Transport Link</a:t>
            </a:r>
          </a:p>
          <a:p>
            <a:r>
              <a:rPr lang="en-ZA" sz="1000" dirty="0" smtClean="0">
                <a:latin typeface="Century Gothic" pitchFamily="34" charset="0"/>
              </a:rPr>
              <a:t>Secondary Node</a:t>
            </a:r>
            <a:endParaRPr lang="en-ZA" sz="1000" dirty="0">
              <a:latin typeface="Century Gothic" pitchFamily="34" charset="0"/>
            </a:endParaRPr>
          </a:p>
        </p:txBody>
      </p:sp>
      <p:sp>
        <p:nvSpPr>
          <p:cNvPr id="57" name="Oval 56"/>
          <p:cNvSpPr>
            <a:spLocks noChangeAspect="1"/>
          </p:cNvSpPr>
          <p:nvPr/>
        </p:nvSpPr>
        <p:spPr>
          <a:xfrm>
            <a:off x="5849494" y="5577005"/>
            <a:ext cx="124878" cy="124878"/>
          </a:xfrm>
          <a:prstGeom prst="ellipse">
            <a:avLst/>
          </a:prstGeom>
          <a:noFill/>
          <a:ln w="5715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58" name="Straight Arrow Connector 57"/>
          <p:cNvCxnSpPr/>
          <p:nvPr/>
        </p:nvCxnSpPr>
        <p:spPr>
          <a:xfrm flipV="1">
            <a:off x="5962846" y="5513716"/>
            <a:ext cx="677953" cy="125728"/>
          </a:xfrm>
          <a:prstGeom prst="straightConnector1">
            <a:avLst/>
          </a:prstGeom>
          <a:ln w="28575">
            <a:solidFill>
              <a:srgbClr val="9A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6" idx="1"/>
          </p:cNvCxnSpPr>
          <p:nvPr/>
        </p:nvCxnSpPr>
        <p:spPr bwMode="auto">
          <a:xfrm flipH="1" flipV="1">
            <a:off x="6281624" y="5576582"/>
            <a:ext cx="205788" cy="7346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0" name="Straight Arrow Connector 59"/>
          <p:cNvCxnSpPr>
            <a:endCxn id="57" idx="3"/>
          </p:cNvCxnSpPr>
          <p:nvPr/>
        </p:nvCxnSpPr>
        <p:spPr bwMode="auto">
          <a:xfrm flipH="1" flipV="1">
            <a:off x="5867782" y="5683595"/>
            <a:ext cx="619630" cy="7774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1" name="Oval 60"/>
          <p:cNvSpPr>
            <a:spLocks noChangeAspect="1"/>
          </p:cNvSpPr>
          <p:nvPr/>
        </p:nvSpPr>
        <p:spPr>
          <a:xfrm>
            <a:off x="6009549" y="4772862"/>
            <a:ext cx="124878" cy="124878"/>
          </a:xfrm>
          <a:prstGeom prst="ellipse">
            <a:avLst/>
          </a:prstGeom>
          <a:noFill/>
          <a:ln w="5715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2" name="TextBox 61"/>
          <p:cNvSpPr txBox="1"/>
          <p:nvPr/>
        </p:nvSpPr>
        <p:spPr>
          <a:xfrm>
            <a:off x="1735678" y="3558725"/>
            <a:ext cx="1972226" cy="261610"/>
          </a:xfrm>
          <a:prstGeom prst="rect">
            <a:avLst/>
          </a:prstGeom>
          <a:solidFill>
            <a:srgbClr val="D6B4AE"/>
          </a:solidFill>
        </p:spPr>
        <p:txBody>
          <a:bodyPr wrap="square" rtlCol="0">
            <a:spAutoFit/>
          </a:bodyPr>
          <a:lstStyle/>
          <a:p>
            <a:r>
              <a:rPr lang="en-ZA" sz="1100" b="1" dirty="0" smtClean="0">
                <a:latin typeface="Century Gothic" pitchFamily="34" charset="0"/>
              </a:rPr>
              <a:t>Established Corridor Node</a:t>
            </a:r>
            <a:endParaRPr lang="en-ZA" sz="1100" b="1" dirty="0">
              <a:latin typeface="Century Gothic" pitchFamily="34" charset="0"/>
            </a:endParaRPr>
          </a:p>
        </p:txBody>
      </p:sp>
      <p:sp>
        <p:nvSpPr>
          <p:cNvPr id="63" name="TextBox 62"/>
          <p:cNvSpPr txBox="1"/>
          <p:nvPr/>
        </p:nvSpPr>
        <p:spPr>
          <a:xfrm>
            <a:off x="3330162" y="4766935"/>
            <a:ext cx="2274704" cy="261610"/>
          </a:xfrm>
          <a:prstGeom prst="rect">
            <a:avLst/>
          </a:prstGeom>
          <a:solidFill>
            <a:srgbClr val="D6B4AE"/>
          </a:solidFill>
        </p:spPr>
        <p:txBody>
          <a:bodyPr wrap="square" rtlCol="0">
            <a:spAutoFit/>
          </a:bodyPr>
          <a:lstStyle/>
          <a:p>
            <a:r>
              <a:rPr lang="en-ZA" sz="1100" b="1" dirty="0" smtClean="0">
                <a:latin typeface="Century Gothic" pitchFamily="34" charset="0"/>
              </a:rPr>
              <a:t>Emerging Corridor Node</a:t>
            </a:r>
            <a:endParaRPr lang="en-ZA" sz="1100" b="1" dirty="0">
              <a:latin typeface="Century Gothic" pitchFamily="34" charset="0"/>
            </a:endParaRPr>
          </a:p>
        </p:txBody>
      </p:sp>
      <p:cxnSp>
        <p:nvCxnSpPr>
          <p:cNvPr id="64" name="Straight Arrow Connector 63"/>
          <p:cNvCxnSpPr>
            <a:endCxn id="26" idx="1"/>
          </p:cNvCxnSpPr>
          <p:nvPr/>
        </p:nvCxnSpPr>
        <p:spPr bwMode="auto">
          <a:xfrm>
            <a:off x="3710150" y="3684786"/>
            <a:ext cx="438385" cy="2812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a:stCxn id="63" idx="3"/>
            <a:endCxn id="61" idx="3"/>
          </p:cNvCxnSpPr>
          <p:nvPr/>
        </p:nvCxnSpPr>
        <p:spPr bwMode="auto">
          <a:xfrm flipV="1">
            <a:off x="5604866" y="4879452"/>
            <a:ext cx="422971" cy="182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8785875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ight Arrow 53"/>
          <p:cNvSpPr/>
          <p:nvPr/>
        </p:nvSpPr>
        <p:spPr bwMode="auto">
          <a:xfrm>
            <a:off x="2987824" y="1844824"/>
            <a:ext cx="576064" cy="648072"/>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5" name="Right Arrow 54"/>
          <p:cNvSpPr/>
          <p:nvPr/>
        </p:nvSpPr>
        <p:spPr bwMode="auto">
          <a:xfrm>
            <a:off x="2987824" y="3796241"/>
            <a:ext cx="585976" cy="71287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6" name="Right Arrow 55"/>
          <p:cNvSpPr/>
          <p:nvPr/>
        </p:nvSpPr>
        <p:spPr bwMode="auto">
          <a:xfrm>
            <a:off x="2987824" y="5517232"/>
            <a:ext cx="585976" cy="648072"/>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129952" y="332656"/>
            <a:ext cx="8596064" cy="838200"/>
          </a:xfrm>
        </p:spPr>
        <p:txBody>
          <a:bodyPr/>
          <a:lstStyle/>
          <a:p>
            <a:r>
              <a:rPr lang="en-ZA" sz="2400" dirty="0" smtClean="0"/>
              <a:t>IDENTIFICATION OF NETWORK ELEMENTS: PROCESS</a:t>
            </a:r>
            <a:r>
              <a:rPr lang="en-ZA" sz="2400" b="1" dirty="0"/>
              <a:t/>
            </a:r>
            <a:br>
              <a:rPr lang="en-ZA" sz="2400" b="1" dirty="0"/>
            </a:br>
            <a:endParaRPr lang="en-ZA" sz="24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45</a:t>
            </a:fld>
            <a:endParaRPr lang="en-US" sz="1400" b="0" dirty="0">
              <a:solidFill>
                <a:schemeClr val="tx1"/>
              </a:solidFill>
              <a:latin typeface="+mn-lt"/>
            </a:endParaRPr>
          </a:p>
        </p:txBody>
      </p:sp>
      <p:sp>
        <p:nvSpPr>
          <p:cNvPr id="20" name="Rectangle 19"/>
          <p:cNvSpPr/>
          <p:nvPr/>
        </p:nvSpPr>
        <p:spPr>
          <a:xfrm>
            <a:off x="896928" y="1196750"/>
            <a:ext cx="1368152" cy="461665"/>
          </a:xfrm>
          <a:prstGeom prst="rect">
            <a:avLst/>
          </a:prstGeom>
        </p:spPr>
        <p:txBody>
          <a:bodyPr wrap="square">
            <a:spAutoFit/>
          </a:bodyPr>
          <a:lstStyle/>
          <a:p>
            <a:pPr lvl="0"/>
            <a:r>
              <a:rPr lang="en-ZA" dirty="0" smtClean="0">
                <a:effectLst>
                  <a:outerShdw blurRad="38100" dist="38100" dir="2700000" algn="tl">
                    <a:srgbClr val="000000">
                      <a:alpha val="43137"/>
                    </a:srgbClr>
                  </a:outerShdw>
                </a:effectLst>
              </a:rPr>
              <a:t>STEP</a:t>
            </a:r>
            <a:endParaRPr lang="en-ZA" dirty="0">
              <a:effectLst>
                <a:outerShdw blurRad="38100" dist="38100" dir="2700000" algn="tl">
                  <a:srgbClr val="000000">
                    <a:alpha val="43137"/>
                  </a:srgbClr>
                </a:outerShdw>
              </a:effectLst>
            </a:endParaRPr>
          </a:p>
        </p:txBody>
      </p:sp>
      <p:sp>
        <p:nvSpPr>
          <p:cNvPr id="21" name="Rectangle 20"/>
          <p:cNvSpPr/>
          <p:nvPr/>
        </p:nvSpPr>
        <p:spPr>
          <a:xfrm>
            <a:off x="5567582" y="1182236"/>
            <a:ext cx="1757212" cy="461665"/>
          </a:xfrm>
          <a:prstGeom prst="rect">
            <a:avLst/>
          </a:prstGeom>
        </p:spPr>
        <p:txBody>
          <a:bodyPr wrap="none">
            <a:spAutoFit/>
          </a:bodyPr>
          <a:lstStyle/>
          <a:p>
            <a:r>
              <a:rPr lang="en-ZA" dirty="0">
                <a:effectLst>
                  <a:outerShdw blurRad="38100" dist="38100" dir="2700000" algn="tl">
                    <a:srgbClr val="000000">
                      <a:alpha val="43137"/>
                    </a:srgbClr>
                  </a:outerShdw>
                </a:effectLst>
              </a:rPr>
              <a:t>OUTCOME</a:t>
            </a:r>
          </a:p>
        </p:txBody>
      </p:sp>
      <p:sp>
        <p:nvSpPr>
          <p:cNvPr id="23" name="Rectangle 22"/>
          <p:cNvSpPr/>
          <p:nvPr/>
        </p:nvSpPr>
        <p:spPr>
          <a:xfrm>
            <a:off x="-36512" y="1916832"/>
            <a:ext cx="360040" cy="461665"/>
          </a:xfrm>
          <a:prstGeom prst="rect">
            <a:avLst/>
          </a:prstGeom>
        </p:spPr>
        <p:txBody>
          <a:bodyPr wrap="square">
            <a:spAutoFit/>
          </a:bodyPr>
          <a:lstStyle/>
          <a:p>
            <a:pPr lvl="0"/>
            <a:r>
              <a:rPr lang="en-ZA" dirty="0" smtClean="0">
                <a:effectLst>
                  <a:outerShdw blurRad="38100" dist="38100" dir="2700000" algn="tl">
                    <a:srgbClr val="000000">
                      <a:alpha val="43137"/>
                    </a:srgbClr>
                  </a:outerShdw>
                </a:effectLst>
              </a:rPr>
              <a:t>1 </a:t>
            </a:r>
            <a:endParaRPr lang="en-ZA" dirty="0">
              <a:effectLst>
                <a:outerShdw blurRad="38100" dist="38100" dir="2700000" algn="tl">
                  <a:srgbClr val="000000">
                    <a:alpha val="43137"/>
                  </a:srgbClr>
                </a:outerShdw>
              </a:effectLst>
            </a:endParaRPr>
          </a:p>
        </p:txBody>
      </p:sp>
      <p:sp>
        <p:nvSpPr>
          <p:cNvPr id="46" name="Rounded Rectangle 45"/>
          <p:cNvSpPr/>
          <p:nvPr/>
        </p:nvSpPr>
        <p:spPr bwMode="auto">
          <a:xfrm>
            <a:off x="323528" y="1700808"/>
            <a:ext cx="2520280" cy="1224136"/>
          </a:xfrm>
          <a:prstGeom prst="round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711200">
              <a:lnSpc>
                <a:spcPct val="90000"/>
              </a:lnSpc>
              <a:spcAft>
                <a:spcPct val="35000"/>
              </a:spcAft>
            </a:pPr>
            <a:r>
              <a:rPr lang="en-ZA" sz="2000" dirty="0"/>
              <a:t>Regional </a:t>
            </a:r>
            <a:r>
              <a:rPr lang="en-ZA" sz="2000" dirty="0" smtClean="0"/>
              <a:t>Analysis: </a:t>
            </a:r>
            <a:r>
              <a:rPr lang="en-ZA" sz="2000" dirty="0"/>
              <a:t>Primary Network and Township Clusters</a:t>
            </a:r>
          </a:p>
        </p:txBody>
      </p:sp>
      <p:sp>
        <p:nvSpPr>
          <p:cNvPr id="48" name="Rounded Rectangle 47"/>
          <p:cNvSpPr/>
          <p:nvPr/>
        </p:nvSpPr>
        <p:spPr bwMode="auto">
          <a:xfrm>
            <a:off x="3697992" y="1700808"/>
            <a:ext cx="5400600" cy="1224136"/>
          </a:xfrm>
          <a:prstGeom prst="round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977900">
              <a:lnSpc>
                <a:spcPct val="90000"/>
              </a:lnSpc>
              <a:spcAft>
                <a:spcPct val="35000"/>
              </a:spcAft>
            </a:pPr>
            <a:r>
              <a:rPr lang="en-ZA" sz="2000" dirty="0"/>
              <a:t>Un-served Township Clusters </a:t>
            </a:r>
            <a:endParaRPr lang="en-ZA" sz="2000" dirty="0" smtClean="0"/>
          </a:p>
          <a:p>
            <a:pPr lvl="0" algn="ctr" defTabSz="977900">
              <a:lnSpc>
                <a:spcPct val="90000"/>
              </a:lnSpc>
              <a:spcAft>
                <a:spcPct val="35000"/>
              </a:spcAft>
            </a:pPr>
            <a:r>
              <a:rPr lang="en-ZA" sz="2000" dirty="0" smtClean="0"/>
              <a:t>Focus </a:t>
            </a:r>
            <a:r>
              <a:rPr lang="en-ZA" sz="2000" dirty="0"/>
              <a:t>Areas in the context of the primary network.</a:t>
            </a:r>
          </a:p>
        </p:txBody>
      </p:sp>
      <p:sp>
        <p:nvSpPr>
          <p:cNvPr id="50" name="Rounded Rectangle 49"/>
          <p:cNvSpPr/>
          <p:nvPr/>
        </p:nvSpPr>
        <p:spPr bwMode="auto">
          <a:xfrm>
            <a:off x="323528" y="3228370"/>
            <a:ext cx="2514952" cy="1640790"/>
          </a:xfrm>
          <a:prstGeom prst="roundRect">
            <a:avLst/>
          </a:prstGeom>
          <a:solidFill>
            <a:srgbClr val="E0AE9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711200">
              <a:lnSpc>
                <a:spcPct val="90000"/>
              </a:lnSpc>
              <a:spcAft>
                <a:spcPct val="35000"/>
              </a:spcAft>
            </a:pPr>
            <a:r>
              <a:rPr lang="en-ZA" sz="2000" dirty="0"/>
              <a:t>Local Analysis per </a:t>
            </a:r>
            <a:r>
              <a:rPr lang="en-ZA" sz="2000" dirty="0" smtClean="0"/>
              <a:t>Un-served </a:t>
            </a:r>
            <a:r>
              <a:rPr lang="en-ZA" sz="2000" dirty="0"/>
              <a:t>Township Cluster – Hub </a:t>
            </a:r>
            <a:r>
              <a:rPr lang="en-ZA" sz="2000" dirty="0" smtClean="0"/>
              <a:t>ID</a:t>
            </a:r>
            <a:endParaRPr lang="en-ZA" sz="2000" dirty="0"/>
          </a:p>
        </p:txBody>
      </p:sp>
      <p:sp>
        <p:nvSpPr>
          <p:cNvPr id="51" name="Rounded Rectangle 50"/>
          <p:cNvSpPr/>
          <p:nvPr/>
        </p:nvSpPr>
        <p:spPr bwMode="auto">
          <a:xfrm>
            <a:off x="3692664" y="3212322"/>
            <a:ext cx="5400600" cy="1656838"/>
          </a:xfrm>
          <a:prstGeom prst="roundRect">
            <a:avLst/>
          </a:prstGeom>
          <a:solidFill>
            <a:srgbClr val="E0AE9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977900">
              <a:lnSpc>
                <a:spcPct val="90000"/>
              </a:lnSpc>
              <a:spcAft>
                <a:spcPct val="35000"/>
              </a:spcAft>
            </a:pPr>
            <a:r>
              <a:rPr lang="en-ZA" sz="2000" dirty="0"/>
              <a:t>Existing urban structure:  primary and secondary movement network, existing and planned nodes.</a:t>
            </a:r>
          </a:p>
          <a:p>
            <a:pPr lvl="0" algn="ctr" defTabSz="977900">
              <a:lnSpc>
                <a:spcPct val="90000"/>
              </a:lnSpc>
              <a:spcAft>
                <a:spcPct val="35000"/>
              </a:spcAft>
            </a:pPr>
            <a:r>
              <a:rPr lang="en-ZA" sz="2000" dirty="0" smtClean="0"/>
              <a:t>Prioritised </a:t>
            </a:r>
            <a:r>
              <a:rPr lang="en-ZA" sz="2000" dirty="0"/>
              <a:t>existing or planned nodes at rail stations/public transport points</a:t>
            </a:r>
            <a:r>
              <a:rPr lang="en-ZA" sz="2000" dirty="0" smtClean="0"/>
              <a:t>.</a:t>
            </a:r>
            <a:endParaRPr lang="en-ZA" sz="2000" dirty="0"/>
          </a:p>
        </p:txBody>
      </p:sp>
      <p:sp>
        <p:nvSpPr>
          <p:cNvPr id="52" name="Rounded Rectangle 51"/>
          <p:cNvSpPr/>
          <p:nvPr/>
        </p:nvSpPr>
        <p:spPr bwMode="auto">
          <a:xfrm>
            <a:off x="323528" y="5157192"/>
            <a:ext cx="2530192" cy="115212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711200">
              <a:lnSpc>
                <a:spcPct val="90000"/>
              </a:lnSpc>
              <a:spcAft>
                <a:spcPct val="35000"/>
              </a:spcAft>
            </a:pPr>
            <a:r>
              <a:rPr lang="en-ZA" sz="2000" dirty="0" smtClean="0">
                <a:solidFill>
                  <a:schemeClr val="bg1"/>
                </a:solidFill>
              </a:rPr>
              <a:t>Local Analysis</a:t>
            </a:r>
            <a:endParaRPr lang="en-ZA" sz="2000" dirty="0">
              <a:solidFill>
                <a:schemeClr val="bg1"/>
              </a:solidFill>
            </a:endParaRPr>
          </a:p>
        </p:txBody>
      </p:sp>
      <p:sp>
        <p:nvSpPr>
          <p:cNvPr id="53" name="Rounded Rectangle 52"/>
          <p:cNvSpPr/>
          <p:nvPr/>
        </p:nvSpPr>
        <p:spPr bwMode="auto">
          <a:xfrm>
            <a:off x="3707904" y="5157192"/>
            <a:ext cx="5400600" cy="115212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977900">
              <a:lnSpc>
                <a:spcPct val="90000"/>
              </a:lnSpc>
              <a:spcAft>
                <a:spcPct val="35000"/>
              </a:spcAft>
            </a:pPr>
            <a:r>
              <a:rPr lang="en-ZA" sz="2000" dirty="0">
                <a:solidFill>
                  <a:schemeClr val="bg1"/>
                </a:solidFill>
              </a:rPr>
              <a:t>Primary and secondary network, including prioritised urban hubs.</a:t>
            </a:r>
          </a:p>
          <a:p>
            <a:pPr lvl="0" algn="ctr" defTabSz="977900">
              <a:lnSpc>
                <a:spcPct val="90000"/>
              </a:lnSpc>
              <a:spcAft>
                <a:spcPct val="35000"/>
              </a:spcAft>
            </a:pPr>
            <a:r>
              <a:rPr lang="en-ZA" sz="2000" dirty="0">
                <a:solidFill>
                  <a:schemeClr val="bg1"/>
                </a:solidFill>
              </a:rPr>
              <a:t>One hub per township/township cluster </a:t>
            </a:r>
          </a:p>
        </p:txBody>
      </p:sp>
      <p:sp>
        <p:nvSpPr>
          <p:cNvPr id="68" name="Rectangle 67"/>
          <p:cNvSpPr/>
          <p:nvPr/>
        </p:nvSpPr>
        <p:spPr>
          <a:xfrm>
            <a:off x="-36512" y="3442023"/>
            <a:ext cx="360040" cy="461665"/>
          </a:xfrm>
          <a:prstGeom prst="rect">
            <a:avLst/>
          </a:prstGeom>
        </p:spPr>
        <p:txBody>
          <a:bodyPr wrap="square">
            <a:spAutoFit/>
          </a:bodyPr>
          <a:lstStyle/>
          <a:p>
            <a:pPr lvl="0"/>
            <a:r>
              <a:rPr lang="en-ZA" dirty="0" smtClean="0">
                <a:effectLst>
                  <a:outerShdw blurRad="38100" dist="38100" dir="2700000" algn="tl">
                    <a:srgbClr val="000000">
                      <a:alpha val="43137"/>
                    </a:srgbClr>
                  </a:outerShdw>
                </a:effectLst>
              </a:rPr>
              <a:t>2</a:t>
            </a:r>
            <a:endParaRPr lang="en-ZA" dirty="0">
              <a:effectLst>
                <a:outerShdw blurRad="38100" dist="38100" dir="2700000" algn="tl">
                  <a:srgbClr val="000000">
                    <a:alpha val="43137"/>
                  </a:srgbClr>
                </a:outerShdw>
              </a:effectLst>
            </a:endParaRPr>
          </a:p>
        </p:txBody>
      </p:sp>
      <p:sp>
        <p:nvSpPr>
          <p:cNvPr id="70" name="Rectangle 69"/>
          <p:cNvSpPr/>
          <p:nvPr/>
        </p:nvSpPr>
        <p:spPr>
          <a:xfrm>
            <a:off x="-36512" y="5394411"/>
            <a:ext cx="360040" cy="461665"/>
          </a:xfrm>
          <a:prstGeom prst="rect">
            <a:avLst/>
          </a:prstGeom>
        </p:spPr>
        <p:txBody>
          <a:bodyPr wrap="square">
            <a:spAutoFit/>
          </a:bodyPr>
          <a:lstStyle/>
          <a:p>
            <a:pPr lvl="0"/>
            <a:r>
              <a:rPr lang="en-ZA" dirty="0" smtClean="0">
                <a:effectLst>
                  <a:outerShdw blurRad="38100" dist="38100" dir="2700000" algn="tl">
                    <a:srgbClr val="000000">
                      <a:alpha val="43137"/>
                    </a:srgbClr>
                  </a:outerShdw>
                </a:effectLst>
              </a:rPr>
              <a:t>3</a:t>
            </a:r>
            <a:endParaRPr lang="en-Z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96190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2" y="332656"/>
            <a:ext cx="8596064" cy="838200"/>
          </a:xfrm>
        </p:spPr>
        <p:txBody>
          <a:bodyPr/>
          <a:lstStyle/>
          <a:p>
            <a:r>
              <a:rPr lang="en-ZA" sz="2400" b="1" cap="all" dirty="0" smtClean="0"/>
              <a:t>STEP 1:  Regional Analysis – Primary Network and Township Clusters</a:t>
            </a:r>
            <a:r>
              <a:rPr lang="en-ZA" sz="2400" b="1" dirty="0"/>
              <a:t/>
            </a:r>
            <a:br>
              <a:rPr lang="en-ZA" sz="2400" b="1" dirty="0"/>
            </a:br>
            <a:endParaRPr lang="en-ZA" sz="2400" dirty="0"/>
          </a:p>
        </p:txBody>
      </p:sp>
      <p:sp>
        <p:nvSpPr>
          <p:cNvPr id="3" name="Content Placeholder 2"/>
          <p:cNvSpPr>
            <a:spLocks noGrp="1"/>
          </p:cNvSpPr>
          <p:nvPr>
            <p:ph idx="1"/>
          </p:nvPr>
        </p:nvSpPr>
        <p:spPr/>
        <p:txBody>
          <a:bodyPr/>
          <a:lstStyle/>
          <a:p>
            <a:endParaRPr lang="en-ZA" sz="2800" dirty="0"/>
          </a:p>
          <a:p>
            <a:endParaRPr lang="en-ZA" sz="2800" dirty="0" smtClean="0"/>
          </a:p>
          <a:p>
            <a:pPr marL="0" indent="0">
              <a:buNone/>
            </a:pPr>
            <a:endParaRPr lang="en-ZA" sz="28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z="1100" smtClean="0"/>
              <a:pPr>
                <a:defRPr/>
              </a:pPr>
              <a:t>46</a:t>
            </a:fld>
            <a:endParaRPr lang="en-US" sz="1800" b="0" dirty="0">
              <a:solidFill>
                <a:schemeClr val="tx1"/>
              </a:solidFill>
              <a:latin typeface="+mn-lt"/>
            </a:endParaRPr>
          </a:p>
        </p:txBody>
      </p:sp>
      <p:sp>
        <p:nvSpPr>
          <p:cNvPr id="6" name="TextBox 5"/>
          <p:cNvSpPr txBox="1"/>
          <p:nvPr/>
        </p:nvSpPr>
        <p:spPr>
          <a:xfrm>
            <a:off x="251520" y="1196752"/>
            <a:ext cx="8712968" cy="1754326"/>
          </a:xfrm>
          <a:prstGeom prst="rect">
            <a:avLst/>
          </a:prstGeom>
          <a:solidFill>
            <a:srgbClr val="D6B4AE"/>
          </a:solidFill>
        </p:spPr>
        <p:txBody>
          <a:bodyPr wrap="square" rtlCol="0">
            <a:spAutoFit/>
          </a:bodyPr>
          <a:lstStyle/>
          <a:p>
            <a:r>
              <a:rPr lang="en-ZA" sz="1800" b="1" dirty="0" smtClean="0">
                <a:latin typeface="Century Gothic" pitchFamily="34" charset="0"/>
              </a:rPr>
              <a:t>1.  MEASURE EXISTING SPATIAL DEVELOPMENT PATTERN</a:t>
            </a:r>
          </a:p>
          <a:p>
            <a:pPr marL="285750" indent="-285750">
              <a:buFont typeface="Arial" pitchFamily="34" charset="0"/>
              <a:buChar char="•"/>
            </a:pPr>
            <a:r>
              <a:rPr lang="en-ZA" sz="1800" dirty="0" smtClean="0">
                <a:latin typeface="Century Gothic" pitchFamily="34" charset="0"/>
              </a:rPr>
              <a:t>Identify primary movement network and primary nodes.</a:t>
            </a:r>
          </a:p>
          <a:p>
            <a:pPr marL="285750" indent="-285750">
              <a:buFont typeface="Arial" pitchFamily="34" charset="0"/>
              <a:buChar char="•"/>
            </a:pPr>
            <a:r>
              <a:rPr lang="en-ZA" sz="1800" dirty="0" smtClean="0">
                <a:latin typeface="Century Gothic" pitchFamily="34" charset="0"/>
              </a:rPr>
              <a:t>Identify townships.</a:t>
            </a:r>
          </a:p>
          <a:p>
            <a:pPr marL="285750" indent="-285750">
              <a:buFont typeface="Arial" pitchFamily="34" charset="0"/>
              <a:buChar char="•"/>
            </a:pPr>
            <a:r>
              <a:rPr lang="en-ZA" sz="1800" dirty="0" smtClean="0">
                <a:latin typeface="Century Gothic" pitchFamily="34" charset="0"/>
              </a:rPr>
              <a:t>Consider physical/natural barriers and local planning.</a:t>
            </a:r>
          </a:p>
          <a:p>
            <a:pPr marL="285750" indent="-285750">
              <a:buFont typeface="Arial" pitchFamily="34" charset="0"/>
              <a:buChar char="•"/>
            </a:pPr>
            <a:r>
              <a:rPr lang="en-ZA" sz="1800" dirty="0" smtClean="0">
                <a:latin typeface="Century Gothic" pitchFamily="34" charset="0"/>
              </a:rPr>
              <a:t>Demarcate un-served townships into clusters  in context of primary network.</a:t>
            </a:r>
            <a:endParaRPr lang="en-ZA" sz="1800" dirty="0">
              <a:latin typeface="Century Gothic" pitchFamily="34" charset="0"/>
            </a:endParaRPr>
          </a:p>
        </p:txBody>
      </p:sp>
      <p:sp>
        <p:nvSpPr>
          <p:cNvPr id="7" name="TextBox 6"/>
          <p:cNvSpPr txBox="1"/>
          <p:nvPr/>
        </p:nvSpPr>
        <p:spPr>
          <a:xfrm>
            <a:off x="251520" y="6165304"/>
            <a:ext cx="8712968" cy="646331"/>
          </a:xfrm>
          <a:prstGeom prst="rect">
            <a:avLst/>
          </a:prstGeom>
          <a:solidFill>
            <a:srgbClr val="8E5D50"/>
          </a:solidFill>
        </p:spPr>
        <p:txBody>
          <a:bodyPr wrap="square" rtlCol="0">
            <a:spAutoFit/>
          </a:bodyPr>
          <a:lstStyle/>
          <a:p>
            <a:r>
              <a:rPr lang="en-ZA" sz="1800" b="1" dirty="0" smtClean="0">
                <a:solidFill>
                  <a:schemeClr val="bg1"/>
                </a:solidFill>
                <a:latin typeface="Century Gothic" pitchFamily="34" charset="0"/>
              </a:rPr>
              <a:t>Un-served </a:t>
            </a:r>
            <a:r>
              <a:rPr lang="en-ZA" sz="1800" b="1" dirty="0">
                <a:solidFill>
                  <a:schemeClr val="bg1"/>
                </a:solidFill>
                <a:latin typeface="Century Gothic" pitchFamily="34" charset="0"/>
              </a:rPr>
              <a:t>Township Clusters </a:t>
            </a:r>
          </a:p>
          <a:p>
            <a:r>
              <a:rPr lang="en-ZA" sz="1800" b="1" dirty="0">
                <a:solidFill>
                  <a:schemeClr val="bg1"/>
                </a:solidFill>
                <a:latin typeface="Century Gothic" pitchFamily="34" charset="0"/>
              </a:rPr>
              <a:t>Focus Areas in the context of the primary network</a:t>
            </a:r>
          </a:p>
        </p:txBody>
      </p:sp>
      <p:sp>
        <p:nvSpPr>
          <p:cNvPr id="8" name="TextBox 7"/>
          <p:cNvSpPr txBox="1"/>
          <p:nvPr/>
        </p:nvSpPr>
        <p:spPr>
          <a:xfrm>
            <a:off x="251520" y="3041665"/>
            <a:ext cx="6525335" cy="1477328"/>
          </a:xfrm>
          <a:prstGeom prst="rect">
            <a:avLst/>
          </a:prstGeom>
          <a:solidFill>
            <a:srgbClr val="D6B4AE"/>
          </a:solidFill>
        </p:spPr>
        <p:txBody>
          <a:bodyPr wrap="square" rtlCol="0">
            <a:spAutoFit/>
          </a:bodyPr>
          <a:lstStyle/>
          <a:p>
            <a:r>
              <a:rPr lang="en-ZA" sz="1800" b="1" dirty="0" smtClean="0">
                <a:latin typeface="Century Gothic" pitchFamily="34" charset="0"/>
              </a:rPr>
              <a:t>2.  MEASURE PLANNED DEVELOPMENTS WITH IMPACT ON SPATIAL DEVELOPMENT PATTERN</a:t>
            </a:r>
          </a:p>
          <a:p>
            <a:pPr marL="171450" indent="-171450">
              <a:buFont typeface="Arial" pitchFamily="34" charset="0"/>
              <a:buChar char="•"/>
            </a:pPr>
            <a:r>
              <a:rPr lang="en-ZA" sz="1800" dirty="0" smtClean="0">
                <a:latin typeface="Century Gothic" pitchFamily="34" charset="0"/>
              </a:rPr>
              <a:t>Major planned developments e.g. Housing development, retail nodes etc.</a:t>
            </a:r>
          </a:p>
          <a:p>
            <a:pPr marL="171450" indent="-171450">
              <a:buFont typeface="Arial" pitchFamily="34" charset="0"/>
              <a:buChar char="•"/>
            </a:pPr>
            <a:r>
              <a:rPr lang="en-ZA" sz="1800" dirty="0" smtClean="0">
                <a:latin typeface="Century Gothic" pitchFamily="34" charset="0"/>
              </a:rPr>
              <a:t>Major planned movement lines/public transport.</a:t>
            </a:r>
            <a:endParaRPr lang="en-ZA" sz="1800" dirty="0">
              <a:latin typeface="Century Gothic" pitchFamily="34" charset="0"/>
            </a:endParaRPr>
          </a:p>
        </p:txBody>
      </p:sp>
      <p:sp>
        <p:nvSpPr>
          <p:cNvPr id="9" name="TextBox 8"/>
          <p:cNvSpPr txBox="1"/>
          <p:nvPr/>
        </p:nvSpPr>
        <p:spPr>
          <a:xfrm>
            <a:off x="251520" y="4654877"/>
            <a:ext cx="8712968" cy="646331"/>
          </a:xfrm>
          <a:prstGeom prst="rect">
            <a:avLst/>
          </a:prstGeom>
          <a:solidFill>
            <a:srgbClr val="D6B4AE"/>
          </a:solidFill>
        </p:spPr>
        <p:txBody>
          <a:bodyPr wrap="square" rtlCol="0">
            <a:spAutoFit/>
          </a:bodyPr>
          <a:lstStyle/>
          <a:p>
            <a:r>
              <a:rPr lang="en-ZA" sz="1800" b="1" dirty="0" smtClean="0">
                <a:latin typeface="Century Gothic" pitchFamily="34" charset="0"/>
              </a:rPr>
              <a:t>3.  MEASURE POPULATION THRESHOLD</a:t>
            </a:r>
          </a:p>
          <a:p>
            <a:r>
              <a:rPr lang="en-ZA" sz="1800" dirty="0" smtClean="0">
                <a:latin typeface="Century Gothic" pitchFamily="34" charset="0"/>
              </a:rPr>
              <a:t>Estimate population/household numbers for demarcated area.</a:t>
            </a:r>
            <a:endParaRPr lang="en-ZA" sz="1800" dirty="0">
              <a:latin typeface="Century Gothic" pitchFamily="34" charset="0"/>
            </a:endParaRPr>
          </a:p>
        </p:txBody>
      </p:sp>
      <p:sp>
        <p:nvSpPr>
          <p:cNvPr id="10" name="TextBox 9"/>
          <p:cNvSpPr txBox="1"/>
          <p:nvPr/>
        </p:nvSpPr>
        <p:spPr>
          <a:xfrm>
            <a:off x="251520" y="5436513"/>
            <a:ext cx="8712968" cy="646331"/>
          </a:xfrm>
          <a:prstGeom prst="rect">
            <a:avLst/>
          </a:prstGeom>
          <a:solidFill>
            <a:srgbClr val="D6B4AE"/>
          </a:solidFill>
        </p:spPr>
        <p:txBody>
          <a:bodyPr wrap="square" rtlCol="0">
            <a:spAutoFit/>
          </a:bodyPr>
          <a:lstStyle/>
          <a:p>
            <a:r>
              <a:rPr lang="en-ZA" sz="1800" b="1" dirty="0" smtClean="0">
                <a:latin typeface="Century Gothic" pitchFamily="34" charset="0"/>
              </a:rPr>
              <a:t>4.  MEASURE :  SPATIAL EXTENT</a:t>
            </a:r>
          </a:p>
          <a:p>
            <a:r>
              <a:rPr lang="en-ZA" sz="1800" dirty="0" smtClean="0">
                <a:latin typeface="Century Gothic" pitchFamily="34" charset="0"/>
              </a:rPr>
              <a:t>Measure spatial extent – threshold radius for demarcated area.</a:t>
            </a:r>
            <a:endParaRPr lang="en-ZA" sz="1800" dirty="0">
              <a:latin typeface="Century Gothic" pitchFamily="34" charset="0"/>
            </a:endParaRPr>
          </a:p>
        </p:txBody>
      </p:sp>
      <p:sp>
        <p:nvSpPr>
          <p:cNvPr id="15" name="Rounded Rectangle 14"/>
          <p:cNvSpPr/>
          <p:nvPr/>
        </p:nvSpPr>
        <p:spPr bwMode="auto">
          <a:xfrm>
            <a:off x="6876256" y="3041665"/>
            <a:ext cx="2088232" cy="1477328"/>
          </a:xfrm>
          <a:prstGeom prst="round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ZA" sz="1600" b="0" i="0" u="none" strike="noStrike" cap="none" normalizeH="0" baseline="0" dirty="0" smtClean="0">
                <a:ln>
                  <a:noFill/>
                </a:ln>
                <a:solidFill>
                  <a:schemeClr val="tx1"/>
                </a:solidFill>
                <a:effectLst/>
                <a:latin typeface="Century Gothic" pitchFamily="34" charset="0"/>
                <a:ea typeface="ＭＳ Ｐゴシック" pitchFamily="1" charset="-128"/>
              </a:rPr>
              <a:t>Review first round demarcation</a:t>
            </a:r>
            <a:r>
              <a:rPr kumimoji="0" lang="en-ZA" sz="1600" b="0" i="0" u="none" strike="noStrike" cap="none" normalizeH="0" dirty="0" smtClean="0">
                <a:ln>
                  <a:noFill/>
                </a:ln>
                <a:solidFill>
                  <a:schemeClr val="tx1"/>
                </a:solidFill>
                <a:effectLst/>
                <a:latin typeface="Century Gothic" pitchFamily="34" charset="0"/>
                <a:ea typeface="ＭＳ Ｐゴシック" pitchFamily="1" charset="-128"/>
              </a:rPr>
              <a:t> to include new developments</a:t>
            </a:r>
            <a:endParaRPr kumimoji="0" lang="en-ZA" sz="1600" b="0" i="0" u="none" strike="noStrike" cap="none" normalizeH="0" baseline="0" dirty="0" smtClean="0">
              <a:ln>
                <a:noFill/>
              </a:ln>
              <a:solidFill>
                <a:schemeClr val="tx1"/>
              </a:solidFill>
              <a:effectLst/>
              <a:latin typeface="Century Gothic" pitchFamily="34" charset="0"/>
              <a:ea typeface="ＭＳ Ｐゴシック" pitchFamily="1" charset="-128"/>
            </a:endParaRPr>
          </a:p>
        </p:txBody>
      </p:sp>
      <p:sp>
        <p:nvSpPr>
          <p:cNvPr id="24" name="Rectangle 23"/>
          <p:cNvSpPr/>
          <p:nvPr/>
        </p:nvSpPr>
        <p:spPr>
          <a:xfrm>
            <a:off x="7218379" y="6204498"/>
            <a:ext cx="1746109" cy="567942"/>
          </a:xfrm>
          <a:prstGeom prst="rect">
            <a:avLst/>
          </a:prstGeom>
          <a:noFill/>
        </p:spPr>
        <p:txBody>
          <a:bodyPr wrap="none" lIns="91440" tIns="45720" rIns="91440" bIns="45720">
            <a:prstTxWarp prst="textStop">
              <a:avLst/>
            </a:prstTxWarp>
            <a:spAutoFit/>
          </a:bodyPr>
          <a:lstStyle/>
          <a:p>
            <a:pPr algn="ctr"/>
            <a:r>
              <a:rPr lang="en-US" sz="54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outcome</a:t>
            </a:r>
            <a:endPar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05618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2" y="332656"/>
            <a:ext cx="8596064" cy="838200"/>
          </a:xfrm>
        </p:spPr>
        <p:txBody>
          <a:bodyPr/>
          <a:lstStyle/>
          <a:p>
            <a:r>
              <a:rPr lang="en-ZA" sz="2400" b="1" cap="all" dirty="0" smtClean="0"/>
              <a:t>STEP 2:  Local Analysis per Un-served Township Cluster – Hub Identification</a:t>
            </a:r>
            <a:r>
              <a:rPr lang="en-ZA" sz="2400" b="1" dirty="0"/>
              <a:t/>
            </a:r>
            <a:br>
              <a:rPr lang="en-ZA" sz="2400" b="1" dirty="0"/>
            </a:br>
            <a:endParaRPr lang="en-ZA" sz="2400" dirty="0"/>
          </a:p>
        </p:txBody>
      </p:sp>
      <p:sp>
        <p:nvSpPr>
          <p:cNvPr id="3" name="Content Placeholder 2"/>
          <p:cNvSpPr>
            <a:spLocks noGrp="1"/>
          </p:cNvSpPr>
          <p:nvPr>
            <p:ph idx="1"/>
          </p:nvPr>
        </p:nvSpPr>
        <p:spPr/>
        <p:txBody>
          <a:bodyPr/>
          <a:lstStyle/>
          <a:p>
            <a:endParaRPr lang="en-ZA" dirty="0"/>
          </a:p>
          <a:p>
            <a:endParaRPr lang="en-ZA" dirty="0" smtClean="0"/>
          </a:p>
          <a:p>
            <a:pPr marL="0" indent="0">
              <a:buNone/>
            </a:pPr>
            <a:endParaRPr lang="en-ZA"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47</a:t>
            </a:fld>
            <a:endParaRPr lang="en-US" sz="1400" b="0" dirty="0">
              <a:solidFill>
                <a:schemeClr val="tx1"/>
              </a:solidFill>
              <a:latin typeface="+mn-lt"/>
            </a:endParaRPr>
          </a:p>
        </p:txBody>
      </p:sp>
      <p:sp>
        <p:nvSpPr>
          <p:cNvPr id="6" name="TextBox 5"/>
          <p:cNvSpPr txBox="1"/>
          <p:nvPr/>
        </p:nvSpPr>
        <p:spPr>
          <a:xfrm>
            <a:off x="1619672" y="1229269"/>
            <a:ext cx="7416824" cy="2062103"/>
          </a:xfrm>
          <a:prstGeom prst="rect">
            <a:avLst/>
          </a:prstGeom>
          <a:solidFill>
            <a:srgbClr val="D6B4AE"/>
          </a:solidFill>
        </p:spPr>
        <p:txBody>
          <a:bodyPr wrap="square" rtlCol="0">
            <a:spAutoFit/>
          </a:bodyPr>
          <a:lstStyle/>
          <a:p>
            <a:r>
              <a:rPr lang="en-ZA" sz="1600" b="1" dirty="0" smtClean="0">
                <a:latin typeface="Century Gothic" pitchFamily="34" charset="0"/>
              </a:rPr>
              <a:t>5.  MEASURE EXISTING NODES/KEY DEVELOPMENT AREAS:</a:t>
            </a:r>
          </a:p>
          <a:p>
            <a:pPr marL="171450" indent="-171450">
              <a:buFont typeface="Arial" pitchFamily="34" charset="0"/>
              <a:buChar char="•"/>
            </a:pPr>
            <a:r>
              <a:rPr lang="en-ZA" sz="1600" dirty="0" smtClean="0">
                <a:latin typeface="Century Gothic" pitchFamily="34" charset="0"/>
              </a:rPr>
              <a:t>Identify formally designated nodes/planned nodes/special development areas from part of the formal primary and lower order network.</a:t>
            </a:r>
          </a:p>
          <a:p>
            <a:pPr marL="171450" indent="-171450">
              <a:buFont typeface="Arial" pitchFamily="34" charset="0"/>
              <a:buChar char="•"/>
            </a:pPr>
            <a:r>
              <a:rPr lang="en-ZA" sz="1600" dirty="0" smtClean="0">
                <a:latin typeface="Century Gothic" pitchFamily="34" charset="0"/>
              </a:rPr>
              <a:t>Identify major private sector initiatives that my indicate future nodal expansion of development.</a:t>
            </a:r>
          </a:p>
          <a:p>
            <a:pPr marL="171450" indent="-171450">
              <a:buFont typeface="Arial" pitchFamily="34" charset="0"/>
              <a:buChar char="•"/>
            </a:pPr>
            <a:r>
              <a:rPr lang="en-ZA" sz="1600" dirty="0" smtClean="0">
                <a:latin typeface="Century Gothic" pitchFamily="34" charset="0"/>
              </a:rPr>
              <a:t>Identify regional key points (</a:t>
            </a:r>
            <a:r>
              <a:rPr lang="en-ZA" sz="1600" dirty="0" err="1" smtClean="0">
                <a:latin typeface="Century Gothic" pitchFamily="34" charset="0"/>
              </a:rPr>
              <a:t>eg</a:t>
            </a:r>
            <a:r>
              <a:rPr lang="en-ZA" sz="1600" dirty="0" smtClean="0">
                <a:latin typeface="Century Gothic" pitchFamily="34" charset="0"/>
              </a:rPr>
              <a:t>. Hospitals, stadia, tertiary education.</a:t>
            </a:r>
          </a:p>
          <a:p>
            <a:pPr marL="171450" indent="-171450">
              <a:buFont typeface="Arial" pitchFamily="34" charset="0"/>
              <a:buChar char="•"/>
            </a:pPr>
            <a:r>
              <a:rPr lang="en-ZA" sz="1600" dirty="0" smtClean="0">
                <a:latin typeface="Century Gothic" pitchFamily="34" charset="0"/>
              </a:rPr>
              <a:t>Identify secondary links between nodal areas.</a:t>
            </a:r>
            <a:endParaRPr lang="en-ZA" sz="1600" dirty="0">
              <a:latin typeface="Century Gothic" pitchFamily="34" charset="0"/>
            </a:endParaRPr>
          </a:p>
        </p:txBody>
      </p:sp>
      <p:sp>
        <p:nvSpPr>
          <p:cNvPr id="7" name="TextBox 6"/>
          <p:cNvSpPr txBox="1"/>
          <p:nvPr/>
        </p:nvSpPr>
        <p:spPr>
          <a:xfrm>
            <a:off x="107504" y="5808166"/>
            <a:ext cx="8928991" cy="1077218"/>
          </a:xfrm>
          <a:prstGeom prst="rect">
            <a:avLst/>
          </a:prstGeom>
          <a:solidFill>
            <a:srgbClr val="8E5D50"/>
          </a:solidFill>
        </p:spPr>
        <p:txBody>
          <a:bodyPr wrap="square" rtlCol="0">
            <a:spAutoFit/>
          </a:bodyPr>
          <a:lstStyle/>
          <a:p>
            <a:pPr marL="171450" indent="-171450">
              <a:buFont typeface="Arial" pitchFamily="34" charset="0"/>
              <a:buChar char="•"/>
            </a:pPr>
            <a:r>
              <a:rPr lang="en-ZA" sz="1600" dirty="0" smtClean="0">
                <a:solidFill>
                  <a:schemeClr val="bg1"/>
                </a:solidFill>
                <a:latin typeface="Century Gothic" pitchFamily="34" charset="0"/>
              </a:rPr>
              <a:t>Existing urban structure:  primary and secondary movement network, existing and planned nodes.</a:t>
            </a:r>
          </a:p>
          <a:p>
            <a:pPr marL="171450" indent="-171450">
              <a:buFont typeface="Arial" pitchFamily="34" charset="0"/>
              <a:buChar char="•"/>
            </a:pPr>
            <a:r>
              <a:rPr lang="en-ZA" sz="1600" dirty="0" smtClean="0">
                <a:solidFill>
                  <a:schemeClr val="bg1"/>
                </a:solidFill>
                <a:latin typeface="Century Gothic" pitchFamily="34" charset="0"/>
              </a:rPr>
              <a:t>Where no existing or planned nodes, key points in urban network.</a:t>
            </a:r>
          </a:p>
          <a:p>
            <a:pPr marL="171450" indent="-171450">
              <a:buFont typeface="Arial" pitchFamily="34" charset="0"/>
              <a:buChar char="•"/>
            </a:pPr>
            <a:r>
              <a:rPr lang="en-ZA" sz="1600" dirty="0" smtClean="0">
                <a:solidFill>
                  <a:schemeClr val="bg1"/>
                </a:solidFill>
                <a:latin typeface="Century Gothic" pitchFamily="34" charset="0"/>
              </a:rPr>
              <a:t>Prioritised existing or planned nodes at rail stations/public transport points.</a:t>
            </a:r>
          </a:p>
        </p:txBody>
      </p:sp>
      <p:sp>
        <p:nvSpPr>
          <p:cNvPr id="9" name="TextBox 8"/>
          <p:cNvSpPr txBox="1"/>
          <p:nvPr/>
        </p:nvSpPr>
        <p:spPr>
          <a:xfrm>
            <a:off x="107504" y="3429000"/>
            <a:ext cx="8928992" cy="830997"/>
          </a:xfrm>
          <a:prstGeom prst="rect">
            <a:avLst/>
          </a:prstGeom>
          <a:solidFill>
            <a:srgbClr val="D6B4AE"/>
          </a:solidFill>
        </p:spPr>
        <p:txBody>
          <a:bodyPr wrap="square" rtlCol="0">
            <a:spAutoFit/>
          </a:bodyPr>
          <a:lstStyle/>
          <a:p>
            <a:r>
              <a:rPr lang="en-ZA" sz="1600" b="1" dirty="0" smtClean="0">
                <a:latin typeface="Century Gothic" pitchFamily="34" charset="0"/>
              </a:rPr>
              <a:t>6.  MEASURE EXISTING LOCAL CONCENTRATIONS OF ECONOMIC ACTIVTY</a:t>
            </a:r>
          </a:p>
          <a:p>
            <a:pPr marL="171450" indent="-171450">
              <a:buFont typeface="Arial" pitchFamily="34" charset="0"/>
              <a:buChar char="•"/>
            </a:pPr>
            <a:r>
              <a:rPr lang="en-ZA" sz="1600" dirty="0" smtClean="0">
                <a:latin typeface="Century Gothic" pitchFamily="34" charset="0"/>
              </a:rPr>
              <a:t>From aerial photos/local documents and identify other areas with high intensity activity.</a:t>
            </a:r>
            <a:endParaRPr lang="en-ZA" sz="1600" dirty="0">
              <a:latin typeface="Century Gothic" pitchFamily="34" charset="0"/>
            </a:endParaRPr>
          </a:p>
        </p:txBody>
      </p:sp>
      <p:sp>
        <p:nvSpPr>
          <p:cNvPr id="10" name="TextBox 9"/>
          <p:cNvSpPr txBox="1"/>
          <p:nvPr/>
        </p:nvSpPr>
        <p:spPr>
          <a:xfrm>
            <a:off x="107504" y="4365104"/>
            <a:ext cx="8928992" cy="1323439"/>
          </a:xfrm>
          <a:prstGeom prst="rect">
            <a:avLst/>
          </a:prstGeom>
          <a:solidFill>
            <a:srgbClr val="D6B4AE"/>
          </a:solidFill>
        </p:spPr>
        <p:txBody>
          <a:bodyPr wrap="square" rtlCol="0">
            <a:spAutoFit/>
          </a:bodyPr>
          <a:lstStyle/>
          <a:p>
            <a:r>
              <a:rPr lang="en-ZA" sz="1600" b="1" dirty="0" smtClean="0">
                <a:latin typeface="Century Gothic" pitchFamily="34" charset="0"/>
              </a:rPr>
              <a:t>7.  MEASURE :PROXIMITY TO MAJOR PUBLIC TRANSPORT FACILITIES; HIGH FLOW AREAS</a:t>
            </a:r>
          </a:p>
          <a:p>
            <a:pPr marL="171450" indent="-171450">
              <a:buFont typeface="Arial" pitchFamily="34" charset="0"/>
              <a:buChar char="•"/>
            </a:pPr>
            <a:r>
              <a:rPr lang="en-ZA" sz="1600" dirty="0" smtClean="0">
                <a:latin typeface="Century Gothic" pitchFamily="34" charset="0"/>
              </a:rPr>
              <a:t>Locate major stations/ranks/modal transfer points, areas with high levels of existing daily flows.</a:t>
            </a:r>
          </a:p>
          <a:p>
            <a:pPr marL="171450" indent="-171450">
              <a:buFont typeface="Arial" pitchFamily="34" charset="0"/>
              <a:buChar char="•"/>
            </a:pPr>
            <a:r>
              <a:rPr lang="en-ZA" sz="1600" dirty="0" smtClean="0">
                <a:latin typeface="Century Gothic" pitchFamily="34" charset="0"/>
              </a:rPr>
              <a:t>Highlight nodes/new points served by major rail transport facilities as first priority.</a:t>
            </a:r>
          </a:p>
          <a:p>
            <a:pPr marL="171450" indent="-171450">
              <a:buFont typeface="Arial" pitchFamily="34" charset="0"/>
              <a:buChar char="•"/>
            </a:pPr>
            <a:r>
              <a:rPr lang="en-ZA" sz="1600" dirty="0" smtClean="0">
                <a:latin typeface="Century Gothic" pitchFamily="34" charset="0"/>
              </a:rPr>
              <a:t>Where no rail, prioritise public transport routes.</a:t>
            </a:r>
            <a:endParaRPr lang="en-ZA" sz="1600" dirty="0">
              <a:latin typeface="Century Gothic" pitchFamily="34" charset="0"/>
            </a:endParaRPr>
          </a:p>
        </p:txBody>
      </p:sp>
      <p:sp>
        <p:nvSpPr>
          <p:cNvPr id="5" name="Oval 4"/>
          <p:cNvSpPr/>
          <p:nvPr/>
        </p:nvSpPr>
        <p:spPr bwMode="auto">
          <a:xfrm>
            <a:off x="-1764704" y="1118661"/>
            <a:ext cx="1388422" cy="967174"/>
          </a:xfrm>
          <a:prstGeom prst="ellipse">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8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5" name="Rounded Rectangle 14"/>
          <p:cNvSpPr/>
          <p:nvPr/>
        </p:nvSpPr>
        <p:spPr bwMode="auto">
          <a:xfrm>
            <a:off x="112710" y="1229268"/>
            <a:ext cx="1362946" cy="2062103"/>
          </a:xfrm>
          <a:prstGeom prst="round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ZA" sz="1600" dirty="0" smtClean="0">
                <a:latin typeface="Century Gothic" pitchFamily="34" charset="0"/>
                <a:ea typeface="ＭＳ Ｐゴシック" pitchFamily="1" charset="-128"/>
              </a:rPr>
              <a:t>Zoom in on township cluster and analyse in more detail</a:t>
            </a:r>
            <a:endParaRPr lang="en-ZA" sz="1600" dirty="0">
              <a:latin typeface="Century Gothic" pitchFamily="34" charset="0"/>
              <a:ea typeface="ＭＳ Ｐゴシック" pitchFamily="1" charset="-128"/>
            </a:endParaRPr>
          </a:p>
        </p:txBody>
      </p:sp>
      <p:sp>
        <p:nvSpPr>
          <p:cNvPr id="19" name="Rectangle 18"/>
          <p:cNvSpPr/>
          <p:nvPr/>
        </p:nvSpPr>
        <p:spPr>
          <a:xfrm>
            <a:off x="7290387" y="6093296"/>
            <a:ext cx="1746109" cy="567942"/>
          </a:xfrm>
          <a:prstGeom prst="rect">
            <a:avLst/>
          </a:prstGeom>
          <a:noFill/>
        </p:spPr>
        <p:txBody>
          <a:bodyPr wrap="none" lIns="91440" tIns="45720" rIns="91440" bIns="45720">
            <a:prstTxWarp prst="textStop">
              <a:avLst/>
            </a:prstTxWarp>
            <a:spAutoFit/>
          </a:bodyPr>
          <a:lstStyle/>
          <a:p>
            <a:pPr algn="ctr"/>
            <a:r>
              <a:rPr lang="en-US" sz="54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outcome</a:t>
            </a:r>
            <a:endPar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788648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2" y="332656"/>
            <a:ext cx="8596064" cy="838200"/>
          </a:xfrm>
        </p:spPr>
        <p:txBody>
          <a:bodyPr/>
          <a:lstStyle/>
          <a:p>
            <a:r>
              <a:rPr lang="en-ZA" sz="2400" b="1" cap="all" dirty="0" smtClean="0"/>
              <a:t>STEP 3:  Local Analysis</a:t>
            </a:r>
            <a:r>
              <a:rPr lang="en-ZA" sz="2400" b="1" cap="all" dirty="0"/>
              <a:t/>
            </a:r>
            <a:br>
              <a:rPr lang="en-ZA" sz="2400" b="1" cap="all" dirty="0"/>
            </a:br>
            <a:endParaRPr lang="en-ZA" sz="2400" cap="all" dirty="0"/>
          </a:p>
        </p:txBody>
      </p:sp>
      <p:sp>
        <p:nvSpPr>
          <p:cNvPr id="3" name="Content Placeholder 2"/>
          <p:cNvSpPr>
            <a:spLocks noGrp="1"/>
          </p:cNvSpPr>
          <p:nvPr>
            <p:ph idx="1"/>
          </p:nvPr>
        </p:nvSpPr>
        <p:spPr/>
        <p:txBody>
          <a:bodyPr/>
          <a:lstStyle/>
          <a:p>
            <a:endParaRPr lang="en-ZA" dirty="0"/>
          </a:p>
          <a:p>
            <a:endParaRPr lang="en-ZA" dirty="0" smtClean="0"/>
          </a:p>
          <a:p>
            <a:pPr marL="0" indent="0">
              <a:buNone/>
            </a:pPr>
            <a:endParaRPr lang="en-ZA"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48</a:t>
            </a:fld>
            <a:endParaRPr lang="en-US" sz="1400" b="0" dirty="0">
              <a:solidFill>
                <a:schemeClr val="tx1"/>
              </a:solidFill>
              <a:latin typeface="+mn-lt"/>
            </a:endParaRPr>
          </a:p>
        </p:txBody>
      </p:sp>
      <p:sp>
        <p:nvSpPr>
          <p:cNvPr id="6" name="TextBox 5"/>
          <p:cNvSpPr txBox="1"/>
          <p:nvPr/>
        </p:nvSpPr>
        <p:spPr>
          <a:xfrm>
            <a:off x="107504" y="1196752"/>
            <a:ext cx="8928991" cy="1477328"/>
          </a:xfrm>
          <a:prstGeom prst="rect">
            <a:avLst/>
          </a:prstGeom>
          <a:solidFill>
            <a:srgbClr val="D6B4AE"/>
          </a:solidFill>
        </p:spPr>
        <p:txBody>
          <a:bodyPr wrap="square" rtlCol="0">
            <a:spAutoFit/>
          </a:bodyPr>
          <a:lstStyle/>
          <a:p>
            <a:r>
              <a:rPr lang="en-ZA" sz="1800" b="1" dirty="0" smtClean="0">
                <a:latin typeface="Century Gothic" pitchFamily="34" charset="0"/>
              </a:rPr>
              <a:t>8.  MEASURE:  POTENTIAL CONTRIBUTION TO SPATIAL INTEGRATION</a:t>
            </a:r>
          </a:p>
          <a:p>
            <a:pPr marL="228600" indent="-228600">
              <a:buFont typeface="Arial" pitchFamily="34" charset="0"/>
              <a:buChar char="•"/>
            </a:pPr>
            <a:r>
              <a:rPr lang="en-ZA" sz="1800" dirty="0" smtClean="0">
                <a:latin typeface="Century Gothic" pitchFamily="34" charset="0"/>
              </a:rPr>
              <a:t>If appropriate in terms of township location, located nodes that have potential to integrate the existing township and immediate surrounding areas or future development areas.</a:t>
            </a:r>
          </a:p>
          <a:p>
            <a:pPr marL="228600" indent="-228600">
              <a:buFont typeface="Arial" pitchFamily="34" charset="0"/>
              <a:buChar char="•"/>
            </a:pPr>
            <a:r>
              <a:rPr lang="en-ZA" sz="1800" dirty="0" smtClean="0">
                <a:latin typeface="Century Gothic" pitchFamily="34" charset="0"/>
              </a:rPr>
              <a:t>Mark prioritised nodes if criteria met.</a:t>
            </a:r>
            <a:endParaRPr lang="en-ZA" sz="1800" dirty="0">
              <a:latin typeface="Century Gothic" pitchFamily="34" charset="0"/>
            </a:endParaRPr>
          </a:p>
        </p:txBody>
      </p:sp>
      <p:sp>
        <p:nvSpPr>
          <p:cNvPr id="7" name="TextBox 6"/>
          <p:cNvSpPr txBox="1"/>
          <p:nvPr/>
        </p:nvSpPr>
        <p:spPr>
          <a:xfrm>
            <a:off x="107504" y="5890046"/>
            <a:ext cx="8928990" cy="923330"/>
          </a:xfrm>
          <a:prstGeom prst="rect">
            <a:avLst/>
          </a:prstGeom>
          <a:solidFill>
            <a:srgbClr val="8E5D50"/>
          </a:solidFill>
        </p:spPr>
        <p:txBody>
          <a:bodyPr wrap="square" rtlCol="0">
            <a:spAutoFit/>
          </a:bodyPr>
          <a:lstStyle/>
          <a:p>
            <a:r>
              <a:rPr lang="en-ZA" sz="1800" dirty="0" smtClean="0">
                <a:solidFill>
                  <a:schemeClr val="bg1"/>
                </a:solidFill>
                <a:latin typeface="Century Gothic" pitchFamily="34" charset="0"/>
              </a:rPr>
              <a:t>Primary and secondary network, including prioritised urban hubs.</a:t>
            </a:r>
          </a:p>
          <a:p>
            <a:r>
              <a:rPr lang="en-ZA" sz="1800" dirty="0" smtClean="0">
                <a:solidFill>
                  <a:schemeClr val="bg1"/>
                </a:solidFill>
                <a:latin typeface="Century Gothic" pitchFamily="34" charset="0"/>
              </a:rPr>
              <a:t>[One hub per township/township cluster = the identified existing or planned node that complies with the highest number of above indicators.  ]</a:t>
            </a:r>
          </a:p>
        </p:txBody>
      </p:sp>
      <p:sp>
        <p:nvSpPr>
          <p:cNvPr id="9" name="TextBox 8"/>
          <p:cNvSpPr txBox="1"/>
          <p:nvPr/>
        </p:nvSpPr>
        <p:spPr>
          <a:xfrm>
            <a:off x="107503" y="2780928"/>
            <a:ext cx="8928991" cy="1477328"/>
          </a:xfrm>
          <a:prstGeom prst="rect">
            <a:avLst/>
          </a:prstGeom>
          <a:solidFill>
            <a:srgbClr val="D6B4AE"/>
          </a:solidFill>
        </p:spPr>
        <p:txBody>
          <a:bodyPr wrap="square" rtlCol="0">
            <a:spAutoFit/>
          </a:bodyPr>
          <a:lstStyle/>
          <a:p>
            <a:pPr marL="228600" indent="-228600">
              <a:buAutoNum type="arabicPeriod" startAt="9"/>
            </a:pPr>
            <a:r>
              <a:rPr lang="en-ZA" sz="1800" b="1" dirty="0" smtClean="0">
                <a:latin typeface="Century Gothic" pitchFamily="34" charset="0"/>
              </a:rPr>
              <a:t>MEASURE:  PROXIMITY TO MAJOR PRIMARY MOVEMENT INTERSECTION/ENTRY POINT INTO TOWNSHIP</a:t>
            </a:r>
          </a:p>
          <a:p>
            <a:pPr marL="228600" indent="-228600">
              <a:buFont typeface="Arial" pitchFamily="34" charset="0"/>
              <a:buChar char="•"/>
            </a:pPr>
            <a:r>
              <a:rPr lang="en-ZA" sz="1800" dirty="0" smtClean="0">
                <a:latin typeface="Century Gothic" pitchFamily="34" charset="0"/>
              </a:rPr>
              <a:t>Locate major intersection and entry points into township, that connects township to regional primary network.</a:t>
            </a:r>
          </a:p>
          <a:p>
            <a:pPr marL="228600" indent="-228600">
              <a:buFont typeface="Arial" pitchFamily="34" charset="0"/>
              <a:buChar char="•"/>
            </a:pPr>
            <a:r>
              <a:rPr lang="en-ZA" sz="1800" dirty="0" smtClean="0">
                <a:latin typeface="Century Gothic" pitchFamily="34" charset="0"/>
              </a:rPr>
              <a:t>Mark prioritised nodes if criteria met.</a:t>
            </a:r>
          </a:p>
        </p:txBody>
      </p:sp>
      <p:sp>
        <p:nvSpPr>
          <p:cNvPr id="10" name="TextBox 9"/>
          <p:cNvSpPr txBox="1"/>
          <p:nvPr/>
        </p:nvSpPr>
        <p:spPr>
          <a:xfrm>
            <a:off x="107503" y="4365104"/>
            <a:ext cx="8928991" cy="1477328"/>
          </a:xfrm>
          <a:prstGeom prst="rect">
            <a:avLst/>
          </a:prstGeom>
          <a:solidFill>
            <a:srgbClr val="D6B4AE"/>
          </a:solidFill>
        </p:spPr>
        <p:txBody>
          <a:bodyPr wrap="square" rtlCol="0">
            <a:spAutoFit/>
          </a:bodyPr>
          <a:lstStyle/>
          <a:p>
            <a:pPr marL="228600" indent="-228600">
              <a:buAutoNum type="arabicPeriod" startAt="10"/>
            </a:pPr>
            <a:r>
              <a:rPr lang="en-ZA" sz="1800" b="1" dirty="0" smtClean="0">
                <a:latin typeface="Century Gothic" pitchFamily="34" charset="0"/>
              </a:rPr>
              <a:t>MEASURE:  PROXIMITY TO INTERSECTION OF PRIMARY AND SECONDARY MOVEMENT NETWORK</a:t>
            </a:r>
          </a:p>
          <a:p>
            <a:pPr marL="228600" indent="-228600">
              <a:buFont typeface="Arial" pitchFamily="34" charset="0"/>
              <a:buChar char="•"/>
            </a:pPr>
            <a:r>
              <a:rPr lang="en-ZA" sz="1800" dirty="0" smtClean="0">
                <a:latin typeface="Century Gothic" pitchFamily="34" charset="0"/>
              </a:rPr>
              <a:t>Local major intersections between above points in regional primary network and secondary network within township.</a:t>
            </a:r>
          </a:p>
          <a:p>
            <a:pPr marL="228600" indent="-228600">
              <a:buFont typeface="Arial" pitchFamily="34" charset="0"/>
              <a:buChar char="•"/>
            </a:pPr>
            <a:r>
              <a:rPr lang="en-ZA" sz="1800" dirty="0" smtClean="0">
                <a:latin typeface="Century Gothic" pitchFamily="34" charset="0"/>
              </a:rPr>
              <a:t>Mark prioritised nodes if criteria met.</a:t>
            </a:r>
            <a:endParaRPr lang="en-ZA" sz="1800" dirty="0">
              <a:latin typeface="Century Gothic" pitchFamily="34" charset="0"/>
            </a:endParaRPr>
          </a:p>
        </p:txBody>
      </p:sp>
      <p:sp>
        <p:nvSpPr>
          <p:cNvPr id="15" name="Rectangle 14"/>
          <p:cNvSpPr/>
          <p:nvPr/>
        </p:nvSpPr>
        <p:spPr>
          <a:xfrm>
            <a:off x="7434403" y="5661248"/>
            <a:ext cx="1746109" cy="567942"/>
          </a:xfrm>
          <a:prstGeom prst="rect">
            <a:avLst/>
          </a:prstGeom>
          <a:noFill/>
        </p:spPr>
        <p:txBody>
          <a:bodyPr wrap="none" lIns="91440" tIns="45720" rIns="91440" bIns="45720">
            <a:prstTxWarp prst="textStop">
              <a:avLst/>
            </a:prstTxWarp>
            <a:spAutoFit/>
          </a:bodyPr>
          <a:lstStyle/>
          <a:p>
            <a:pPr algn="ctr"/>
            <a:r>
              <a:rPr lang="en-US" sz="54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outcome</a:t>
            </a:r>
            <a:endPar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729517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124744"/>
            <a:ext cx="915670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116632"/>
            <a:ext cx="8123202" cy="1261884"/>
          </a:xfrm>
          <a:prstGeom prst="rect">
            <a:avLst/>
          </a:prstGeom>
          <a:noFill/>
        </p:spPr>
        <p:txBody>
          <a:bodyPr wrap="square" rtlCol="0">
            <a:spAutoFit/>
          </a:bodyPr>
          <a:lstStyle/>
          <a:p>
            <a:pPr algn="r"/>
            <a:r>
              <a:rPr lang="en-ZA" sz="2800" dirty="0" smtClean="0">
                <a:solidFill>
                  <a:schemeClr val="bg1"/>
                </a:solidFill>
                <a:latin typeface="Calibri" pitchFamily="34" charset="0"/>
                <a:cs typeface="Calibri" pitchFamily="34" charset="0"/>
              </a:rPr>
              <a:t>National Treasury</a:t>
            </a:r>
          </a:p>
          <a:p>
            <a:pPr algn="r"/>
            <a:r>
              <a:rPr lang="en-ZA" dirty="0">
                <a:solidFill>
                  <a:schemeClr val="bg1"/>
                </a:solidFill>
              </a:rPr>
              <a:t>Neighbourhood Development Partnership Grant</a:t>
            </a:r>
          </a:p>
          <a:p>
            <a:pPr algn="r"/>
            <a:endParaRPr lang="en-ZA"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90384374"/>
              </p:ext>
            </p:extLst>
          </p:nvPr>
        </p:nvGraphicFramePr>
        <p:xfrm>
          <a:off x="179512" y="1124744"/>
          <a:ext cx="8771274" cy="5485786"/>
        </p:xfrm>
        <a:graphic>
          <a:graphicData uri="http://schemas.openxmlformats.org/drawingml/2006/table">
            <a:tbl>
              <a:tblPr firstRow="1" bandRow="1">
                <a:tableStyleId>{5A111915-BE36-4E01-A7E5-04B1672EAD32}</a:tableStyleId>
              </a:tblPr>
              <a:tblGrid>
                <a:gridCol w="1080120"/>
                <a:gridCol w="7691154"/>
              </a:tblGrid>
              <a:tr h="330575">
                <a:tc>
                  <a:txBody>
                    <a:bodyPr/>
                    <a:lstStyle/>
                    <a:p>
                      <a:r>
                        <a:rPr lang="en-ZA" sz="2000" b="1" dirty="0" smtClean="0">
                          <a:solidFill>
                            <a:schemeClr val="bg1"/>
                          </a:solidFill>
                        </a:rPr>
                        <a:t>PART</a:t>
                      </a:r>
                      <a:r>
                        <a:rPr lang="en-ZA" sz="2000" b="1" baseline="0" dirty="0" smtClean="0">
                          <a:solidFill>
                            <a:schemeClr val="bg1"/>
                          </a:solidFill>
                        </a:rPr>
                        <a:t> </a:t>
                      </a:r>
                      <a:endParaRPr lang="en-ZA" sz="2000" b="1" dirty="0">
                        <a:solidFill>
                          <a:schemeClr val="bg1"/>
                        </a:solidFill>
                      </a:endParaRPr>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ZA" sz="2000" b="1" dirty="0" smtClean="0">
                          <a:solidFill>
                            <a:schemeClr val="bg1"/>
                          </a:solidFill>
                        </a:rPr>
                        <a:t>TOPICS</a:t>
                      </a:r>
                      <a:endParaRPr lang="en-ZA" sz="2000" b="1"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88579">
                <a:tc>
                  <a:txBody>
                    <a:bodyPr/>
                    <a:lstStyle/>
                    <a:p>
                      <a:r>
                        <a:rPr lang="en-ZA" sz="2000" b="1" dirty="0" smtClean="0"/>
                        <a:t>One</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Background to the NDP &amp; Context of New</a:t>
                      </a:r>
                      <a:r>
                        <a:rPr lang="en-ZA" sz="2000" b="1" kern="1200" baseline="0" dirty="0" smtClean="0"/>
                        <a:t> Strategy</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330575">
                <a:tc>
                  <a:txBody>
                    <a:bodyPr/>
                    <a:lstStyle/>
                    <a:p>
                      <a:r>
                        <a:rPr lang="en-ZA" sz="2000" b="1" dirty="0" smtClean="0"/>
                        <a:t>Two</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Urban Networks Strategy</a:t>
                      </a:r>
                      <a:endParaRPr lang="en-ZA" sz="2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214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b="1" dirty="0" smtClean="0"/>
                        <a:t>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Towards Vibrant Urban hubs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Four</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Explaining the Urban Network Strategy (UNS)</a:t>
                      </a:r>
                    </a:p>
                    <a:p>
                      <a:pPr marL="342900" indent="-342900" algn="l" defTabSz="914400" rtl="0" eaLnBrk="1" latinLnBrk="0" hangingPunct="1">
                        <a:buFont typeface="Arial" pitchFamily="34" charset="0"/>
                        <a:buChar char="•"/>
                      </a:pPr>
                      <a:r>
                        <a:rPr lang="en-ZA" sz="2000" b="1" kern="1200" dirty="0" smtClean="0"/>
                        <a:t>Identification of Primary Network</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Five</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Application of UNS – </a:t>
                      </a:r>
                      <a:r>
                        <a:rPr lang="en-ZA" sz="2000" b="1" kern="1200" dirty="0" err="1" smtClean="0">
                          <a:solidFill>
                            <a:schemeClr val="dk1"/>
                          </a:solidFill>
                          <a:latin typeface="+mn-lt"/>
                          <a:ea typeface="+mn-ea"/>
                          <a:cs typeface="+mn-cs"/>
                        </a:rPr>
                        <a:t>Akanya</a:t>
                      </a:r>
                      <a:r>
                        <a:rPr lang="en-ZA" sz="2000" b="1" kern="1200" dirty="0" smtClean="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Six</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Setting up a Management Structure</a:t>
                      </a:r>
                    </a:p>
                    <a:p>
                      <a:pPr marL="342900" indent="-342900" algn="l" defTabSz="914400" rtl="0" eaLnBrk="1" latinLnBrk="0" hangingPunct="1">
                        <a:buFont typeface="Arial" pitchFamily="34" charset="0"/>
                        <a:buChar char="•"/>
                      </a:pPr>
                      <a:r>
                        <a:rPr lang="en-ZA" sz="2000" b="1" kern="1200" dirty="0" smtClean="0"/>
                        <a:t>New NDP Road Map and NDP Key Outputs</a:t>
                      </a:r>
                    </a:p>
                    <a:p>
                      <a:pPr marL="342900" indent="-342900" algn="l" defTabSz="914400" rtl="0" eaLnBrk="1" latinLnBrk="0" hangingPunct="1">
                        <a:buFont typeface="Arial" pitchFamily="34" charset="0"/>
                        <a:buChar char="•"/>
                      </a:pPr>
                      <a:r>
                        <a:rPr lang="en-ZA" sz="2000" b="1" kern="1200" dirty="0" smtClean="0"/>
                        <a:t>Council Resolution</a:t>
                      </a:r>
                      <a:r>
                        <a:rPr lang="en-ZA" sz="2000" b="1" kern="1200" baseline="0" dirty="0" smtClean="0"/>
                        <a:t> / </a:t>
                      </a:r>
                      <a:r>
                        <a:rPr lang="en-ZA" sz="2000" b="1" kern="1200" dirty="0" smtClean="0"/>
                        <a:t>Memorandum of Agreement</a:t>
                      </a:r>
                    </a:p>
                    <a:p>
                      <a:pPr marL="342900" indent="-342900" algn="l" defTabSz="914400" rtl="0" eaLnBrk="1" latinLnBrk="0" hangingPunct="1">
                        <a:buFont typeface="Arial" pitchFamily="34" charset="0"/>
                        <a:buChar char="•"/>
                      </a:pPr>
                      <a:r>
                        <a:rPr lang="en-ZA" sz="2000" b="1" kern="1200" baseline="0" dirty="0" smtClean="0"/>
                        <a:t>Support, Governance &amp; Coordination</a:t>
                      </a:r>
                    </a:p>
                    <a:p>
                      <a:pPr marL="342900" indent="-342900" algn="l" defTabSz="914400" rtl="0" eaLnBrk="1" latinLnBrk="0" hangingPunct="1">
                        <a:buFont typeface="Arial" pitchFamily="34" charset="0"/>
                        <a:buChar char="•"/>
                      </a:pPr>
                      <a:r>
                        <a:rPr lang="en-ZA" sz="2000" b="1" kern="1200" dirty="0" smtClean="0"/>
                        <a:t>Procurement of Service Providers</a:t>
                      </a:r>
                    </a:p>
                    <a:p>
                      <a:pPr marL="342900" indent="-342900" algn="l" defTabSz="914400" rtl="0" eaLnBrk="1" latinLnBrk="0" hangingPunct="1">
                        <a:buFont typeface="Arial" pitchFamily="34" charset="0"/>
                        <a:buChar char="•"/>
                      </a:pPr>
                      <a:r>
                        <a:rPr lang="en-ZA" sz="2000" b="1" kern="1200" dirty="0" smtClean="0"/>
                        <a:t>Reporting:  NDP </a:t>
                      </a:r>
                      <a:r>
                        <a:rPr lang="en-ZA" sz="2000" b="1" kern="1200" dirty="0" err="1" smtClean="0"/>
                        <a:t>Mgmt</a:t>
                      </a:r>
                      <a:r>
                        <a:rPr lang="en-ZA" sz="2000" b="1" kern="1200" dirty="0" smtClean="0"/>
                        <a:t> Information System (MIS)</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Seven</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Timelines:</a:t>
                      </a:r>
                      <a:r>
                        <a:rPr lang="en-ZA" sz="2000" b="1" kern="1200" baseline="0" dirty="0" smtClean="0">
                          <a:solidFill>
                            <a:schemeClr val="dk1"/>
                          </a:solidFill>
                          <a:latin typeface="+mn-lt"/>
                          <a:ea typeface="+mn-ea"/>
                          <a:cs typeface="+mn-cs"/>
                        </a:rPr>
                        <a:t> Planning Stage</a:t>
                      </a:r>
                    </a:p>
                    <a:p>
                      <a:pPr marL="342900" indent="-342900" algn="l" defTabSz="914400" rtl="0" eaLnBrk="1" latinLnBrk="0" hangingPunct="1">
                        <a:buFont typeface="Arial" pitchFamily="34" charset="0"/>
                        <a:buChar char="•"/>
                      </a:pPr>
                      <a:r>
                        <a:rPr lang="en-ZA" sz="2000" b="1" kern="1200" baseline="0" dirty="0" smtClean="0">
                          <a:solidFill>
                            <a:schemeClr val="dk1"/>
                          </a:solidFill>
                          <a:latin typeface="+mn-lt"/>
                          <a:ea typeface="+mn-ea"/>
                          <a:cs typeface="+mn-cs"/>
                        </a:rPr>
                        <a:t>Questions &amp; Discussion</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bl>
          </a:graphicData>
        </a:graphic>
      </p:graphicFrame>
      <p:sp>
        <p:nvSpPr>
          <p:cNvPr id="8" name="Right Arrow 7"/>
          <p:cNvSpPr/>
          <p:nvPr/>
        </p:nvSpPr>
        <p:spPr bwMode="auto">
          <a:xfrm rot="10800000">
            <a:off x="8247032" y="3429000"/>
            <a:ext cx="648072" cy="504056"/>
          </a:xfrm>
          <a:prstGeom prst="rightArrow">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063058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496249B-682D-4BC8-9865-0DC07C618F7E}" type="slidenum">
              <a:rPr lang="en-US" smtClean="0"/>
              <a:pPr>
                <a:defRPr/>
              </a:pPr>
              <a:t>5</a:t>
            </a:fld>
            <a:endParaRPr lang="en-US" sz="1400" b="0" dirty="0">
              <a:solidFill>
                <a:schemeClr val="tx1"/>
              </a:solidFill>
              <a:latin typeface="+mn-lt"/>
            </a:endParaRPr>
          </a:p>
        </p:txBody>
      </p:sp>
      <p:sp>
        <p:nvSpPr>
          <p:cNvPr id="3" name="TextBox 2"/>
          <p:cNvSpPr txBox="1"/>
          <p:nvPr/>
        </p:nvSpPr>
        <p:spPr>
          <a:xfrm>
            <a:off x="27485" y="146229"/>
            <a:ext cx="9297043" cy="954107"/>
          </a:xfrm>
          <a:prstGeom prst="rect">
            <a:avLst/>
          </a:prstGeom>
          <a:noFill/>
        </p:spPr>
        <p:txBody>
          <a:bodyPr wrap="square" rtlCol="0">
            <a:spAutoFit/>
          </a:bodyPr>
          <a:lstStyle/>
          <a:p>
            <a:r>
              <a:rPr lang="en-US" sz="2800" dirty="0" smtClean="0">
                <a:solidFill>
                  <a:schemeClr val="bg1"/>
                </a:solidFill>
                <a:latin typeface="+mj-lt"/>
                <a:ea typeface="+mj-ea"/>
                <a:cs typeface="Osaka"/>
              </a:rPr>
              <a:t>NDPG: LESSONS LEARNT IN TOWNSHIP REGENERATION</a:t>
            </a:r>
            <a:endParaRPr lang="en-ZA" sz="2800" dirty="0">
              <a:solidFill>
                <a:schemeClr val="bg1"/>
              </a:solidFill>
              <a:latin typeface="+mj-lt"/>
              <a:ea typeface="+mj-ea"/>
              <a:cs typeface="Osaka"/>
            </a:endParaRPr>
          </a:p>
        </p:txBody>
      </p:sp>
      <p:sp>
        <p:nvSpPr>
          <p:cNvPr id="4" name="Content Placeholder 3"/>
          <p:cNvSpPr txBox="1">
            <a:spLocks/>
          </p:cNvSpPr>
          <p:nvPr/>
        </p:nvSpPr>
        <p:spPr>
          <a:xfrm>
            <a:off x="179512" y="1237764"/>
            <a:ext cx="8892480" cy="4320480"/>
          </a:xfrm>
          <a:prstGeom prst="rect">
            <a:avLst/>
          </a:prstGeom>
        </p:spPr>
        <p:txBody>
          <a:bodyPr>
            <a:no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Osaka"/>
              </a:defRPr>
            </a:lvl1pPr>
            <a:lvl2pPr marL="742950" indent="-285750" algn="l" rtl="0" eaLnBrk="0" fontAlgn="base" hangingPunct="0">
              <a:spcBef>
                <a:spcPct val="20000"/>
              </a:spcBef>
              <a:spcAft>
                <a:spcPct val="0"/>
              </a:spcAft>
              <a:buChar char="–"/>
              <a:defRPr sz="2000">
                <a:solidFill>
                  <a:schemeClr val="tx1"/>
                </a:solidFill>
                <a:latin typeface="+mn-lt"/>
                <a:ea typeface="+mn-ea"/>
                <a:cs typeface="Osaka"/>
              </a:defRPr>
            </a:lvl2pPr>
            <a:lvl3pPr marL="1143000" indent="-228600" algn="l" rtl="0" eaLnBrk="0" fontAlgn="base" hangingPunct="0">
              <a:spcBef>
                <a:spcPct val="20000"/>
              </a:spcBef>
              <a:spcAft>
                <a:spcPct val="0"/>
              </a:spcAft>
              <a:buChar char="•"/>
              <a:defRPr sz="2000">
                <a:solidFill>
                  <a:schemeClr val="tx1"/>
                </a:solidFill>
                <a:latin typeface="+mn-lt"/>
                <a:ea typeface="+mn-ea"/>
                <a:cs typeface="Osaka"/>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ZA" sz="2400" dirty="0" smtClean="0"/>
              <a:t>Multiple spatially disparate “ad-hoc” township projects in the absence </a:t>
            </a:r>
            <a:r>
              <a:rPr lang="en-ZA" sz="2400" dirty="0"/>
              <a:t>of </a:t>
            </a:r>
            <a:r>
              <a:rPr lang="en-ZA" sz="2400" dirty="0" smtClean="0"/>
              <a:t>an integrated and co-ordinated city-wide urban </a:t>
            </a:r>
            <a:r>
              <a:rPr lang="en-ZA" sz="2400" dirty="0"/>
              <a:t>regeneration </a:t>
            </a:r>
            <a:r>
              <a:rPr lang="en-ZA" sz="2400" dirty="0" smtClean="0"/>
              <a:t>strategy has very low impact</a:t>
            </a:r>
          </a:p>
          <a:p>
            <a:pPr lvl="1"/>
            <a:r>
              <a:rPr lang="en-ZA" dirty="0" smtClean="0"/>
              <a:t>All </a:t>
            </a:r>
            <a:r>
              <a:rPr lang="en-ZA" dirty="0"/>
              <a:t>spheres of </a:t>
            </a:r>
            <a:r>
              <a:rPr lang="en-ZA" dirty="0" smtClean="0"/>
              <a:t>government need to be involved.</a:t>
            </a:r>
            <a:endParaRPr lang="en-ZA" sz="2400" dirty="0" smtClean="0"/>
          </a:p>
          <a:p>
            <a:r>
              <a:rPr lang="en-ZA" sz="2400" dirty="0"/>
              <a:t>Project prioritisation </a:t>
            </a:r>
            <a:r>
              <a:rPr lang="en-ZA" sz="2400" dirty="0" smtClean="0"/>
              <a:t>not to be informed </a:t>
            </a:r>
            <a:r>
              <a:rPr lang="en-ZA" sz="2400" dirty="0"/>
              <a:t>by vested </a:t>
            </a:r>
            <a:r>
              <a:rPr lang="en-ZA" sz="2400" dirty="0" smtClean="0"/>
              <a:t>interests</a:t>
            </a:r>
          </a:p>
          <a:p>
            <a:r>
              <a:rPr lang="en-ZA" sz="2400" dirty="0" smtClean="0"/>
              <a:t>Private fixed investment is dependant on the above</a:t>
            </a:r>
          </a:p>
          <a:p>
            <a:r>
              <a:rPr lang="en-ZA" sz="2400" dirty="0"/>
              <a:t>Limited municipal capacity to </a:t>
            </a:r>
            <a:r>
              <a:rPr lang="en-ZA" sz="2400" dirty="0" smtClean="0"/>
              <a:t>plan, assemble </a:t>
            </a:r>
            <a:r>
              <a:rPr lang="en-ZA" sz="2400" dirty="0"/>
              <a:t>and align multiple funding sources in single large-scale mixed use development</a:t>
            </a:r>
          </a:p>
          <a:p>
            <a:r>
              <a:rPr lang="en-ZA" sz="2400" dirty="0" smtClean="0"/>
              <a:t>Land issues dictate project progress and viability</a:t>
            </a:r>
            <a:endParaRPr lang="en-ZA" sz="2400" dirty="0"/>
          </a:p>
          <a:p>
            <a:r>
              <a:rPr lang="en-ZA" sz="2400" dirty="0"/>
              <a:t>Opportunities exist to develop and diversify township economies by leveraging </a:t>
            </a:r>
            <a:r>
              <a:rPr lang="en-ZA" sz="2400" dirty="0" smtClean="0"/>
              <a:t>mixed-use transit orientated development</a:t>
            </a:r>
            <a:endParaRPr lang="en-US" sz="2400" dirty="0" smtClean="0"/>
          </a:p>
          <a:p>
            <a:endParaRPr lang="en-ZA" sz="2400" dirty="0" smtClean="0"/>
          </a:p>
          <a:p>
            <a:pPr marL="0" indent="0">
              <a:buFontTx/>
              <a:buNone/>
            </a:pPr>
            <a:endParaRPr lang="en-ZA" sz="1800" dirty="0" smtClean="0"/>
          </a:p>
        </p:txBody>
      </p:sp>
    </p:spTree>
    <p:extLst>
      <p:ext uri="{BB962C8B-B14F-4D97-AF65-F5344CB8AC3E}">
        <p14:creationId xmlns:p14="http://schemas.microsoft.com/office/powerpoint/2010/main" val="32272344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APPLICATION OF UNS METHDOLOGY</a:t>
            </a:r>
            <a:endParaRPr lang="en-ZA" dirty="0"/>
          </a:p>
        </p:txBody>
      </p:sp>
      <p:sp>
        <p:nvSpPr>
          <p:cNvPr id="3" name="Slide Number Placeholder 2"/>
          <p:cNvSpPr>
            <a:spLocks noGrp="1"/>
          </p:cNvSpPr>
          <p:nvPr>
            <p:ph type="sldNum" sz="quarter" idx="12"/>
          </p:nvPr>
        </p:nvSpPr>
        <p:spPr/>
        <p:txBody>
          <a:bodyPr/>
          <a:lstStyle/>
          <a:p>
            <a:pPr>
              <a:defRPr/>
            </a:pPr>
            <a:fld id="{AB60BCA8-1CC4-4326-B626-78CEA3FD041B}" type="slidenum">
              <a:rPr lang="en-US" smtClean="0"/>
              <a:pPr>
                <a:defRPr/>
              </a:pPr>
              <a:t>50</a:t>
            </a:fld>
            <a:endParaRPr lang="en-US" sz="1400" b="0" dirty="0">
              <a:solidFill>
                <a:schemeClr val="tx1"/>
              </a:solidFill>
              <a:latin typeface="+mn-lt"/>
            </a:endParaRPr>
          </a:p>
        </p:txBody>
      </p:sp>
      <p:sp>
        <p:nvSpPr>
          <p:cNvPr id="4" name="Explosion 1 3"/>
          <p:cNvSpPr/>
          <p:nvPr/>
        </p:nvSpPr>
        <p:spPr bwMode="auto">
          <a:xfrm>
            <a:off x="179512" y="619313"/>
            <a:ext cx="8856984" cy="5978039"/>
          </a:xfrm>
          <a:prstGeom prst="irregularSeal1">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ZA" sz="2400" b="0" i="0" u="none" strike="noStrike" cap="none" normalizeH="0" baseline="0" dirty="0" smtClean="0">
                <a:ln>
                  <a:noFill/>
                </a:ln>
                <a:solidFill>
                  <a:schemeClr val="tx1"/>
                </a:solidFill>
                <a:effectLst/>
                <a:latin typeface="Arial" charset="0"/>
                <a:ea typeface="ＭＳ Ｐゴシック" pitchFamily="1" charset="-128"/>
              </a:rPr>
              <a:t>Paste</a:t>
            </a:r>
            <a:r>
              <a:rPr kumimoji="0" lang="en-ZA" sz="2400" b="0" i="0" u="none" strike="noStrike" cap="none" normalizeH="0" dirty="0" smtClean="0">
                <a:ln>
                  <a:noFill/>
                </a:ln>
                <a:solidFill>
                  <a:schemeClr val="tx1"/>
                </a:solidFill>
                <a:effectLst/>
                <a:latin typeface="Arial" charset="0"/>
                <a:ea typeface="ＭＳ Ｐゴシック" pitchFamily="1" charset="-128"/>
              </a:rPr>
              <a:t> in </a:t>
            </a:r>
            <a:r>
              <a:rPr kumimoji="0" lang="en-ZA" sz="2400" b="0" i="0" u="none" strike="noStrike" cap="none" normalizeH="0" dirty="0" err="1" smtClean="0">
                <a:ln>
                  <a:noFill/>
                </a:ln>
                <a:solidFill>
                  <a:schemeClr val="tx1"/>
                </a:solidFill>
                <a:effectLst/>
                <a:latin typeface="Arial" charset="0"/>
                <a:ea typeface="ＭＳ Ｐゴシック" pitchFamily="1" charset="-128"/>
              </a:rPr>
              <a:t>Akanya</a:t>
            </a:r>
            <a:r>
              <a:rPr kumimoji="0" lang="en-ZA" sz="2400" b="0" i="0" u="none" strike="noStrike" cap="none" normalizeH="0" dirty="0" smtClean="0">
                <a:ln>
                  <a:noFill/>
                </a:ln>
                <a:solidFill>
                  <a:schemeClr val="tx1"/>
                </a:solidFill>
                <a:effectLst/>
                <a:latin typeface="Arial" charset="0"/>
                <a:ea typeface="ＭＳ Ｐゴシック" pitchFamily="1" charset="-128"/>
              </a:rPr>
              <a:t> GIS MAPs for the specific municipality.</a:t>
            </a:r>
          </a:p>
          <a:p>
            <a:pPr marL="0" marR="0" indent="0" algn="ctr" defTabSz="914400" rtl="0" eaLnBrk="0" fontAlgn="base" latinLnBrk="0" hangingPunct="0">
              <a:lnSpc>
                <a:spcPct val="100000"/>
              </a:lnSpc>
              <a:spcBef>
                <a:spcPct val="0"/>
              </a:spcBef>
              <a:spcAft>
                <a:spcPct val="0"/>
              </a:spcAft>
              <a:buClrTx/>
              <a:buSzTx/>
              <a:buFontTx/>
              <a:buNone/>
              <a:tabLst/>
            </a:pPr>
            <a:r>
              <a:rPr lang="en-ZA" baseline="0" dirty="0" smtClean="0">
                <a:latin typeface="Arial" charset="0"/>
                <a:ea typeface="ＭＳ Ｐゴシック" pitchFamily="1" charset="-128"/>
              </a:rPr>
              <a:t>Make</a:t>
            </a:r>
            <a:r>
              <a:rPr lang="en-ZA" dirty="0" smtClean="0">
                <a:latin typeface="Arial" charset="0"/>
                <a:ea typeface="ＭＳ Ｐゴシック" pitchFamily="1" charset="-128"/>
              </a:rPr>
              <a:t> sure you do through the methodology step-by-step, indicating all the UNS elements.</a:t>
            </a:r>
          </a:p>
          <a:p>
            <a:pPr marL="0" marR="0" indent="0" algn="ctr" defTabSz="914400" rtl="0" eaLnBrk="0" fontAlgn="base" latinLnBrk="0" hangingPunct="0">
              <a:lnSpc>
                <a:spcPct val="100000"/>
              </a:lnSpc>
              <a:spcBef>
                <a:spcPct val="0"/>
              </a:spcBef>
              <a:spcAft>
                <a:spcPct val="0"/>
              </a:spcAft>
              <a:buClrTx/>
              <a:buSzTx/>
              <a:buFontTx/>
              <a:buNone/>
              <a:tabLst/>
            </a:pPr>
            <a:r>
              <a:rPr kumimoji="0" lang="en-ZA" sz="2400" b="0" i="0" u="none" strike="noStrike" cap="none" normalizeH="0" baseline="0" dirty="0" smtClean="0">
                <a:ln>
                  <a:noFill/>
                </a:ln>
                <a:solidFill>
                  <a:schemeClr val="tx1"/>
                </a:solidFill>
                <a:effectLst/>
                <a:latin typeface="Arial" charset="0"/>
                <a:ea typeface="ＭＳ Ｐゴシック" pitchFamily="1" charset="-128"/>
              </a:rPr>
              <a:t>DO</a:t>
            </a:r>
            <a:r>
              <a:rPr kumimoji="0" lang="en-ZA" sz="2400" b="0" i="0" u="none" strike="noStrike" cap="none" normalizeH="0" dirty="0" smtClean="0">
                <a:ln>
                  <a:noFill/>
                </a:ln>
                <a:solidFill>
                  <a:schemeClr val="tx1"/>
                </a:solidFill>
                <a:effectLst/>
                <a:latin typeface="Arial" charset="0"/>
                <a:ea typeface="ＭＳ Ｐゴシック" pitchFamily="1" charset="-128"/>
              </a:rPr>
              <a:t> NOT just “jump” to the hub location.</a:t>
            </a: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706986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124744"/>
            <a:ext cx="915670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116632"/>
            <a:ext cx="8123202" cy="1261884"/>
          </a:xfrm>
          <a:prstGeom prst="rect">
            <a:avLst/>
          </a:prstGeom>
          <a:noFill/>
        </p:spPr>
        <p:txBody>
          <a:bodyPr wrap="square" rtlCol="0">
            <a:spAutoFit/>
          </a:bodyPr>
          <a:lstStyle/>
          <a:p>
            <a:pPr algn="r"/>
            <a:r>
              <a:rPr lang="en-ZA" sz="2800" dirty="0" smtClean="0">
                <a:solidFill>
                  <a:schemeClr val="bg1"/>
                </a:solidFill>
                <a:latin typeface="Calibri" pitchFamily="34" charset="0"/>
                <a:cs typeface="Calibri" pitchFamily="34" charset="0"/>
              </a:rPr>
              <a:t>National Treasury</a:t>
            </a:r>
          </a:p>
          <a:p>
            <a:pPr algn="r"/>
            <a:r>
              <a:rPr lang="en-ZA" dirty="0">
                <a:solidFill>
                  <a:schemeClr val="bg1"/>
                </a:solidFill>
              </a:rPr>
              <a:t>Neighbourhood Development Partnership Grant</a:t>
            </a:r>
          </a:p>
          <a:p>
            <a:pPr algn="r"/>
            <a:endParaRPr lang="en-ZA"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71745736"/>
              </p:ext>
            </p:extLst>
          </p:nvPr>
        </p:nvGraphicFramePr>
        <p:xfrm>
          <a:off x="179512" y="1124744"/>
          <a:ext cx="8771274" cy="5485786"/>
        </p:xfrm>
        <a:graphic>
          <a:graphicData uri="http://schemas.openxmlformats.org/drawingml/2006/table">
            <a:tbl>
              <a:tblPr firstRow="1" bandRow="1">
                <a:tableStyleId>{5A111915-BE36-4E01-A7E5-04B1672EAD32}</a:tableStyleId>
              </a:tblPr>
              <a:tblGrid>
                <a:gridCol w="1080120"/>
                <a:gridCol w="7691154"/>
              </a:tblGrid>
              <a:tr h="330575">
                <a:tc>
                  <a:txBody>
                    <a:bodyPr/>
                    <a:lstStyle/>
                    <a:p>
                      <a:r>
                        <a:rPr lang="en-ZA" sz="2000" b="1" dirty="0" smtClean="0">
                          <a:solidFill>
                            <a:schemeClr val="bg1"/>
                          </a:solidFill>
                        </a:rPr>
                        <a:t>PART</a:t>
                      </a:r>
                      <a:r>
                        <a:rPr lang="en-ZA" sz="2000" b="1" baseline="0" dirty="0" smtClean="0">
                          <a:solidFill>
                            <a:schemeClr val="bg1"/>
                          </a:solidFill>
                        </a:rPr>
                        <a:t> </a:t>
                      </a:r>
                      <a:endParaRPr lang="en-ZA" sz="2000" b="1" dirty="0">
                        <a:solidFill>
                          <a:schemeClr val="bg1"/>
                        </a:solidFill>
                      </a:endParaRPr>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ZA" sz="2000" b="1" dirty="0" smtClean="0">
                          <a:solidFill>
                            <a:schemeClr val="bg1"/>
                          </a:solidFill>
                        </a:rPr>
                        <a:t>TOPICS</a:t>
                      </a:r>
                      <a:endParaRPr lang="en-ZA" sz="2000" b="1"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88579">
                <a:tc>
                  <a:txBody>
                    <a:bodyPr/>
                    <a:lstStyle/>
                    <a:p>
                      <a:r>
                        <a:rPr lang="en-ZA" sz="2000" b="1" dirty="0" smtClean="0"/>
                        <a:t>One</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Background to the NDP &amp; Context of New</a:t>
                      </a:r>
                      <a:r>
                        <a:rPr lang="en-ZA" sz="2000" b="1" kern="1200" baseline="0" dirty="0" smtClean="0"/>
                        <a:t> Strategy</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330575">
                <a:tc>
                  <a:txBody>
                    <a:bodyPr/>
                    <a:lstStyle/>
                    <a:p>
                      <a:r>
                        <a:rPr lang="en-ZA" sz="2000" b="1" dirty="0" smtClean="0"/>
                        <a:t>Two</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Urban Networks Strategy</a:t>
                      </a:r>
                      <a:endParaRPr lang="en-ZA" sz="2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214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b="1" dirty="0" smtClean="0"/>
                        <a:t>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Towards Vibrant Urban hubs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Four</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Explaining the Urban Network Strategy (UNS)</a:t>
                      </a:r>
                    </a:p>
                    <a:p>
                      <a:pPr marL="342900" indent="-342900" algn="l" defTabSz="914400" rtl="0" eaLnBrk="1" latinLnBrk="0" hangingPunct="1">
                        <a:buFont typeface="Arial" pitchFamily="34" charset="0"/>
                        <a:buChar char="•"/>
                      </a:pPr>
                      <a:r>
                        <a:rPr lang="en-ZA" sz="2000" b="1" kern="1200" dirty="0" smtClean="0"/>
                        <a:t>Identification of Primary Network</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Five</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Application of UNS – </a:t>
                      </a:r>
                      <a:r>
                        <a:rPr lang="en-ZA" sz="2000" b="1" kern="1200" dirty="0" err="1" smtClean="0">
                          <a:solidFill>
                            <a:schemeClr val="dk1"/>
                          </a:solidFill>
                          <a:latin typeface="+mn-lt"/>
                          <a:ea typeface="+mn-ea"/>
                          <a:cs typeface="+mn-cs"/>
                        </a:rPr>
                        <a:t>Akanya</a:t>
                      </a:r>
                      <a:r>
                        <a:rPr lang="en-ZA" sz="2000" b="1" kern="1200" dirty="0" smtClean="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Six</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Setting up a Management Structure</a:t>
                      </a:r>
                    </a:p>
                    <a:p>
                      <a:pPr marL="342900" indent="-342900" algn="l" defTabSz="914400" rtl="0" eaLnBrk="1" latinLnBrk="0" hangingPunct="1">
                        <a:buFont typeface="Arial" pitchFamily="34" charset="0"/>
                        <a:buChar char="•"/>
                      </a:pPr>
                      <a:r>
                        <a:rPr lang="en-ZA" sz="2000" b="1" kern="1200" dirty="0" smtClean="0"/>
                        <a:t>New NDP Road Map and NDP Key Outputs</a:t>
                      </a:r>
                    </a:p>
                    <a:p>
                      <a:pPr marL="342900" indent="-342900" algn="l" defTabSz="914400" rtl="0" eaLnBrk="1" latinLnBrk="0" hangingPunct="1">
                        <a:buFont typeface="Arial" pitchFamily="34" charset="0"/>
                        <a:buChar char="•"/>
                      </a:pPr>
                      <a:r>
                        <a:rPr lang="en-ZA" sz="2000" b="1" kern="1200" dirty="0" smtClean="0"/>
                        <a:t>Council Resolution</a:t>
                      </a:r>
                      <a:r>
                        <a:rPr lang="en-ZA" sz="2000" b="1" kern="1200" baseline="0" dirty="0" smtClean="0"/>
                        <a:t> / </a:t>
                      </a:r>
                      <a:r>
                        <a:rPr lang="en-ZA" sz="2000" b="1" kern="1200" dirty="0" smtClean="0"/>
                        <a:t>Memorandum of Agreement</a:t>
                      </a:r>
                    </a:p>
                    <a:p>
                      <a:pPr marL="342900" indent="-342900" algn="l" defTabSz="914400" rtl="0" eaLnBrk="1" latinLnBrk="0" hangingPunct="1">
                        <a:buFont typeface="Arial" pitchFamily="34" charset="0"/>
                        <a:buChar char="•"/>
                      </a:pPr>
                      <a:r>
                        <a:rPr lang="en-ZA" sz="2000" b="1" kern="1200" baseline="0" dirty="0" smtClean="0"/>
                        <a:t>Support, Governance &amp; Coordination</a:t>
                      </a:r>
                    </a:p>
                    <a:p>
                      <a:pPr marL="342900" indent="-342900" algn="l" defTabSz="914400" rtl="0" eaLnBrk="1" latinLnBrk="0" hangingPunct="1">
                        <a:buFont typeface="Arial" pitchFamily="34" charset="0"/>
                        <a:buChar char="•"/>
                      </a:pPr>
                      <a:r>
                        <a:rPr lang="en-ZA" sz="2000" b="1" kern="1200" dirty="0" smtClean="0"/>
                        <a:t>Procurement of Service Providers</a:t>
                      </a:r>
                    </a:p>
                    <a:p>
                      <a:pPr marL="342900" indent="-342900" algn="l" defTabSz="914400" rtl="0" eaLnBrk="1" latinLnBrk="0" hangingPunct="1">
                        <a:buFont typeface="Arial" pitchFamily="34" charset="0"/>
                        <a:buChar char="•"/>
                      </a:pPr>
                      <a:r>
                        <a:rPr lang="en-ZA" sz="2000" b="1" kern="1200" dirty="0" smtClean="0"/>
                        <a:t>Reporting:  NDP </a:t>
                      </a:r>
                      <a:r>
                        <a:rPr lang="en-ZA" sz="2000" b="1" kern="1200" dirty="0" err="1" smtClean="0"/>
                        <a:t>Mgmt</a:t>
                      </a:r>
                      <a:r>
                        <a:rPr lang="en-ZA" sz="2000" b="1" kern="1200" dirty="0" smtClean="0"/>
                        <a:t> Information System (MIS)</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Seven</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Timelines:</a:t>
                      </a:r>
                      <a:r>
                        <a:rPr lang="en-ZA" sz="2000" b="1" kern="1200" baseline="0" dirty="0" smtClean="0">
                          <a:solidFill>
                            <a:schemeClr val="dk1"/>
                          </a:solidFill>
                          <a:latin typeface="+mn-lt"/>
                          <a:ea typeface="+mn-ea"/>
                          <a:cs typeface="+mn-cs"/>
                        </a:rPr>
                        <a:t> Planning Stage</a:t>
                      </a:r>
                    </a:p>
                    <a:p>
                      <a:pPr marL="342900" indent="-342900" algn="l" defTabSz="914400" rtl="0" eaLnBrk="1" latinLnBrk="0" hangingPunct="1">
                        <a:buFont typeface="Arial" pitchFamily="34" charset="0"/>
                        <a:buChar char="•"/>
                      </a:pPr>
                      <a:r>
                        <a:rPr lang="en-ZA" sz="2000" b="1" kern="1200" baseline="0" dirty="0" smtClean="0">
                          <a:solidFill>
                            <a:schemeClr val="dk1"/>
                          </a:solidFill>
                          <a:latin typeface="+mn-lt"/>
                          <a:ea typeface="+mn-ea"/>
                          <a:cs typeface="+mn-cs"/>
                        </a:rPr>
                        <a:t>Questions &amp; Discussion</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bl>
          </a:graphicData>
        </a:graphic>
      </p:graphicFrame>
      <p:sp>
        <p:nvSpPr>
          <p:cNvPr id="8" name="Right Arrow 7"/>
          <p:cNvSpPr/>
          <p:nvPr/>
        </p:nvSpPr>
        <p:spPr bwMode="auto">
          <a:xfrm rot="10800000">
            <a:off x="8247032" y="4653135"/>
            <a:ext cx="648072" cy="504056"/>
          </a:xfrm>
          <a:prstGeom prst="rightArrow">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335807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496249B-682D-4BC8-9865-0DC07C618F7E}" type="slidenum">
              <a:rPr lang="en-US" smtClean="0"/>
              <a:pPr>
                <a:defRPr/>
              </a:pPr>
              <a:t>52</a:t>
            </a:fld>
            <a:endParaRPr lang="en-US" sz="1400" b="0" dirty="0">
              <a:solidFill>
                <a:schemeClr val="tx1"/>
              </a:solidFill>
              <a:latin typeface="+mn-lt"/>
            </a:endParaRPr>
          </a:p>
        </p:txBody>
      </p:sp>
      <p:sp>
        <p:nvSpPr>
          <p:cNvPr id="4" name="Rounded Rectangle 3"/>
          <p:cNvSpPr/>
          <p:nvPr/>
        </p:nvSpPr>
        <p:spPr>
          <a:xfrm>
            <a:off x="4822190" y="2979964"/>
            <a:ext cx="4022271" cy="3724550"/>
          </a:xfrm>
          <a:prstGeom prst="roundRect">
            <a:avLst>
              <a:gd name="adj" fmla="val 89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entury Gothic" pitchFamily="34" charset="0"/>
            </a:endParaRPr>
          </a:p>
        </p:txBody>
      </p:sp>
      <p:sp>
        <p:nvSpPr>
          <p:cNvPr id="5" name="Rounded Rectangle 4"/>
          <p:cNvSpPr/>
          <p:nvPr/>
        </p:nvSpPr>
        <p:spPr>
          <a:xfrm>
            <a:off x="751112" y="2979964"/>
            <a:ext cx="4022271" cy="3725636"/>
          </a:xfrm>
          <a:prstGeom prst="roundRect">
            <a:avLst>
              <a:gd name="adj" fmla="val 89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entury Gothic" pitchFamily="34" charset="0"/>
            </a:endParaRPr>
          </a:p>
        </p:txBody>
      </p:sp>
      <p:sp>
        <p:nvSpPr>
          <p:cNvPr id="6" name="Rounded Rectangle 5"/>
          <p:cNvSpPr/>
          <p:nvPr/>
        </p:nvSpPr>
        <p:spPr>
          <a:xfrm>
            <a:off x="751112" y="256979"/>
            <a:ext cx="8093349" cy="2667000"/>
          </a:xfrm>
          <a:prstGeom prst="roundRect">
            <a:avLst>
              <a:gd name="adj" fmla="val 69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entury Gothic" pitchFamily="34" charset="0"/>
            </a:endParaRPr>
          </a:p>
        </p:txBody>
      </p:sp>
      <p:sp>
        <p:nvSpPr>
          <p:cNvPr id="7" name="Rounded Rectangle 6"/>
          <p:cNvSpPr/>
          <p:nvPr/>
        </p:nvSpPr>
        <p:spPr>
          <a:xfrm rot="16200000">
            <a:off x="-2652811" y="3290787"/>
            <a:ext cx="6372419" cy="30480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smtClean="0">
                <a:effectLst>
                  <a:outerShdw blurRad="38100" dist="38100" dir="2700000" algn="tl">
                    <a:srgbClr val="000000">
                      <a:alpha val="43137"/>
                    </a:srgbClr>
                  </a:outerShdw>
                </a:effectLst>
                <a:latin typeface="Century Gothic" pitchFamily="34" charset="0"/>
              </a:rPr>
              <a:t>URBAN NETWORKS ROAD MAP</a:t>
            </a:r>
            <a:endParaRPr lang="en-US" b="1" spc="300" dirty="0">
              <a:effectLst>
                <a:outerShdw blurRad="38100" dist="38100" dir="2700000" algn="tl">
                  <a:srgbClr val="000000">
                    <a:alpha val="43137"/>
                  </a:srgbClr>
                </a:outerShdw>
              </a:effectLst>
              <a:latin typeface="Century Gothic" pitchFamily="34" charset="0"/>
            </a:endParaRPr>
          </a:p>
        </p:txBody>
      </p:sp>
      <p:sp>
        <p:nvSpPr>
          <p:cNvPr id="8" name="Rounded Rectangle 7"/>
          <p:cNvSpPr/>
          <p:nvPr/>
        </p:nvSpPr>
        <p:spPr>
          <a:xfrm>
            <a:off x="2802255" y="239688"/>
            <a:ext cx="393192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latin typeface="Century Gothic" pitchFamily="34" charset="0"/>
              </a:rPr>
              <a:t>PLANNING</a:t>
            </a:r>
            <a:endParaRPr lang="en-US" b="1" dirty="0">
              <a:solidFill>
                <a:schemeClr val="tx1"/>
              </a:solidFill>
              <a:effectLst>
                <a:outerShdw blurRad="38100" dist="38100" dir="2700000" algn="tl">
                  <a:srgbClr val="000000">
                    <a:alpha val="43137"/>
                  </a:srgbClr>
                </a:outerShdw>
              </a:effectLst>
              <a:latin typeface="Century Gothic" pitchFamily="34" charset="0"/>
            </a:endParaRPr>
          </a:p>
        </p:txBody>
      </p:sp>
      <p:sp>
        <p:nvSpPr>
          <p:cNvPr id="9" name="Rounded Rectangle 8"/>
          <p:cNvSpPr/>
          <p:nvPr/>
        </p:nvSpPr>
        <p:spPr>
          <a:xfrm>
            <a:off x="796287" y="3007180"/>
            <a:ext cx="3931920" cy="4781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latin typeface="Century Gothic" pitchFamily="34" charset="0"/>
              </a:rPr>
              <a:t>IMPLEMENTATION</a:t>
            </a:r>
            <a:endParaRPr lang="en-US" b="1" dirty="0">
              <a:solidFill>
                <a:schemeClr val="tx1"/>
              </a:solidFill>
              <a:effectLst>
                <a:outerShdw blurRad="38100" dist="38100" dir="2700000" algn="tl">
                  <a:srgbClr val="000000">
                    <a:alpha val="43137"/>
                  </a:srgbClr>
                </a:outerShdw>
              </a:effectLst>
              <a:latin typeface="Century Gothic" pitchFamily="34" charset="0"/>
            </a:endParaRPr>
          </a:p>
        </p:txBody>
      </p:sp>
      <p:sp>
        <p:nvSpPr>
          <p:cNvPr id="10" name="Down Arrow Callout 9"/>
          <p:cNvSpPr/>
          <p:nvPr/>
        </p:nvSpPr>
        <p:spPr>
          <a:xfrm>
            <a:off x="3076575" y="646142"/>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Century Gothic" pitchFamily="34" charset="0"/>
              </a:rPr>
              <a:t>Engage</a:t>
            </a:r>
            <a:endParaRPr lang="en-US" sz="1200" dirty="0">
              <a:solidFill>
                <a:schemeClr val="bg1"/>
              </a:solidFill>
              <a:latin typeface="Century Gothic" pitchFamily="34" charset="0"/>
            </a:endParaRPr>
          </a:p>
        </p:txBody>
      </p:sp>
      <p:sp>
        <p:nvSpPr>
          <p:cNvPr id="11" name="Down Arrow Callout 10"/>
          <p:cNvSpPr/>
          <p:nvPr/>
        </p:nvSpPr>
        <p:spPr>
          <a:xfrm>
            <a:off x="3076575" y="1095179"/>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Compile Work Plan</a:t>
            </a:r>
          </a:p>
        </p:txBody>
      </p:sp>
      <p:sp>
        <p:nvSpPr>
          <p:cNvPr id="12" name="Rounded Rectangle 11"/>
          <p:cNvSpPr/>
          <p:nvPr/>
        </p:nvSpPr>
        <p:spPr>
          <a:xfrm>
            <a:off x="1600200" y="2270835"/>
            <a:ext cx="7391400" cy="6846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000" dirty="0" smtClean="0">
                <a:solidFill>
                  <a:schemeClr val="tx1"/>
                </a:solidFill>
                <a:latin typeface="Century Gothic" pitchFamily="34" charset="0"/>
              </a:rPr>
              <a:t>WORK PLAN</a:t>
            </a:r>
          </a:p>
          <a:p>
            <a:pPr marL="171450" indent="-171450">
              <a:buFont typeface="Arial" pitchFamily="34" charset="0"/>
              <a:buChar char="•"/>
            </a:pPr>
            <a:r>
              <a:rPr lang="en-US" sz="1000" dirty="0" smtClean="0">
                <a:solidFill>
                  <a:schemeClr val="tx1"/>
                </a:solidFill>
                <a:latin typeface="Century Gothic" pitchFamily="34" charset="0"/>
              </a:rPr>
              <a:t>PRIORITISED URBAN NETWORK ELEMENTS: NODES (CBD, URBAN HUBS, ESTABLISHED AND EMERGING CORRIDOR NODES), LINKAGES &amp; ACTIVITY CORRIDORS</a:t>
            </a:r>
          </a:p>
          <a:p>
            <a:pPr marL="171450" indent="-171450">
              <a:buFont typeface="Arial" pitchFamily="34" charset="0"/>
              <a:buChar char="•"/>
            </a:pPr>
            <a:r>
              <a:rPr lang="en-US" sz="1000" dirty="0" smtClean="0">
                <a:solidFill>
                  <a:schemeClr val="tx1"/>
                </a:solidFill>
                <a:latin typeface="Century Gothic" pitchFamily="34" charset="0"/>
              </a:rPr>
              <a:t>SPATIAL STRUCTURE  &amp; PRIORITISED PROJECTS</a:t>
            </a:r>
            <a:endParaRPr lang="en-US" sz="1000" dirty="0">
              <a:solidFill>
                <a:schemeClr val="tx1"/>
              </a:solidFill>
              <a:latin typeface="Century Gothic" pitchFamily="34" charset="0"/>
            </a:endParaRPr>
          </a:p>
        </p:txBody>
      </p:sp>
      <p:sp>
        <p:nvSpPr>
          <p:cNvPr id="13" name="Rounded Rectangle 12"/>
          <p:cNvSpPr/>
          <p:nvPr/>
        </p:nvSpPr>
        <p:spPr>
          <a:xfrm>
            <a:off x="1635580" y="6128656"/>
            <a:ext cx="2996292" cy="6085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000" dirty="0">
                <a:solidFill>
                  <a:schemeClr val="tx1"/>
                </a:solidFill>
                <a:latin typeface="Century Gothic" pitchFamily="34" charset="0"/>
              </a:rPr>
              <a:t>APPROVED PROJECT </a:t>
            </a:r>
            <a:r>
              <a:rPr lang="en-US" sz="1000" dirty="0" smtClean="0">
                <a:solidFill>
                  <a:schemeClr val="tx1"/>
                </a:solidFill>
                <a:latin typeface="Century Gothic" pitchFamily="34" charset="0"/>
              </a:rPr>
              <a:t>DESIGNS, TENDERS</a:t>
            </a:r>
          </a:p>
          <a:p>
            <a:pPr marL="171450" indent="-171450">
              <a:buFont typeface="Arial" pitchFamily="34" charset="0"/>
              <a:buChar char="•"/>
            </a:pPr>
            <a:r>
              <a:rPr lang="en-US" sz="1000" dirty="0" smtClean="0">
                <a:solidFill>
                  <a:schemeClr val="tx1"/>
                </a:solidFill>
                <a:latin typeface="Century Gothic" pitchFamily="34" charset="0"/>
              </a:rPr>
              <a:t>PROJECT PLAN APPROVALS</a:t>
            </a:r>
          </a:p>
          <a:p>
            <a:pPr marL="171450" indent="-171450">
              <a:buFont typeface="Arial" pitchFamily="34" charset="0"/>
              <a:buChar char="•"/>
            </a:pPr>
            <a:r>
              <a:rPr lang="en-US" sz="1000" dirty="0" smtClean="0">
                <a:solidFill>
                  <a:schemeClr val="tx1"/>
                </a:solidFill>
                <a:latin typeface="Century Gothic" pitchFamily="34" charset="0"/>
              </a:rPr>
              <a:t>CLOSE-OUT </a:t>
            </a:r>
            <a:r>
              <a:rPr lang="en-US" sz="1000" dirty="0">
                <a:solidFill>
                  <a:schemeClr val="tx1"/>
                </a:solidFill>
                <a:latin typeface="Century Gothic" pitchFamily="34" charset="0"/>
              </a:rPr>
              <a:t>REPORT</a:t>
            </a:r>
          </a:p>
        </p:txBody>
      </p:sp>
      <p:sp>
        <p:nvSpPr>
          <p:cNvPr id="14" name="Rounded Rectangle 13"/>
          <p:cNvSpPr/>
          <p:nvPr/>
        </p:nvSpPr>
        <p:spPr>
          <a:xfrm>
            <a:off x="5601244" y="5229200"/>
            <a:ext cx="3931920" cy="3657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000" dirty="0" smtClean="0">
                <a:solidFill>
                  <a:schemeClr val="tx1"/>
                </a:solidFill>
                <a:latin typeface="Century Gothic" pitchFamily="34" charset="0"/>
              </a:rPr>
              <a:t>APPROVED </a:t>
            </a:r>
            <a:r>
              <a:rPr lang="en-US" sz="1000" dirty="0">
                <a:solidFill>
                  <a:schemeClr val="tx1"/>
                </a:solidFill>
                <a:latin typeface="Century Gothic" pitchFamily="34" charset="0"/>
              </a:rPr>
              <a:t>PRECINCT MANAGEMENT </a:t>
            </a:r>
            <a:r>
              <a:rPr lang="en-US" sz="1000" dirty="0" smtClean="0">
                <a:solidFill>
                  <a:schemeClr val="tx1"/>
                </a:solidFill>
                <a:latin typeface="Century Gothic" pitchFamily="34" charset="0"/>
              </a:rPr>
              <a:t>PLAN</a:t>
            </a:r>
          </a:p>
          <a:p>
            <a:pPr marL="171450" indent="-171450">
              <a:buFont typeface="Arial" pitchFamily="34" charset="0"/>
              <a:buChar char="•"/>
            </a:pPr>
            <a:r>
              <a:rPr lang="en-US" sz="1000" dirty="0" smtClean="0">
                <a:solidFill>
                  <a:schemeClr val="tx1"/>
                </a:solidFill>
                <a:latin typeface="Century Gothic" pitchFamily="34" charset="0"/>
              </a:rPr>
              <a:t>PRECINCT </a:t>
            </a:r>
            <a:r>
              <a:rPr lang="en-US" sz="1000" dirty="0">
                <a:solidFill>
                  <a:schemeClr val="tx1"/>
                </a:solidFill>
                <a:latin typeface="Century Gothic" pitchFamily="34" charset="0"/>
              </a:rPr>
              <a:t>EVALUATION REPORT</a:t>
            </a:r>
          </a:p>
        </p:txBody>
      </p:sp>
      <p:sp>
        <p:nvSpPr>
          <p:cNvPr id="15" name="Rectangle 14"/>
          <p:cNvSpPr/>
          <p:nvPr/>
        </p:nvSpPr>
        <p:spPr>
          <a:xfrm>
            <a:off x="3076575" y="1966035"/>
            <a:ext cx="3383280" cy="320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Century Gothic" pitchFamily="34" charset="0"/>
              </a:rPr>
              <a:t>Prepare Precinct Plan</a:t>
            </a:r>
            <a:endParaRPr lang="en-US" sz="1200" dirty="0">
              <a:solidFill>
                <a:schemeClr val="bg1"/>
              </a:solidFill>
              <a:latin typeface="Century Gothic" pitchFamily="34" charset="0"/>
            </a:endParaRPr>
          </a:p>
        </p:txBody>
      </p:sp>
      <p:sp>
        <p:nvSpPr>
          <p:cNvPr id="16" name="Rounded Rectangle 15"/>
          <p:cNvSpPr/>
          <p:nvPr/>
        </p:nvSpPr>
        <p:spPr>
          <a:xfrm>
            <a:off x="4867365" y="3140052"/>
            <a:ext cx="3931920" cy="4781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latin typeface="Century Gothic" pitchFamily="34" charset="0"/>
              </a:rPr>
              <a:t>OPERATIONS &amp; MANAGEMENT</a:t>
            </a:r>
            <a:endParaRPr lang="en-US" b="1" dirty="0">
              <a:solidFill>
                <a:schemeClr val="tx1"/>
              </a:solidFill>
              <a:effectLst>
                <a:outerShdw blurRad="38100" dist="38100" dir="2700000" algn="tl">
                  <a:srgbClr val="000000">
                    <a:alpha val="43137"/>
                  </a:srgbClr>
                </a:outerShdw>
              </a:effectLst>
              <a:latin typeface="Century Gothic" pitchFamily="34" charset="0"/>
            </a:endParaRPr>
          </a:p>
        </p:txBody>
      </p:sp>
      <p:sp>
        <p:nvSpPr>
          <p:cNvPr id="17" name="Down Arrow Callout 16"/>
          <p:cNvSpPr/>
          <p:nvPr/>
        </p:nvSpPr>
        <p:spPr>
          <a:xfrm>
            <a:off x="1070607" y="3467643"/>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Century Gothic" pitchFamily="34" charset="0"/>
              </a:rPr>
              <a:t>Design Development</a:t>
            </a:r>
            <a:endParaRPr lang="en-US" sz="1200" dirty="0">
              <a:solidFill>
                <a:schemeClr val="bg1"/>
              </a:solidFill>
              <a:latin typeface="Century Gothic" pitchFamily="34" charset="0"/>
            </a:endParaRPr>
          </a:p>
        </p:txBody>
      </p:sp>
      <p:sp>
        <p:nvSpPr>
          <p:cNvPr id="18" name="Down Arrow Callout 17"/>
          <p:cNvSpPr/>
          <p:nvPr/>
        </p:nvSpPr>
        <p:spPr>
          <a:xfrm>
            <a:off x="5141685" y="3808728"/>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Prepare Precinct Management Plan</a:t>
            </a:r>
          </a:p>
        </p:txBody>
      </p:sp>
      <p:sp>
        <p:nvSpPr>
          <p:cNvPr id="19" name="Down Arrow Callout 18"/>
          <p:cNvSpPr/>
          <p:nvPr/>
        </p:nvSpPr>
        <p:spPr>
          <a:xfrm>
            <a:off x="1070607" y="5270535"/>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Construction</a:t>
            </a:r>
          </a:p>
        </p:txBody>
      </p:sp>
      <p:sp>
        <p:nvSpPr>
          <p:cNvPr id="20" name="Down Arrow Callout 19"/>
          <p:cNvSpPr/>
          <p:nvPr/>
        </p:nvSpPr>
        <p:spPr>
          <a:xfrm>
            <a:off x="1070607" y="5721259"/>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Prepare Close-Out Documentation</a:t>
            </a:r>
          </a:p>
        </p:txBody>
      </p:sp>
      <p:sp>
        <p:nvSpPr>
          <p:cNvPr id="21" name="Down Arrow Callout 20"/>
          <p:cNvSpPr/>
          <p:nvPr/>
        </p:nvSpPr>
        <p:spPr>
          <a:xfrm>
            <a:off x="1070607" y="4819812"/>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Procurement</a:t>
            </a:r>
          </a:p>
        </p:txBody>
      </p:sp>
      <p:sp>
        <p:nvSpPr>
          <p:cNvPr id="22" name="Down Arrow Callout 21"/>
          <p:cNvSpPr/>
          <p:nvPr/>
        </p:nvSpPr>
        <p:spPr>
          <a:xfrm>
            <a:off x="5141685" y="4290308"/>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Implement Precinct Management Plan</a:t>
            </a:r>
          </a:p>
        </p:txBody>
      </p:sp>
      <p:sp>
        <p:nvSpPr>
          <p:cNvPr id="23" name="Down Arrow Callout 22"/>
          <p:cNvSpPr/>
          <p:nvPr/>
        </p:nvSpPr>
        <p:spPr>
          <a:xfrm>
            <a:off x="5141685" y="4772000"/>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Prepare Annual Precinct Evaluation Report</a:t>
            </a:r>
          </a:p>
        </p:txBody>
      </p:sp>
      <p:sp>
        <p:nvSpPr>
          <p:cNvPr id="24" name="Down Arrow Callout 23"/>
          <p:cNvSpPr/>
          <p:nvPr/>
        </p:nvSpPr>
        <p:spPr>
          <a:xfrm>
            <a:off x="3076575" y="1519723"/>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Prepare </a:t>
            </a:r>
            <a:r>
              <a:rPr lang="en-US" sz="1200" dirty="0" smtClean="0">
                <a:solidFill>
                  <a:schemeClr val="bg1"/>
                </a:solidFill>
                <a:latin typeface="Century Gothic" pitchFamily="34" charset="0"/>
              </a:rPr>
              <a:t>Urban Network </a:t>
            </a:r>
            <a:r>
              <a:rPr lang="en-US" sz="1200" dirty="0">
                <a:solidFill>
                  <a:schemeClr val="bg1"/>
                </a:solidFill>
                <a:latin typeface="Century Gothic" pitchFamily="34" charset="0"/>
              </a:rPr>
              <a:t>Plan</a:t>
            </a:r>
          </a:p>
        </p:txBody>
      </p:sp>
      <p:sp>
        <p:nvSpPr>
          <p:cNvPr id="25" name="Down Arrow Callout 24"/>
          <p:cNvSpPr/>
          <p:nvPr/>
        </p:nvSpPr>
        <p:spPr>
          <a:xfrm>
            <a:off x="1070607" y="3918366"/>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latin typeface="Century Gothic" pitchFamily="34" charset="0"/>
              </a:rPr>
              <a:t>Finalise</a:t>
            </a:r>
            <a:r>
              <a:rPr lang="en-US" sz="1200" dirty="0">
                <a:solidFill>
                  <a:schemeClr val="bg1"/>
                </a:solidFill>
                <a:latin typeface="Century Gothic" pitchFamily="34" charset="0"/>
              </a:rPr>
              <a:t> Technical Documentation</a:t>
            </a:r>
          </a:p>
        </p:txBody>
      </p:sp>
      <p:sp>
        <p:nvSpPr>
          <p:cNvPr id="26" name="Down Arrow Callout 25"/>
          <p:cNvSpPr/>
          <p:nvPr/>
        </p:nvSpPr>
        <p:spPr>
          <a:xfrm>
            <a:off x="1070607" y="4369089"/>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Project Tender </a:t>
            </a:r>
            <a:r>
              <a:rPr lang="en-US" sz="1200" dirty="0" smtClean="0">
                <a:solidFill>
                  <a:schemeClr val="bg1"/>
                </a:solidFill>
                <a:latin typeface="Century Gothic" pitchFamily="34" charset="0"/>
              </a:rPr>
              <a:t>Evaluation</a:t>
            </a:r>
            <a:endParaRPr lang="en-US" sz="1200" dirty="0">
              <a:solidFill>
                <a:schemeClr val="bg1"/>
              </a:solidFill>
              <a:latin typeface="Century Gothic" pitchFamily="34" charset="0"/>
            </a:endParaRPr>
          </a:p>
        </p:txBody>
      </p:sp>
      <p:sp>
        <p:nvSpPr>
          <p:cNvPr id="27" name="Pentagon 26"/>
          <p:cNvSpPr/>
          <p:nvPr/>
        </p:nvSpPr>
        <p:spPr>
          <a:xfrm>
            <a:off x="4867365" y="5241017"/>
            <a:ext cx="822960" cy="353943"/>
          </a:xfrm>
          <a:prstGeom prst="homePlate">
            <a:avLst>
              <a:gd name="adj" fmla="val 93691"/>
            </a:avLst>
          </a:prstGeom>
          <a:solidFill>
            <a:schemeClr val="tx1"/>
          </a:solidFill>
        </p:spPr>
        <p:txBody>
          <a:bodyPr wrap="square" lIns="0" tIns="91440" rIns="0" bIns="91440" anchor="ctr">
            <a:spAutoFit/>
          </a:bodyPr>
          <a:lstStyle/>
          <a:p>
            <a:pPr algn="ctr"/>
            <a:r>
              <a:rPr lang="en-US" sz="1100" b="1" spc="-150" dirty="0" smtClean="0">
                <a:solidFill>
                  <a:schemeClr val="bg1"/>
                </a:solidFill>
                <a:latin typeface="Century Gothic" pitchFamily="34" charset="0"/>
              </a:rPr>
              <a:t>MILESTONES</a:t>
            </a:r>
            <a:endParaRPr lang="en-ZA" sz="1100" b="1" spc="-150" dirty="0">
              <a:solidFill>
                <a:schemeClr val="bg1"/>
              </a:solidFill>
              <a:latin typeface="Century Gothic" pitchFamily="34" charset="0"/>
            </a:endParaRPr>
          </a:p>
        </p:txBody>
      </p:sp>
      <p:sp>
        <p:nvSpPr>
          <p:cNvPr id="28" name="Pentagon 27"/>
          <p:cNvSpPr/>
          <p:nvPr/>
        </p:nvSpPr>
        <p:spPr>
          <a:xfrm>
            <a:off x="898072" y="6253084"/>
            <a:ext cx="822960" cy="353943"/>
          </a:xfrm>
          <a:prstGeom prst="homePlate">
            <a:avLst>
              <a:gd name="adj" fmla="val 93691"/>
            </a:avLst>
          </a:prstGeom>
          <a:solidFill>
            <a:schemeClr val="tx1"/>
          </a:solidFill>
        </p:spPr>
        <p:txBody>
          <a:bodyPr wrap="square" lIns="0" tIns="91440" rIns="0" bIns="91440" anchor="ctr">
            <a:spAutoFit/>
          </a:bodyPr>
          <a:lstStyle/>
          <a:p>
            <a:pPr algn="ctr"/>
            <a:r>
              <a:rPr lang="en-US" sz="1100" b="1" spc="-150" dirty="0" smtClean="0">
                <a:solidFill>
                  <a:schemeClr val="bg1"/>
                </a:solidFill>
                <a:latin typeface="Century Gothic" pitchFamily="34" charset="0"/>
              </a:rPr>
              <a:t>MILESTONES</a:t>
            </a:r>
            <a:endParaRPr lang="en-ZA" sz="1100" b="1" spc="-150" dirty="0">
              <a:solidFill>
                <a:schemeClr val="bg1"/>
              </a:solidFill>
              <a:latin typeface="Century Gothic" pitchFamily="34" charset="0"/>
            </a:endParaRPr>
          </a:p>
        </p:txBody>
      </p:sp>
      <p:sp>
        <p:nvSpPr>
          <p:cNvPr id="29" name="Pentagon 28"/>
          <p:cNvSpPr/>
          <p:nvPr/>
        </p:nvSpPr>
        <p:spPr>
          <a:xfrm>
            <a:off x="838200" y="2436180"/>
            <a:ext cx="822960" cy="353943"/>
          </a:xfrm>
          <a:prstGeom prst="homePlate">
            <a:avLst>
              <a:gd name="adj" fmla="val 93691"/>
            </a:avLst>
          </a:prstGeom>
          <a:solidFill>
            <a:schemeClr val="tx1"/>
          </a:solidFill>
        </p:spPr>
        <p:txBody>
          <a:bodyPr wrap="square" lIns="0" tIns="91440" rIns="0" bIns="91440" anchor="ctr">
            <a:spAutoFit/>
          </a:bodyPr>
          <a:lstStyle/>
          <a:p>
            <a:pPr algn="ctr"/>
            <a:r>
              <a:rPr lang="en-US" sz="1100" b="1" spc="-150" dirty="0" smtClean="0">
                <a:solidFill>
                  <a:schemeClr val="bg1"/>
                </a:solidFill>
                <a:latin typeface="Century Gothic" pitchFamily="34" charset="0"/>
              </a:rPr>
              <a:t>MILESTONES</a:t>
            </a:r>
            <a:endParaRPr lang="en-ZA" sz="1100" b="1" spc="-150" dirty="0">
              <a:solidFill>
                <a:schemeClr val="bg1"/>
              </a:solidFill>
              <a:latin typeface="Century Gothic" pitchFamily="34" charset="0"/>
            </a:endParaRPr>
          </a:p>
        </p:txBody>
      </p:sp>
      <p:grpSp>
        <p:nvGrpSpPr>
          <p:cNvPr id="31" name="Group 30"/>
          <p:cNvGrpSpPr/>
          <p:nvPr/>
        </p:nvGrpSpPr>
        <p:grpSpPr>
          <a:xfrm>
            <a:off x="685800" y="-136461"/>
            <a:ext cx="1656184" cy="1656184"/>
            <a:chOff x="-2124744" y="481905"/>
            <a:chExt cx="1656184" cy="1656184"/>
          </a:xfrm>
        </p:grpSpPr>
        <p:sp>
          <p:nvSpPr>
            <p:cNvPr id="30" name="Oval 29"/>
            <p:cNvSpPr/>
            <p:nvPr/>
          </p:nvSpPr>
          <p:spPr bwMode="auto">
            <a:xfrm>
              <a:off x="-2124744" y="481905"/>
              <a:ext cx="1656184" cy="1656184"/>
            </a:xfrm>
            <a:prstGeom prst="ellipse">
              <a:avLst/>
            </a:prstGeom>
            <a:solidFill>
              <a:schemeClr val="bg1"/>
            </a:solid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33" name="Picture 4" descr="http://stlouis-mo.gov/government/departments/mayor/initiatives/open-streets/images/Google-Maps-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728" y="566117"/>
              <a:ext cx="1435511" cy="1435511"/>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836712"/>
            <a:ext cx="2222880" cy="1990006"/>
          </a:xfrm>
          <a:prstGeom prst="rect">
            <a:avLst/>
          </a:prstGeom>
          <a:ln w="57150">
            <a:solidFill>
              <a:srgbClr val="92D050"/>
            </a:solidFill>
          </a:ln>
          <a:effectLst>
            <a:outerShdw blurRad="317500" dir="2700000" algn="ctr">
              <a:srgbClr val="000000">
                <a:alpha val="43000"/>
              </a:srgbClr>
            </a:outerShdw>
          </a:effectLst>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3717032"/>
            <a:ext cx="2053719" cy="2053719"/>
          </a:xfrm>
          <a:prstGeom prst="rect">
            <a:avLst/>
          </a:prstGeom>
          <a:ln w="57150">
            <a:solidFill>
              <a:srgbClr val="0070C0"/>
            </a:solidFill>
          </a:ln>
          <a:effectLst>
            <a:outerShdw blurRad="317500" dir="2700000" algn="ctr">
              <a:srgbClr val="000000">
                <a:alpha val="43000"/>
              </a:srgbClr>
            </a:outerShdw>
          </a:effectLst>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4005064"/>
            <a:ext cx="2053719" cy="2053719"/>
          </a:xfrm>
          <a:prstGeom prst="rect">
            <a:avLst/>
          </a:prstGeom>
          <a:ln w="57150">
            <a:solidFill>
              <a:srgbClr val="FFFF00"/>
            </a:solidFill>
          </a:ln>
          <a:effectLst>
            <a:outerShdw blurRad="317500" dir="2700000" algn="ctr">
              <a:srgbClr val="000000">
                <a:alpha val="43000"/>
              </a:srgbClr>
            </a:outerShdw>
          </a:effectLst>
        </p:spPr>
      </p:pic>
      <p:sp>
        <p:nvSpPr>
          <p:cNvPr id="38" name="Left Arrow 37"/>
          <p:cNvSpPr/>
          <p:nvPr/>
        </p:nvSpPr>
        <p:spPr bwMode="auto">
          <a:xfrm rot="18900000">
            <a:off x="2190188" y="2080814"/>
            <a:ext cx="1224136" cy="576064"/>
          </a:xfrm>
          <a:prstGeom prst="leftArrow">
            <a:avLst/>
          </a:pr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9" name="Left Arrow 38"/>
          <p:cNvSpPr/>
          <p:nvPr/>
        </p:nvSpPr>
        <p:spPr bwMode="auto">
          <a:xfrm rot="10800000">
            <a:off x="4135268" y="4708478"/>
            <a:ext cx="1224136" cy="576064"/>
          </a:xfrm>
          <a:prstGeom prst="leftArrow">
            <a:avLst/>
          </a:pr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0" name="Left Arrow 39"/>
          <p:cNvSpPr/>
          <p:nvPr/>
        </p:nvSpPr>
        <p:spPr bwMode="auto">
          <a:xfrm rot="2700000">
            <a:off x="6059769" y="2079626"/>
            <a:ext cx="1224136" cy="576064"/>
          </a:xfrm>
          <a:prstGeom prst="leftArrow">
            <a:avLst/>
          </a:pr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6685522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496249B-682D-4BC8-9865-0DC07C618F7E}" type="slidenum">
              <a:rPr lang="en-US" smtClean="0"/>
              <a:pPr>
                <a:defRPr/>
              </a:pPr>
              <a:t>53</a:t>
            </a:fld>
            <a:endParaRPr lang="en-US" sz="1400" b="0" dirty="0">
              <a:solidFill>
                <a:schemeClr val="tx1"/>
              </a:solidFill>
              <a:latin typeface="+mn-lt"/>
            </a:endParaRPr>
          </a:p>
        </p:txBody>
      </p:sp>
      <p:sp>
        <p:nvSpPr>
          <p:cNvPr id="4" name="Rounded Rectangle 3"/>
          <p:cNvSpPr/>
          <p:nvPr/>
        </p:nvSpPr>
        <p:spPr>
          <a:xfrm>
            <a:off x="4822190" y="2979964"/>
            <a:ext cx="4022271" cy="3724550"/>
          </a:xfrm>
          <a:prstGeom prst="roundRect">
            <a:avLst>
              <a:gd name="adj" fmla="val 89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entury Gothic" pitchFamily="34" charset="0"/>
            </a:endParaRPr>
          </a:p>
        </p:txBody>
      </p:sp>
      <p:sp>
        <p:nvSpPr>
          <p:cNvPr id="5" name="Rounded Rectangle 4"/>
          <p:cNvSpPr/>
          <p:nvPr/>
        </p:nvSpPr>
        <p:spPr>
          <a:xfrm>
            <a:off x="751112" y="2979964"/>
            <a:ext cx="4022271" cy="3725636"/>
          </a:xfrm>
          <a:prstGeom prst="roundRect">
            <a:avLst>
              <a:gd name="adj" fmla="val 89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entury Gothic" pitchFamily="34" charset="0"/>
            </a:endParaRPr>
          </a:p>
        </p:txBody>
      </p:sp>
      <p:sp>
        <p:nvSpPr>
          <p:cNvPr id="6" name="Rounded Rectangle 5"/>
          <p:cNvSpPr/>
          <p:nvPr/>
        </p:nvSpPr>
        <p:spPr>
          <a:xfrm>
            <a:off x="751112" y="256979"/>
            <a:ext cx="8093349" cy="2667000"/>
          </a:xfrm>
          <a:prstGeom prst="roundRect">
            <a:avLst>
              <a:gd name="adj" fmla="val 69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entury Gothic" pitchFamily="34" charset="0"/>
            </a:endParaRPr>
          </a:p>
        </p:txBody>
      </p:sp>
      <p:sp>
        <p:nvSpPr>
          <p:cNvPr id="7" name="Rounded Rectangle 6"/>
          <p:cNvSpPr/>
          <p:nvPr/>
        </p:nvSpPr>
        <p:spPr>
          <a:xfrm rot="16200000">
            <a:off x="-2652811" y="3290787"/>
            <a:ext cx="6372419" cy="30480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smtClean="0">
                <a:effectLst>
                  <a:outerShdw blurRad="38100" dist="38100" dir="2700000" algn="tl">
                    <a:srgbClr val="000000">
                      <a:alpha val="43137"/>
                    </a:srgbClr>
                  </a:outerShdw>
                </a:effectLst>
                <a:latin typeface="Century Gothic" pitchFamily="34" charset="0"/>
              </a:rPr>
              <a:t>URBAN NETWORKS ROAD MAP</a:t>
            </a:r>
            <a:endParaRPr lang="en-US" b="1" spc="300" dirty="0">
              <a:effectLst>
                <a:outerShdw blurRad="38100" dist="38100" dir="2700000" algn="tl">
                  <a:srgbClr val="000000">
                    <a:alpha val="43137"/>
                  </a:srgbClr>
                </a:outerShdw>
              </a:effectLst>
              <a:latin typeface="Century Gothic" pitchFamily="34" charset="0"/>
            </a:endParaRPr>
          </a:p>
        </p:txBody>
      </p:sp>
      <p:sp>
        <p:nvSpPr>
          <p:cNvPr id="8" name="Rounded Rectangle 7"/>
          <p:cNvSpPr/>
          <p:nvPr/>
        </p:nvSpPr>
        <p:spPr>
          <a:xfrm>
            <a:off x="2802255" y="239688"/>
            <a:ext cx="393192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latin typeface="Century Gothic" pitchFamily="34" charset="0"/>
              </a:rPr>
              <a:t>PLANNING</a:t>
            </a:r>
            <a:endParaRPr lang="en-US" b="1" dirty="0">
              <a:solidFill>
                <a:schemeClr val="tx1"/>
              </a:solidFill>
              <a:effectLst>
                <a:outerShdw blurRad="38100" dist="38100" dir="2700000" algn="tl">
                  <a:srgbClr val="000000">
                    <a:alpha val="43137"/>
                  </a:srgbClr>
                </a:outerShdw>
              </a:effectLst>
              <a:latin typeface="Century Gothic" pitchFamily="34" charset="0"/>
            </a:endParaRPr>
          </a:p>
        </p:txBody>
      </p:sp>
      <p:sp>
        <p:nvSpPr>
          <p:cNvPr id="9" name="Rounded Rectangle 8"/>
          <p:cNvSpPr/>
          <p:nvPr/>
        </p:nvSpPr>
        <p:spPr>
          <a:xfrm>
            <a:off x="796287" y="3007180"/>
            <a:ext cx="3931920" cy="4781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latin typeface="Century Gothic" pitchFamily="34" charset="0"/>
              </a:rPr>
              <a:t>IMPLEMENTATION</a:t>
            </a:r>
            <a:endParaRPr lang="en-US" b="1" dirty="0">
              <a:solidFill>
                <a:schemeClr val="tx1"/>
              </a:solidFill>
              <a:effectLst>
                <a:outerShdw blurRad="38100" dist="38100" dir="2700000" algn="tl">
                  <a:srgbClr val="000000">
                    <a:alpha val="43137"/>
                  </a:srgbClr>
                </a:outerShdw>
              </a:effectLst>
              <a:latin typeface="Century Gothic" pitchFamily="34" charset="0"/>
            </a:endParaRPr>
          </a:p>
        </p:txBody>
      </p:sp>
      <p:sp>
        <p:nvSpPr>
          <p:cNvPr id="10" name="Down Arrow Callout 9"/>
          <p:cNvSpPr/>
          <p:nvPr/>
        </p:nvSpPr>
        <p:spPr>
          <a:xfrm>
            <a:off x="3076575" y="646142"/>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Century Gothic" pitchFamily="34" charset="0"/>
              </a:rPr>
              <a:t>Engage</a:t>
            </a:r>
            <a:endParaRPr lang="en-US" sz="1200" dirty="0">
              <a:solidFill>
                <a:schemeClr val="bg1"/>
              </a:solidFill>
              <a:latin typeface="Century Gothic" pitchFamily="34" charset="0"/>
            </a:endParaRPr>
          </a:p>
        </p:txBody>
      </p:sp>
      <p:sp>
        <p:nvSpPr>
          <p:cNvPr id="11" name="Down Arrow Callout 10"/>
          <p:cNvSpPr/>
          <p:nvPr/>
        </p:nvSpPr>
        <p:spPr>
          <a:xfrm>
            <a:off x="3076575" y="1095179"/>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Compile Work Plan</a:t>
            </a:r>
          </a:p>
        </p:txBody>
      </p:sp>
      <p:sp>
        <p:nvSpPr>
          <p:cNvPr id="12" name="Rounded Rectangle 11"/>
          <p:cNvSpPr/>
          <p:nvPr/>
        </p:nvSpPr>
        <p:spPr>
          <a:xfrm>
            <a:off x="1600200" y="2270835"/>
            <a:ext cx="7391400" cy="6846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000" dirty="0" smtClean="0">
                <a:solidFill>
                  <a:schemeClr val="tx1"/>
                </a:solidFill>
                <a:latin typeface="Century Gothic" pitchFamily="34" charset="0"/>
              </a:rPr>
              <a:t>WORK PLAN</a:t>
            </a:r>
          </a:p>
          <a:p>
            <a:pPr marL="171450" indent="-171450">
              <a:buFont typeface="Arial" pitchFamily="34" charset="0"/>
              <a:buChar char="•"/>
            </a:pPr>
            <a:r>
              <a:rPr lang="en-US" sz="1000" dirty="0" smtClean="0">
                <a:solidFill>
                  <a:schemeClr val="tx1"/>
                </a:solidFill>
                <a:latin typeface="Century Gothic" pitchFamily="34" charset="0"/>
              </a:rPr>
              <a:t>PRIORITISED URBAN NETWORK ELEMENTS: NODES (CBD, URBAN HUBS, ESTABLISHED AND EMERGING CORRIDOR NODES), LINKAGES &amp; ACTIVITY CORRIDORS</a:t>
            </a:r>
          </a:p>
          <a:p>
            <a:pPr marL="171450" indent="-171450">
              <a:buFont typeface="Arial" pitchFamily="34" charset="0"/>
              <a:buChar char="•"/>
            </a:pPr>
            <a:r>
              <a:rPr lang="en-US" sz="1000" dirty="0" smtClean="0">
                <a:solidFill>
                  <a:schemeClr val="tx1"/>
                </a:solidFill>
                <a:latin typeface="Century Gothic" pitchFamily="34" charset="0"/>
              </a:rPr>
              <a:t>SPATIAL STRUCTURE  &amp; PRIORITISED PROJECTS</a:t>
            </a:r>
            <a:endParaRPr lang="en-US" sz="1000" dirty="0">
              <a:solidFill>
                <a:schemeClr val="tx1"/>
              </a:solidFill>
              <a:latin typeface="Century Gothic" pitchFamily="34" charset="0"/>
            </a:endParaRPr>
          </a:p>
        </p:txBody>
      </p:sp>
      <p:sp>
        <p:nvSpPr>
          <p:cNvPr id="13" name="Rounded Rectangle 12"/>
          <p:cNvSpPr/>
          <p:nvPr/>
        </p:nvSpPr>
        <p:spPr>
          <a:xfrm>
            <a:off x="1635580" y="6128656"/>
            <a:ext cx="2996292" cy="6085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000" dirty="0">
                <a:solidFill>
                  <a:schemeClr val="tx1"/>
                </a:solidFill>
                <a:latin typeface="Century Gothic" pitchFamily="34" charset="0"/>
              </a:rPr>
              <a:t>APPROVED PROJECT </a:t>
            </a:r>
            <a:r>
              <a:rPr lang="en-US" sz="1000" dirty="0" smtClean="0">
                <a:solidFill>
                  <a:schemeClr val="tx1"/>
                </a:solidFill>
                <a:latin typeface="Century Gothic" pitchFamily="34" charset="0"/>
              </a:rPr>
              <a:t>DESIGNS, TENDERS</a:t>
            </a:r>
          </a:p>
          <a:p>
            <a:pPr marL="171450" indent="-171450">
              <a:buFont typeface="Arial" pitchFamily="34" charset="0"/>
              <a:buChar char="•"/>
            </a:pPr>
            <a:r>
              <a:rPr lang="en-US" sz="1000" dirty="0" smtClean="0">
                <a:solidFill>
                  <a:schemeClr val="tx1"/>
                </a:solidFill>
                <a:latin typeface="Century Gothic" pitchFamily="34" charset="0"/>
              </a:rPr>
              <a:t>PROJECT PLAN APPROVALS</a:t>
            </a:r>
          </a:p>
          <a:p>
            <a:pPr marL="171450" indent="-171450">
              <a:buFont typeface="Arial" pitchFamily="34" charset="0"/>
              <a:buChar char="•"/>
            </a:pPr>
            <a:r>
              <a:rPr lang="en-US" sz="1000" dirty="0" smtClean="0">
                <a:solidFill>
                  <a:schemeClr val="tx1"/>
                </a:solidFill>
                <a:latin typeface="Century Gothic" pitchFamily="34" charset="0"/>
              </a:rPr>
              <a:t>CLOSE-OUT </a:t>
            </a:r>
            <a:r>
              <a:rPr lang="en-US" sz="1000" dirty="0">
                <a:solidFill>
                  <a:schemeClr val="tx1"/>
                </a:solidFill>
                <a:latin typeface="Century Gothic" pitchFamily="34" charset="0"/>
              </a:rPr>
              <a:t>REPORT</a:t>
            </a:r>
          </a:p>
        </p:txBody>
      </p:sp>
      <p:sp>
        <p:nvSpPr>
          <p:cNvPr id="14" name="Rounded Rectangle 13"/>
          <p:cNvSpPr/>
          <p:nvPr/>
        </p:nvSpPr>
        <p:spPr>
          <a:xfrm>
            <a:off x="5601244" y="5229200"/>
            <a:ext cx="3931920" cy="3657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000" dirty="0" smtClean="0">
                <a:solidFill>
                  <a:schemeClr val="tx1"/>
                </a:solidFill>
                <a:latin typeface="Century Gothic" pitchFamily="34" charset="0"/>
              </a:rPr>
              <a:t>APPROVED </a:t>
            </a:r>
            <a:r>
              <a:rPr lang="en-US" sz="1000" dirty="0">
                <a:solidFill>
                  <a:schemeClr val="tx1"/>
                </a:solidFill>
                <a:latin typeface="Century Gothic" pitchFamily="34" charset="0"/>
              </a:rPr>
              <a:t>PRECINCT MANAGEMENT </a:t>
            </a:r>
            <a:r>
              <a:rPr lang="en-US" sz="1000" dirty="0" smtClean="0">
                <a:solidFill>
                  <a:schemeClr val="tx1"/>
                </a:solidFill>
                <a:latin typeface="Century Gothic" pitchFamily="34" charset="0"/>
              </a:rPr>
              <a:t>PLAN</a:t>
            </a:r>
          </a:p>
          <a:p>
            <a:pPr marL="171450" indent="-171450">
              <a:buFont typeface="Arial" pitchFamily="34" charset="0"/>
              <a:buChar char="•"/>
            </a:pPr>
            <a:r>
              <a:rPr lang="en-US" sz="1000" dirty="0" smtClean="0">
                <a:solidFill>
                  <a:schemeClr val="tx1"/>
                </a:solidFill>
                <a:latin typeface="Century Gothic" pitchFamily="34" charset="0"/>
              </a:rPr>
              <a:t>PRECINCT </a:t>
            </a:r>
            <a:r>
              <a:rPr lang="en-US" sz="1000" dirty="0">
                <a:solidFill>
                  <a:schemeClr val="tx1"/>
                </a:solidFill>
                <a:latin typeface="Century Gothic" pitchFamily="34" charset="0"/>
              </a:rPr>
              <a:t>EVALUATION REPORT</a:t>
            </a:r>
          </a:p>
        </p:txBody>
      </p:sp>
      <p:sp>
        <p:nvSpPr>
          <p:cNvPr id="15" name="Rectangle 14"/>
          <p:cNvSpPr/>
          <p:nvPr/>
        </p:nvSpPr>
        <p:spPr>
          <a:xfrm>
            <a:off x="3076575" y="1966035"/>
            <a:ext cx="3383280" cy="320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Century Gothic" pitchFamily="34" charset="0"/>
              </a:rPr>
              <a:t>Prepare Precinct Plan</a:t>
            </a:r>
            <a:endParaRPr lang="en-US" sz="1200" dirty="0">
              <a:solidFill>
                <a:schemeClr val="bg1"/>
              </a:solidFill>
              <a:latin typeface="Century Gothic" pitchFamily="34" charset="0"/>
            </a:endParaRPr>
          </a:p>
        </p:txBody>
      </p:sp>
      <p:sp>
        <p:nvSpPr>
          <p:cNvPr id="16" name="Rounded Rectangle 15"/>
          <p:cNvSpPr/>
          <p:nvPr/>
        </p:nvSpPr>
        <p:spPr>
          <a:xfrm>
            <a:off x="4867365" y="3140052"/>
            <a:ext cx="3931920" cy="4781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latin typeface="Century Gothic" pitchFamily="34" charset="0"/>
              </a:rPr>
              <a:t>OPERATIONS &amp; MANAGEMENT</a:t>
            </a:r>
            <a:endParaRPr lang="en-US" b="1" dirty="0">
              <a:solidFill>
                <a:schemeClr val="tx1"/>
              </a:solidFill>
              <a:effectLst>
                <a:outerShdw blurRad="38100" dist="38100" dir="2700000" algn="tl">
                  <a:srgbClr val="000000">
                    <a:alpha val="43137"/>
                  </a:srgbClr>
                </a:outerShdw>
              </a:effectLst>
              <a:latin typeface="Century Gothic" pitchFamily="34" charset="0"/>
            </a:endParaRPr>
          </a:p>
        </p:txBody>
      </p:sp>
      <p:sp>
        <p:nvSpPr>
          <p:cNvPr id="17" name="Down Arrow Callout 16"/>
          <p:cNvSpPr/>
          <p:nvPr/>
        </p:nvSpPr>
        <p:spPr>
          <a:xfrm>
            <a:off x="1070607" y="3467643"/>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Century Gothic" pitchFamily="34" charset="0"/>
              </a:rPr>
              <a:t>Design Development</a:t>
            </a:r>
            <a:endParaRPr lang="en-US" sz="1200" dirty="0">
              <a:solidFill>
                <a:schemeClr val="bg1"/>
              </a:solidFill>
              <a:latin typeface="Century Gothic" pitchFamily="34" charset="0"/>
            </a:endParaRPr>
          </a:p>
        </p:txBody>
      </p:sp>
      <p:sp>
        <p:nvSpPr>
          <p:cNvPr id="18" name="Down Arrow Callout 17"/>
          <p:cNvSpPr/>
          <p:nvPr/>
        </p:nvSpPr>
        <p:spPr>
          <a:xfrm>
            <a:off x="5141685" y="3808728"/>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Prepare Precinct Management Plan</a:t>
            </a:r>
          </a:p>
        </p:txBody>
      </p:sp>
      <p:sp>
        <p:nvSpPr>
          <p:cNvPr id="19" name="Down Arrow Callout 18"/>
          <p:cNvSpPr/>
          <p:nvPr/>
        </p:nvSpPr>
        <p:spPr>
          <a:xfrm>
            <a:off x="1070607" y="5270535"/>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Construction</a:t>
            </a:r>
          </a:p>
        </p:txBody>
      </p:sp>
      <p:sp>
        <p:nvSpPr>
          <p:cNvPr id="20" name="Down Arrow Callout 19"/>
          <p:cNvSpPr/>
          <p:nvPr/>
        </p:nvSpPr>
        <p:spPr>
          <a:xfrm>
            <a:off x="1070607" y="5721259"/>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Prepare Close-Out Documentation</a:t>
            </a:r>
          </a:p>
        </p:txBody>
      </p:sp>
      <p:sp>
        <p:nvSpPr>
          <p:cNvPr id="21" name="Down Arrow Callout 20"/>
          <p:cNvSpPr/>
          <p:nvPr/>
        </p:nvSpPr>
        <p:spPr>
          <a:xfrm>
            <a:off x="1070607" y="4819812"/>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Procurement</a:t>
            </a:r>
          </a:p>
        </p:txBody>
      </p:sp>
      <p:sp>
        <p:nvSpPr>
          <p:cNvPr id="22" name="Down Arrow Callout 21"/>
          <p:cNvSpPr/>
          <p:nvPr/>
        </p:nvSpPr>
        <p:spPr>
          <a:xfrm>
            <a:off x="5141685" y="4290308"/>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Implement Precinct Management Plan</a:t>
            </a:r>
          </a:p>
        </p:txBody>
      </p:sp>
      <p:sp>
        <p:nvSpPr>
          <p:cNvPr id="23" name="Down Arrow Callout 22"/>
          <p:cNvSpPr/>
          <p:nvPr/>
        </p:nvSpPr>
        <p:spPr>
          <a:xfrm>
            <a:off x="5141685" y="4772000"/>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Prepare Annual Precinct Evaluation Report</a:t>
            </a:r>
          </a:p>
        </p:txBody>
      </p:sp>
      <p:sp>
        <p:nvSpPr>
          <p:cNvPr id="24" name="Down Arrow Callout 23"/>
          <p:cNvSpPr/>
          <p:nvPr/>
        </p:nvSpPr>
        <p:spPr>
          <a:xfrm>
            <a:off x="3076575" y="1519723"/>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Prepare </a:t>
            </a:r>
            <a:r>
              <a:rPr lang="en-US" sz="1200" dirty="0" smtClean="0">
                <a:solidFill>
                  <a:schemeClr val="bg1"/>
                </a:solidFill>
                <a:latin typeface="Century Gothic" pitchFamily="34" charset="0"/>
              </a:rPr>
              <a:t>Urban Network </a:t>
            </a:r>
            <a:r>
              <a:rPr lang="en-US" sz="1200" dirty="0">
                <a:solidFill>
                  <a:schemeClr val="bg1"/>
                </a:solidFill>
                <a:latin typeface="Century Gothic" pitchFamily="34" charset="0"/>
              </a:rPr>
              <a:t>Plan</a:t>
            </a:r>
          </a:p>
        </p:txBody>
      </p:sp>
      <p:sp>
        <p:nvSpPr>
          <p:cNvPr id="25" name="Down Arrow Callout 24"/>
          <p:cNvSpPr/>
          <p:nvPr/>
        </p:nvSpPr>
        <p:spPr>
          <a:xfrm>
            <a:off x="1070607" y="3918366"/>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latin typeface="Century Gothic" pitchFamily="34" charset="0"/>
              </a:rPr>
              <a:t>Finalise</a:t>
            </a:r>
            <a:r>
              <a:rPr lang="en-US" sz="1200" dirty="0">
                <a:solidFill>
                  <a:schemeClr val="bg1"/>
                </a:solidFill>
                <a:latin typeface="Century Gothic" pitchFamily="34" charset="0"/>
              </a:rPr>
              <a:t> Technical Documentation</a:t>
            </a:r>
          </a:p>
        </p:txBody>
      </p:sp>
      <p:sp>
        <p:nvSpPr>
          <p:cNvPr id="26" name="Down Arrow Callout 25"/>
          <p:cNvSpPr/>
          <p:nvPr/>
        </p:nvSpPr>
        <p:spPr>
          <a:xfrm>
            <a:off x="1070607" y="4369089"/>
            <a:ext cx="3383280" cy="457200"/>
          </a:xfrm>
          <a:prstGeom prst="down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itchFamily="34" charset="0"/>
              </a:rPr>
              <a:t>Project Tender </a:t>
            </a:r>
            <a:r>
              <a:rPr lang="en-US" sz="1200" dirty="0" smtClean="0">
                <a:solidFill>
                  <a:schemeClr val="bg1"/>
                </a:solidFill>
                <a:latin typeface="Century Gothic" pitchFamily="34" charset="0"/>
              </a:rPr>
              <a:t>Evaluation</a:t>
            </a:r>
            <a:endParaRPr lang="en-US" sz="1200" dirty="0">
              <a:solidFill>
                <a:schemeClr val="bg1"/>
              </a:solidFill>
              <a:latin typeface="Century Gothic" pitchFamily="34" charset="0"/>
            </a:endParaRPr>
          </a:p>
        </p:txBody>
      </p:sp>
      <p:sp>
        <p:nvSpPr>
          <p:cNvPr id="27" name="Pentagon 26"/>
          <p:cNvSpPr/>
          <p:nvPr/>
        </p:nvSpPr>
        <p:spPr>
          <a:xfrm>
            <a:off x="4867365" y="5241017"/>
            <a:ext cx="822960" cy="353943"/>
          </a:xfrm>
          <a:prstGeom prst="homePlate">
            <a:avLst>
              <a:gd name="adj" fmla="val 93691"/>
            </a:avLst>
          </a:prstGeom>
          <a:solidFill>
            <a:schemeClr val="tx1"/>
          </a:solidFill>
        </p:spPr>
        <p:txBody>
          <a:bodyPr wrap="square" lIns="0" tIns="91440" rIns="0" bIns="91440" anchor="ctr">
            <a:spAutoFit/>
          </a:bodyPr>
          <a:lstStyle/>
          <a:p>
            <a:pPr algn="ctr"/>
            <a:r>
              <a:rPr lang="en-US" sz="1100" b="1" spc="-150" dirty="0" smtClean="0">
                <a:solidFill>
                  <a:schemeClr val="bg1"/>
                </a:solidFill>
                <a:latin typeface="Century Gothic" pitchFamily="34" charset="0"/>
              </a:rPr>
              <a:t>MILESTONES</a:t>
            </a:r>
            <a:endParaRPr lang="en-ZA" sz="1100" b="1" spc="-150" dirty="0">
              <a:solidFill>
                <a:schemeClr val="bg1"/>
              </a:solidFill>
              <a:latin typeface="Century Gothic" pitchFamily="34" charset="0"/>
            </a:endParaRPr>
          </a:p>
        </p:txBody>
      </p:sp>
      <p:sp>
        <p:nvSpPr>
          <p:cNvPr id="28" name="Pentagon 27"/>
          <p:cNvSpPr/>
          <p:nvPr/>
        </p:nvSpPr>
        <p:spPr>
          <a:xfrm>
            <a:off x="898072" y="6253084"/>
            <a:ext cx="822960" cy="353943"/>
          </a:xfrm>
          <a:prstGeom prst="homePlate">
            <a:avLst>
              <a:gd name="adj" fmla="val 93691"/>
            </a:avLst>
          </a:prstGeom>
          <a:solidFill>
            <a:schemeClr val="tx1"/>
          </a:solidFill>
        </p:spPr>
        <p:txBody>
          <a:bodyPr wrap="square" lIns="0" tIns="91440" rIns="0" bIns="91440" anchor="ctr">
            <a:spAutoFit/>
          </a:bodyPr>
          <a:lstStyle/>
          <a:p>
            <a:pPr algn="ctr"/>
            <a:r>
              <a:rPr lang="en-US" sz="1100" b="1" spc="-150" dirty="0" smtClean="0">
                <a:solidFill>
                  <a:schemeClr val="bg1"/>
                </a:solidFill>
                <a:latin typeface="Century Gothic" pitchFamily="34" charset="0"/>
              </a:rPr>
              <a:t>MILESTONES</a:t>
            </a:r>
            <a:endParaRPr lang="en-ZA" sz="1100" b="1" spc="-150" dirty="0">
              <a:solidFill>
                <a:schemeClr val="bg1"/>
              </a:solidFill>
              <a:latin typeface="Century Gothic" pitchFamily="34" charset="0"/>
            </a:endParaRPr>
          </a:p>
        </p:txBody>
      </p:sp>
      <p:sp>
        <p:nvSpPr>
          <p:cNvPr id="29" name="Pentagon 28"/>
          <p:cNvSpPr/>
          <p:nvPr/>
        </p:nvSpPr>
        <p:spPr>
          <a:xfrm>
            <a:off x="838200" y="2436180"/>
            <a:ext cx="822960" cy="353943"/>
          </a:xfrm>
          <a:prstGeom prst="homePlate">
            <a:avLst>
              <a:gd name="adj" fmla="val 93691"/>
            </a:avLst>
          </a:prstGeom>
          <a:solidFill>
            <a:schemeClr val="tx1"/>
          </a:solidFill>
        </p:spPr>
        <p:txBody>
          <a:bodyPr wrap="square" lIns="0" tIns="91440" rIns="0" bIns="91440" anchor="ctr">
            <a:spAutoFit/>
          </a:bodyPr>
          <a:lstStyle/>
          <a:p>
            <a:pPr algn="ctr"/>
            <a:r>
              <a:rPr lang="en-US" sz="1100" b="1" spc="-150" dirty="0" smtClean="0">
                <a:solidFill>
                  <a:schemeClr val="bg1"/>
                </a:solidFill>
                <a:latin typeface="Century Gothic" pitchFamily="34" charset="0"/>
              </a:rPr>
              <a:t>MILESTONES</a:t>
            </a:r>
            <a:endParaRPr lang="en-ZA" sz="1100" b="1" spc="-150" dirty="0">
              <a:solidFill>
                <a:schemeClr val="bg1"/>
              </a:solidFill>
              <a:latin typeface="Century Gothic" pitchFamily="34" charset="0"/>
            </a:endParaRPr>
          </a:p>
        </p:txBody>
      </p:sp>
    </p:spTree>
    <p:extLst>
      <p:ext uri="{BB962C8B-B14F-4D97-AF65-F5344CB8AC3E}">
        <p14:creationId xmlns:p14="http://schemas.microsoft.com/office/powerpoint/2010/main" val="33355440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86544"/>
            <a:ext cx="7772400" cy="838200"/>
          </a:xfrm>
        </p:spPr>
        <p:txBody>
          <a:bodyPr/>
          <a:lstStyle/>
          <a:p>
            <a:r>
              <a:rPr lang="en-ZA" dirty="0" smtClean="0"/>
              <a:t>NEW ROADMAP:  MUNICIPAL OUTPUTS</a:t>
            </a:r>
            <a:endParaRPr lang="en-ZA" dirty="0"/>
          </a:p>
        </p:txBody>
      </p:sp>
      <p:sp>
        <p:nvSpPr>
          <p:cNvPr id="5" name="Slide Number Placeholder 4"/>
          <p:cNvSpPr>
            <a:spLocks noGrp="1"/>
          </p:cNvSpPr>
          <p:nvPr>
            <p:ph type="sldNum" sz="quarter" idx="12"/>
          </p:nvPr>
        </p:nvSpPr>
        <p:spPr/>
        <p:txBody>
          <a:bodyPr/>
          <a:lstStyle/>
          <a:p>
            <a:pPr>
              <a:defRPr/>
            </a:pPr>
            <a:fld id="{ACC9D2C9-A090-4E78-994B-EE8B2F83608D}" type="slidenum">
              <a:rPr lang="en-US" smtClean="0"/>
              <a:pPr>
                <a:defRPr/>
              </a:pPr>
              <a:t>54</a:t>
            </a:fld>
            <a:endParaRPr lang="en-US" sz="1400" b="0" dirty="0">
              <a:solidFill>
                <a:schemeClr val="tx1"/>
              </a:solidFill>
              <a:latin typeface="+mn-lt"/>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180555600"/>
              </p:ext>
            </p:extLst>
          </p:nvPr>
        </p:nvGraphicFramePr>
        <p:xfrm>
          <a:off x="152400" y="1295400"/>
          <a:ext cx="8668072" cy="4180840"/>
        </p:xfrm>
        <a:graphic>
          <a:graphicData uri="http://schemas.openxmlformats.org/drawingml/2006/table">
            <a:tbl>
              <a:tblPr firstRow="1" bandRow="1">
                <a:tableStyleId>{00A15C55-8517-42AA-B614-E9B94910E393}</a:tableStyleId>
              </a:tblPr>
              <a:tblGrid>
                <a:gridCol w="1035224"/>
                <a:gridCol w="1728192"/>
                <a:gridCol w="2592288"/>
                <a:gridCol w="3312368"/>
              </a:tblGrid>
              <a:tr h="370840">
                <a:tc>
                  <a:txBody>
                    <a:bodyPr/>
                    <a:lstStyle/>
                    <a:p>
                      <a:r>
                        <a:rPr lang="en-ZA" sz="1400" dirty="0" smtClean="0"/>
                        <a:t>PHASE</a:t>
                      </a:r>
                      <a:endParaRPr lang="en-ZA" sz="1400" dirty="0">
                        <a:solidFill>
                          <a:schemeClr val="bg1"/>
                        </a:solidFill>
                      </a:endParaRPr>
                    </a:p>
                  </a:txBody>
                  <a:tcPr/>
                </a:tc>
                <a:tc>
                  <a:txBody>
                    <a:bodyPr/>
                    <a:lstStyle/>
                    <a:p>
                      <a:r>
                        <a:rPr lang="en-ZA" sz="1400" dirty="0" smtClean="0"/>
                        <a:t>OUTPUT</a:t>
                      </a:r>
                      <a:endParaRPr lang="en-ZA" sz="1400" dirty="0">
                        <a:solidFill>
                          <a:schemeClr val="bg1"/>
                        </a:solidFill>
                      </a:endParaRPr>
                    </a:p>
                  </a:txBody>
                  <a:tcPr/>
                </a:tc>
                <a:tc>
                  <a:txBody>
                    <a:bodyPr/>
                    <a:lstStyle/>
                    <a:p>
                      <a:r>
                        <a:rPr lang="en-ZA" sz="1400" dirty="0" smtClean="0"/>
                        <a:t>DESCRIPTION</a:t>
                      </a:r>
                      <a:endParaRPr lang="en-ZA" sz="1400" dirty="0">
                        <a:solidFill>
                          <a:schemeClr val="bg1"/>
                        </a:solidFill>
                      </a:endParaRPr>
                    </a:p>
                  </a:txBody>
                  <a:tcPr/>
                </a:tc>
                <a:tc>
                  <a:txBody>
                    <a:bodyPr/>
                    <a:lstStyle/>
                    <a:p>
                      <a:r>
                        <a:rPr lang="en-ZA" sz="1400" dirty="0" smtClean="0"/>
                        <a:t>CONTENT</a:t>
                      </a:r>
                      <a:endParaRPr lang="en-ZA" sz="1400" dirty="0">
                        <a:solidFill>
                          <a:schemeClr val="bg1"/>
                        </a:solidFill>
                      </a:endParaRPr>
                    </a:p>
                  </a:txBody>
                  <a:tcPr/>
                </a:tc>
              </a:tr>
              <a:tr h="370840">
                <a:tc>
                  <a:txBody>
                    <a:bodyPr/>
                    <a:lstStyle/>
                    <a:p>
                      <a:r>
                        <a:rPr lang="en-ZA" sz="1400" dirty="0" smtClean="0"/>
                        <a:t>Planning</a:t>
                      </a:r>
                      <a:endParaRPr lang="en-ZA" sz="1400" dirty="0">
                        <a:solidFill>
                          <a:sysClr val="windowText" lastClr="000000"/>
                        </a:solidFill>
                      </a:endParaRPr>
                    </a:p>
                  </a:txBody>
                  <a:tcPr/>
                </a:tc>
                <a:tc>
                  <a:txBody>
                    <a:bodyPr/>
                    <a:lstStyle/>
                    <a:p>
                      <a:r>
                        <a:rPr lang="en-ZA" sz="1400" dirty="0" smtClean="0"/>
                        <a:t>Work Plan</a:t>
                      </a:r>
                    </a:p>
                    <a:p>
                      <a:r>
                        <a:rPr lang="en-ZA" sz="1400" dirty="0" smtClean="0"/>
                        <a:t>[Start Up]</a:t>
                      </a:r>
                      <a:endParaRPr lang="en-ZA" sz="1400" dirty="0">
                        <a:solidFill>
                          <a:sysClr val="windowText" lastClr="000000"/>
                        </a:solidFill>
                      </a:endParaRPr>
                    </a:p>
                  </a:txBody>
                  <a:tcPr/>
                </a:tc>
                <a:tc>
                  <a:txBody>
                    <a:bodyPr/>
                    <a:lstStyle/>
                    <a:p>
                      <a:pPr algn="just"/>
                      <a:r>
                        <a:rPr lang="en-ZA" sz="1400" dirty="0" smtClean="0"/>
                        <a:t>Plan to confirm how Municipality intends to implement the NDP UNS</a:t>
                      </a:r>
                      <a:endParaRPr lang="en-ZA" sz="1400" dirty="0">
                        <a:solidFill>
                          <a:sysClr val="windowText" lastClr="000000"/>
                        </a:solidFill>
                      </a:endParaRPr>
                    </a:p>
                  </a:txBody>
                  <a:tcPr/>
                </a:tc>
                <a:tc>
                  <a:txBody>
                    <a:bodyPr/>
                    <a:lstStyle/>
                    <a:p>
                      <a:pPr marL="285750" indent="-285750" algn="just">
                        <a:buFont typeface="Arial" pitchFamily="34" charset="0"/>
                        <a:buChar char="•"/>
                      </a:pPr>
                      <a:r>
                        <a:rPr lang="en-ZA" sz="1400" dirty="0" smtClean="0"/>
                        <a:t>Management Structure</a:t>
                      </a:r>
                    </a:p>
                    <a:p>
                      <a:pPr marL="285750" indent="-285750" algn="just">
                        <a:buFont typeface="Arial" pitchFamily="34" charset="0"/>
                        <a:buChar char="•"/>
                      </a:pPr>
                      <a:r>
                        <a:rPr lang="en-ZA" sz="1400" dirty="0" smtClean="0"/>
                        <a:t>Work</a:t>
                      </a:r>
                      <a:r>
                        <a:rPr lang="en-ZA" sz="1400" baseline="0" dirty="0" smtClean="0"/>
                        <a:t> Programme to Appoint Service Providers</a:t>
                      </a:r>
                    </a:p>
                    <a:p>
                      <a:pPr marL="285750" indent="-285750" algn="just">
                        <a:buFont typeface="Arial" pitchFamily="34" charset="0"/>
                        <a:buChar char="•"/>
                      </a:pPr>
                      <a:r>
                        <a:rPr lang="en-ZA" sz="1400" baseline="0" dirty="0" smtClean="0"/>
                        <a:t>Reporting Arrangements</a:t>
                      </a:r>
                    </a:p>
                    <a:p>
                      <a:pPr marL="285750" indent="-285750" algn="just">
                        <a:buFont typeface="Arial" pitchFamily="34" charset="0"/>
                        <a:buChar char="•"/>
                      </a:pPr>
                      <a:r>
                        <a:rPr lang="en-ZA" sz="1400" baseline="0" dirty="0" smtClean="0"/>
                        <a:t>Preliminary TA Cash Flow</a:t>
                      </a:r>
                    </a:p>
                    <a:p>
                      <a:pPr marL="285750" indent="-285750" algn="just">
                        <a:buFont typeface="Arial" pitchFamily="34" charset="0"/>
                        <a:buChar char="•"/>
                      </a:pPr>
                      <a:r>
                        <a:rPr lang="en-ZA" sz="1400" baseline="0" dirty="0" smtClean="0"/>
                        <a:t>Council Resolution</a:t>
                      </a:r>
                    </a:p>
                    <a:p>
                      <a:pPr marL="0" indent="0" algn="just">
                        <a:buFont typeface="Arial" pitchFamily="34" charset="0"/>
                        <a:buNone/>
                      </a:pPr>
                      <a:endParaRPr lang="en-ZA" sz="1400" dirty="0">
                        <a:solidFill>
                          <a:sysClr val="windowText" lastClr="000000"/>
                        </a:solidFill>
                      </a:endParaRPr>
                    </a:p>
                  </a:txBody>
                  <a:tcPr/>
                </a:tc>
              </a:tr>
              <a:tr h="370840">
                <a:tc>
                  <a:txBody>
                    <a:bodyPr/>
                    <a:lstStyle/>
                    <a:p>
                      <a:endParaRPr lang="en-ZA" sz="1400" dirty="0">
                        <a:solidFill>
                          <a:sysClr val="windowText" lastClr="000000"/>
                        </a:solidFill>
                      </a:endParaRPr>
                    </a:p>
                  </a:txBody>
                  <a:tcPr/>
                </a:tc>
                <a:tc>
                  <a:txBody>
                    <a:bodyPr/>
                    <a:lstStyle/>
                    <a:p>
                      <a:r>
                        <a:rPr lang="en-ZA" sz="1400" dirty="0" smtClean="0"/>
                        <a:t>Work Plan</a:t>
                      </a:r>
                    </a:p>
                    <a:p>
                      <a:r>
                        <a:rPr lang="en-ZA" sz="1400" dirty="0" smtClean="0"/>
                        <a:t>[Extended]</a:t>
                      </a:r>
                      <a:endParaRPr lang="en-ZA" sz="1400" dirty="0" smtClean="0">
                        <a:solidFill>
                          <a:sysClr val="windowText" lastClr="000000"/>
                        </a:solidFill>
                      </a:endParaRPr>
                    </a:p>
                  </a:txBody>
                  <a:tcPr/>
                </a:tc>
                <a:tc>
                  <a:txBody>
                    <a:bodyPr/>
                    <a:lstStyle/>
                    <a:p>
                      <a:pPr algn="just"/>
                      <a:r>
                        <a:rPr lang="en-ZA" sz="1400" dirty="0" smtClean="0"/>
                        <a:t>Extended version to explain how service provision appointment and key outputs will be executed.</a:t>
                      </a:r>
                      <a:endParaRPr lang="en-ZA" sz="1400" dirty="0">
                        <a:solidFill>
                          <a:sysClr val="windowText" lastClr="000000"/>
                        </a:solidFill>
                      </a:endParaRPr>
                    </a:p>
                  </a:txBody>
                  <a:tcPr/>
                </a:tc>
                <a:tc>
                  <a:txBody>
                    <a:bodyPr/>
                    <a:lstStyle/>
                    <a:p>
                      <a:pPr marL="285750" indent="-285750" algn="just">
                        <a:buFont typeface="Arial" pitchFamily="34" charset="0"/>
                        <a:buChar char="•"/>
                      </a:pPr>
                      <a:r>
                        <a:rPr lang="en-ZA" sz="1400" dirty="0" smtClean="0"/>
                        <a:t>Above</a:t>
                      </a:r>
                      <a:r>
                        <a:rPr lang="en-ZA" sz="1400" baseline="0" dirty="0" smtClean="0"/>
                        <a:t> content and:</a:t>
                      </a:r>
                    </a:p>
                    <a:p>
                      <a:pPr marL="285750" indent="-285750" algn="just">
                        <a:buFont typeface="Arial" pitchFamily="34" charset="0"/>
                        <a:buChar char="•"/>
                      </a:pPr>
                      <a:r>
                        <a:rPr lang="en-ZA" sz="1400" baseline="0" dirty="0" smtClean="0"/>
                        <a:t>Service Provider Team</a:t>
                      </a:r>
                    </a:p>
                    <a:p>
                      <a:pPr marL="285750" indent="-285750" algn="just">
                        <a:buFont typeface="Arial" pitchFamily="34" charset="0"/>
                        <a:buChar char="•"/>
                      </a:pPr>
                      <a:r>
                        <a:rPr lang="en-ZA" sz="1400" baseline="0" dirty="0" smtClean="0"/>
                        <a:t>Scope of Work</a:t>
                      </a:r>
                    </a:p>
                    <a:p>
                      <a:pPr marL="285750" indent="-285750" algn="just">
                        <a:buFont typeface="Arial" pitchFamily="34" charset="0"/>
                        <a:buChar char="•"/>
                      </a:pPr>
                      <a:r>
                        <a:rPr lang="en-ZA" sz="1400" baseline="0" dirty="0" smtClean="0"/>
                        <a:t>Key Outputs</a:t>
                      </a:r>
                    </a:p>
                    <a:p>
                      <a:pPr marL="285750" indent="-285750" algn="just">
                        <a:buFont typeface="Arial" pitchFamily="34" charset="0"/>
                        <a:buChar char="•"/>
                      </a:pPr>
                      <a:r>
                        <a:rPr lang="en-ZA" sz="1400" dirty="0" smtClean="0"/>
                        <a:t>Total Contract Value and Cash</a:t>
                      </a:r>
                      <a:r>
                        <a:rPr lang="en-ZA" sz="1400" baseline="0" dirty="0" smtClean="0"/>
                        <a:t> Flow </a:t>
                      </a:r>
                      <a:r>
                        <a:rPr lang="en-ZA" sz="1400" dirty="0" smtClean="0"/>
                        <a:t>for Service Provider Team </a:t>
                      </a:r>
                    </a:p>
                    <a:p>
                      <a:pPr marL="285750" indent="-285750" algn="just">
                        <a:buFont typeface="Arial" pitchFamily="34" charset="0"/>
                        <a:buChar char="•"/>
                      </a:pPr>
                      <a:r>
                        <a:rPr lang="en-ZA" sz="1400" dirty="0" smtClean="0"/>
                        <a:t>Work Programme to complete Planning Phase</a:t>
                      </a:r>
                    </a:p>
                    <a:p>
                      <a:pPr marL="285750" indent="-285750" algn="just">
                        <a:buFont typeface="Arial" pitchFamily="34" charset="0"/>
                        <a:buChar char="•"/>
                      </a:pPr>
                      <a:r>
                        <a:rPr lang="en-ZA" sz="1400" dirty="0" smtClean="0"/>
                        <a:t>Organisational Interface</a:t>
                      </a:r>
                    </a:p>
                    <a:p>
                      <a:pPr marL="285750" indent="-285750" algn="just">
                        <a:buFont typeface="Arial" pitchFamily="34" charset="0"/>
                        <a:buChar char="•"/>
                      </a:pPr>
                      <a:r>
                        <a:rPr lang="en-ZA" sz="1400" dirty="0" smtClean="0"/>
                        <a:t>Key Risks</a:t>
                      </a:r>
                      <a:endParaRPr lang="en-ZA" sz="1400" dirty="0">
                        <a:solidFill>
                          <a:sysClr val="windowText" lastClr="000000"/>
                        </a:solidFill>
                      </a:endParaRPr>
                    </a:p>
                  </a:txBody>
                  <a:tcPr/>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27779"/>
            <a:ext cx="980276" cy="877581"/>
          </a:xfrm>
          <a:prstGeom prst="rect">
            <a:avLst/>
          </a:prstGeom>
          <a:ln w="34925">
            <a:solidFill>
              <a:srgbClr val="92D050"/>
            </a:solidFill>
          </a:ln>
          <a:effectLst>
            <a:outerShdw blurRad="317500" dir="2700000" algn="ctr">
              <a:srgbClr val="000000">
                <a:alpha val="43000"/>
              </a:srgbClr>
            </a:outerShdw>
          </a:effectLst>
        </p:spPr>
      </p:pic>
    </p:spTree>
    <p:extLst>
      <p:ext uri="{BB962C8B-B14F-4D97-AF65-F5344CB8AC3E}">
        <p14:creationId xmlns:p14="http://schemas.microsoft.com/office/powerpoint/2010/main" val="25057013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68" y="286544"/>
            <a:ext cx="7772400" cy="838200"/>
          </a:xfrm>
        </p:spPr>
        <p:txBody>
          <a:bodyPr/>
          <a:lstStyle/>
          <a:p>
            <a:r>
              <a:rPr lang="en-ZA" dirty="0" smtClean="0"/>
              <a:t>NEW ROADMAP:  MUNICIPAL OUTPUTS</a:t>
            </a:r>
            <a:endParaRPr lang="en-ZA" dirty="0"/>
          </a:p>
        </p:txBody>
      </p:sp>
      <p:sp>
        <p:nvSpPr>
          <p:cNvPr id="5" name="Slide Number Placeholder 4"/>
          <p:cNvSpPr>
            <a:spLocks noGrp="1"/>
          </p:cNvSpPr>
          <p:nvPr>
            <p:ph type="sldNum" sz="quarter" idx="12"/>
          </p:nvPr>
        </p:nvSpPr>
        <p:spPr/>
        <p:txBody>
          <a:bodyPr/>
          <a:lstStyle/>
          <a:p>
            <a:pPr>
              <a:defRPr/>
            </a:pPr>
            <a:fld id="{ACC9D2C9-A090-4E78-994B-EE8B2F83608D}" type="slidenum">
              <a:rPr lang="en-US" smtClean="0"/>
              <a:pPr>
                <a:defRPr/>
              </a:pPr>
              <a:t>55</a:t>
            </a:fld>
            <a:endParaRPr lang="en-US" sz="1400" b="0" dirty="0">
              <a:solidFill>
                <a:schemeClr val="tx1"/>
              </a:solidFill>
              <a:latin typeface="+mn-lt"/>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49705760"/>
              </p:ext>
            </p:extLst>
          </p:nvPr>
        </p:nvGraphicFramePr>
        <p:xfrm>
          <a:off x="251520" y="1340768"/>
          <a:ext cx="8668072" cy="3876040"/>
        </p:xfrm>
        <a:graphic>
          <a:graphicData uri="http://schemas.openxmlformats.org/drawingml/2006/table">
            <a:tbl>
              <a:tblPr firstRow="1" bandRow="1">
                <a:tableStyleId>{00A15C55-8517-42AA-B614-E9B94910E393}</a:tableStyleId>
              </a:tblPr>
              <a:tblGrid>
                <a:gridCol w="1179240"/>
                <a:gridCol w="1584176"/>
                <a:gridCol w="2592288"/>
                <a:gridCol w="3312368"/>
              </a:tblGrid>
              <a:tr h="370840">
                <a:tc>
                  <a:txBody>
                    <a:bodyPr/>
                    <a:lstStyle/>
                    <a:p>
                      <a:r>
                        <a:rPr lang="en-ZA" sz="1400" dirty="0" smtClean="0"/>
                        <a:t>PHASE</a:t>
                      </a:r>
                      <a:endParaRPr lang="en-ZA" sz="1400" dirty="0">
                        <a:solidFill>
                          <a:schemeClr val="bg1"/>
                        </a:solidFill>
                      </a:endParaRPr>
                    </a:p>
                  </a:txBody>
                  <a:tcPr/>
                </a:tc>
                <a:tc>
                  <a:txBody>
                    <a:bodyPr/>
                    <a:lstStyle/>
                    <a:p>
                      <a:r>
                        <a:rPr lang="en-ZA" sz="1400" dirty="0" smtClean="0"/>
                        <a:t>OUTPUT</a:t>
                      </a:r>
                      <a:endParaRPr lang="en-ZA" sz="1400" dirty="0">
                        <a:solidFill>
                          <a:schemeClr val="bg1"/>
                        </a:solidFill>
                      </a:endParaRPr>
                    </a:p>
                  </a:txBody>
                  <a:tcPr/>
                </a:tc>
                <a:tc>
                  <a:txBody>
                    <a:bodyPr/>
                    <a:lstStyle/>
                    <a:p>
                      <a:r>
                        <a:rPr lang="en-ZA" sz="1400" dirty="0" smtClean="0"/>
                        <a:t>DESCRIPTION</a:t>
                      </a:r>
                      <a:endParaRPr lang="en-ZA" sz="1400" dirty="0">
                        <a:solidFill>
                          <a:schemeClr val="bg1"/>
                        </a:solidFill>
                      </a:endParaRPr>
                    </a:p>
                  </a:txBody>
                  <a:tcPr/>
                </a:tc>
                <a:tc>
                  <a:txBody>
                    <a:bodyPr/>
                    <a:lstStyle/>
                    <a:p>
                      <a:r>
                        <a:rPr lang="en-ZA" sz="1400" dirty="0" smtClean="0"/>
                        <a:t>CONTENT</a:t>
                      </a:r>
                      <a:endParaRPr lang="en-ZA" sz="1400" dirty="0">
                        <a:solidFill>
                          <a:schemeClr val="bg1"/>
                        </a:solidFill>
                      </a:endParaRPr>
                    </a:p>
                  </a:txBody>
                  <a:tcPr/>
                </a:tc>
              </a:tr>
              <a:tr h="370840">
                <a:tc>
                  <a:txBody>
                    <a:bodyPr/>
                    <a:lstStyle/>
                    <a:p>
                      <a:r>
                        <a:rPr lang="en-ZA" sz="1400" dirty="0" smtClean="0"/>
                        <a:t>Planning</a:t>
                      </a:r>
                      <a:endParaRPr lang="en-ZA" sz="1400" dirty="0">
                        <a:solidFill>
                          <a:sysClr val="windowText" lastClr="000000"/>
                        </a:solidFill>
                      </a:endParaRPr>
                    </a:p>
                  </a:txBody>
                  <a:tcPr/>
                </a:tc>
                <a:tc>
                  <a:txBody>
                    <a:bodyPr/>
                    <a:lstStyle/>
                    <a:p>
                      <a:r>
                        <a:rPr lang="en-ZA" sz="1400" dirty="0" smtClean="0"/>
                        <a:t>Urban Network Plan</a:t>
                      </a:r>
                      <a:endParaRPr lang="en-ZA" sz="1400" dirty="0">
                        <a:solidFill>
                          <a:sysClr val="windowText" lastClr="000000"/>
                        </a:solidFill>
                      </a:endParaRPr>
                    </a:p>
                  </a:txBody>
                  <a:tcPr/>
                </a:tc>
                <a:tc>
                  <a:txBody>
                    <a:bodyPr/>
                    <a:lstStyle/>
                    <a:p>
                      <a:pPr algn="just"/>
                      <a:r>
                        <a:rPr lang="en-ZA" sz="1400" dirty="0" smtClean="0"/>
                        <a:t>Strategic spatial</a:t>
                      </a:r>
                      <a:r>
                        <a:rPr lang="en-ZA" sz="1400" baseline="0" dirty="0" smtClean="0"/>
                        <a:t> document identifying, prioritising and managing Urban Network Elements.</a:t>
                      </a:r>
                    </a:p>
                    <a:p>
                      <a:pPr algn="just"/>
                      <a:endParaRPr lang="en-ZA" sz="1400" baseline="0" dirty="0" smtClean="0"/>
                    </a:p>
                    <a:p>
                      <a:pPr algn="just"/>
                      <a:r>
                        <a:rPr lang="en-ZA" sz="1400" baseline="0" dirty="0" smtClean="0"/>
                        <a:t>One Urban Network Plan per Municipality.</a:t>
                      </a:r>
                    </a:p>
                    <a:p>
                      <a:pPr algn="just"/>
                      <a:endParaRPr lang="en-ZA" sz="1400" baseline="0" dirty="0" smtClean="0"/>
                    </a:p>
                    <a:p>
                      <a:pPr algn="just"/>
                      <a:r>
                        <a:rPr lang="en-ZA" sz="1400" baseline="0" dirty="0" smtClean="0"/>
                        <a:t>TA or ICDG to be used.</a:t>
                      </a:r>
                    </a:p>
                    <a:p>
                      <a:pPr algn="just"/>
                      <a:endParaRPr lang="en-ZA" sz="1400" baseline="0" dirty="0" smtClean="0"/>
                    </a:p>
                    <a:p>
                      <a:pPr algn="just"/>
                      <a:r>
                        <a:rPr lang="en-ZA" sz="1400" baseline="0" dirty="0" smtClean="0"/>
                        <a:t>[3 months]</a:t>
                      </a:r>
                      <a:endParaRPr lang="en-ZA" sz="1400" dirty="0">
                        <a:solidFill>
                          <a:sysClr val="windowText" lastClr="000000"/>
                        </a:solidFill>
                      </a:endParaRPr>
                    </a:p>
                  </a:txBody>
                  <a:tcPr/>
                </a:tc>
                <a:tc>
                  <a:txBody>
                    <a:bodyPr/>
                    <a:lstStyle/>
                    <a:p>
                      <a:pPr marL="285750" indent="-285750" algn="just">
                        <a:buFont typeface="Arial" pitchFamily="34" charset="0"/>
                        <a:buChar char="•"/>
                      </a:pPr>
                      <a:r>
                        <a:rPr lang="en-ZA" sz="1400" dirty="0" smtClean="0"/>
                        <a:t>Contextual Analysis</a:t>
                      </a:r>
                    </a:p>
                    <a:p>
                      <a:pPr marL="285750" indent="-285750" algn="just">
                        <a:buFont typeface="Arial" pitchFamily="34" charset="0"/>
                        <a:buChar char="•"/>
                      </a:pPr>
                      <a:r>
                        <a:rPr lang="en-ZA" sz="1400" dirty="0" smtClean="0"/>
                        <a:t>Identified and mapped</a:t>
                      </a:r>
                      <a:r>
                        <a:rPr lang="en-ZA" sz="1400" baseline="0" dirty="0" smtClean="0"/>
                        <a:t> township clusters.</a:t>
                      </a:r>
                    </a:p>
                    <a:p>
                      <a:pPr marL="285750" indent="-285750" algn="just">
                        <a:buFont typeface="Arial" pitchFamily="34" charset="0"/>
                        <a:buChar char="•"/>
                      </a:pPr>
                      <a:r>
                        <a:rPr lang="en-ZA" sz="1400" baseline="0" dirty="0" smtClean="0"/>
                        <a:t>Identified and mapped network elements.</a:t>
                      </a:r>
                    </a:p>
                    <a:p>
                      <a:pPr marL="285750" indent="-285750" algn="just">
                        <a:buFont typeface="Arial" pitchFamily="34" charset="0"/>
                        <a:buChar char="•"/>
                      </a:pPr>
                      <a:r>
                        <a:rPr lang="en-ZA" sz="1400" baseline="0" dirty="0" smtClean="0"/>
                        <a:t>Urban Networks Planning – explaining the physical organisation of network elements and interrelated spatial factors impacting on development.</a:t>
                      </a:r>
                    </a:p>
                    <a:p>
                      <a:pPr marL="285750" indent="-285750" algn="just">
                        <a:buFont typeface="Arial" pitchFamily="34" charset="0"/>
                        <a:buChar char="•"/>
                      </a:pPr>
                      <a:r>
                        <a:rPr lang="en-ZA" sz="1400" baseline="0" dirty="0" smtClean="0"/>
                        <a:t>Implementation Plan.</a:t>
                      </a:r>
                    </a:p>
                    <a:p>
                      <a:pPr marL="285750" indent="-285750" algn="just">
                        <a:buFont typeface="Arial" pitchFamily="34" charset="0"/>
                        <a:buChar char="•"/>
                      </a:pPr>
                      <a:endParaRPr lang="en-ZA" sz="1400" baseline="0" dirty="0" smtClean="0"/>
                    </a:p>
                    <a:p>
                      <a:pPr marL="285750" indent="-285750" algn="just">
                        <a:buFont typeface="Arial" pitchFamily="34" charset="0"/>
                        <a:buChar char="•"/>
                      </a:pPr>
                      <a:endParaRPr lang="en-ZA" sz="1400" baseline="0" dirty="0" smtClean="0"/>
                    </a:p>
                    <a:p>
                      <a:pPr marL="285750" indent="-285750" algn="just">
                        <a:buFont typeface="Arial" pitchFamily="34" charset="0"/>
                        <a:buChar char="•"/>
                      </a:pPr>
                      <a:endParaRPr lang="en-ZA" sz="1400" baseline="0" dirty="0" smtClean="0"/>
                    </a:p>
                    <a:p>
                      <a:pPr marL="0" indent="0" algn="just">
                        <a:buFont typeface="Arial" pitchFamily="34" charset="0"/>
                        <a:buNone/>
                      </a:pPr>
                      <a:endParaRPr lang="en-ZA" sz="1400" dirty="0" smtClean="0"/>
                    </a:p>
                    <a:p>
                      <a:pPr marL="0" indent="0" algn="just">
                        <a:buFont typeface="Arial" pitchFamily="34" charset="0"/>
                        <a:buNone/>
                      </a:pPr>
                      <a:endParaRPr lang="en-ZA" sz="1400" dirty="0">
                        <a:solidFill>
                          <a:sysClr val="windowText" lastClr="000000"/>
                        </a:solidFill>
                      </a:endParaRPr>
                    </a:p>
                  </a:txBody>
                  <a:tcPr/>
                </a:tc>
              </a:tr>
            </a:tbl>
          </a:graphicData>
        </a:graphic>
      </p:graphicFrame>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27779"/>
            <a:ext cx="980276" cy="877581"/>
          </a:xfrm>
          <a:prstGeom prst="rect">
            <a:avLst/>
          </a:prstGeom>
          <a:ln w="34925">
            <a:solidFill>
              <a:srgbClr val="92D050"/>
            </a:solidFill>
          </a:ln>
          <a:effectLst>
            <a:outerShdw blurRad="317500" dir="2700000" algn="ctr">
              <a:srgbClr val="000000">
                <a:alpha val="43000"/>
              </a:srgbClr>
            </a:outerShdw>
          </a:effectLst>
        </p:spPr>
      </p:pic>
    </p:spTree>
    <p:extLst>
      <p:ext uri="{BB962C8B-B14F-4D97-AF65-F5344CB8AC3E}">
        <p14:creationId xmlns:p14="http://schemas.microsoft.com/office/powerpoint/2010/main" val="21926604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86544"/>
            <a:ext cx="7772400" cy="838200"/>
          </a:xfrm>
        </p:spPr>
        <p:txBody>
          <a:bodyPr/>
          <a:lstStyle/>
          <a:p>
            <a:r>
              <a:rPr lang="en-ZA" dirty="0" smtClean="0"/>
              <a:t>NEW ROADMAP:  MUNICIPAL OUTPUTS</a:t>
            </a:r>
            <a:endParaRPr lang="en-ZA" dirty="0"/>
          </a:p>
        </p:txBody>
      </p:sp>
      <p:sp>
        <p:nvSpPr>
          <p:cNvPr id="5" name="Slide Number Placeholder 4"/>
          <p:cNvSpPr>
            <a:spLocks noGrp="1"/>
          </p:cNvSpPr>
          <p:nvPr>
            <p:ph type="sldNum" sz="quarter" idx="12"/>
          </p:nvPr>
        </p:nvSpPr>
        <p:spPr/>
        <p:txBody>
          <a:bodyPr/>
          <a:lstStyle/>
          <a:p>
            <a:pPr>
              <a:defRPr/>
            </a:pPr>
            <a:fld id="{ACC9D2C9-A090-4E78-994B-EE8B2F83608D}" type="slidenum">
              <a:rPr lang="en-US" smtClean="0"/>
              <a:pPr>
                <a:defRPr/>
              </a:pPr>
              <a:t>56</a:t>
            </a:fld>
            <a:endParaRPr lang="en-US" sz="1400" b="0" dirty="0">
              <a:solidFill>
                <a:schemeClr val="tx1"/>
              </a:solidFill>
              <a:latin typeface="+mn-lt"/>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3729955169"/>
              </p:ext>
            </p:extLst>
          </p:nvPr>
        </p:nvGraphicFramePr>
        <p:xfrm>
          <a:off x="152400" y="1295400"/>
          <a:ext cx="8668072" cy="4581872"/>
        </p:xfrm>
        <a:graphic>
          <a:graphicData uri="http://schemas.openxmlformats.org/drawingml/2006/table">
            <a:tbl>
              <a:tblPr firstRow="1" bandRow="1">
                <a:tableStyleId>{00A15C55-8517-42AA-B614-E9B94910E393}</a:tableStyleId>
              </a:tblPr>
              <a:tblGrid>
                <a:gridCol w="1179240"/>
                <a:gridCol w="1584176"/>
                <a:gridCol w="2592288"/>
                <a:gridCol w="3312368"/>
              </a:tblGrid>
              <a:tr h="329534">
                <a:tc>
                  <a:txBody>
                    <a:bodyPr/>
                    <a:lstStyle/>
                    <a:p>
                      <a:r>
                        <a:rPr lang="en-ZA" sz="1400" dirty="0" smtClean="0"/>
                        <a:t>PHASE</a:t>
                      </a:r>
                      <a:endParaRPr lang="en-ZA" sz="1400" dirty="0">
                        <a:solidFill>
                          <a:schemeClr val="bg1"/>
                        </a:solidFill>
                      </a:endParaRPr>
                    </a:p>
                  </a:txBody>
                  <a:tcPr/>
                </a:tc>
                <a:tc>
                  <a:txBody>
                    <a:bodyPr/>
                    <a:lstStyle/>
                    <a:p>
                      <a:r>
                        <a:rPr lang="en-ZA" sz="1400" dirty="0" smtClean="0"/>
                        <a:t>OUTPUT</a:t>
                      </a:r>
                      <a:endParaRPr lang="en-ZA" sz="1400" dirty="0">
                        <a:solidFill>
                          <a:schemeClr val="bg1"/>
                        </a:solidFill>
                      </a:endParaRPr>
                    </a:p>
                  </a:txBody>
                  <a:tcPr/>
                </a:tc>
                <a:tc>
                  <a:txBody>
                    <a:bodyPr/>
                    <a:lstStyle/>
                    <a:p>
                      <a:r>
                        <a:rPr lang="en-ZA" sz="1400" dirty="0" smtClean="0"/>
                        <a:t>DESCRIPTION</a:t>
                      </a:r>
                      <a:endParaRPr lang="en-ZA" sz="1400" dirty="0">
                        <a:solidFill>
                          <a:schemeClr val="bg1"/>
                        </a:solidFill>
                      </a:endParaRPr>
                    </a:p>
                  </a:txBody>
                  <a:tcPr/>
                </a:tc>
                <a:tc>
                  <a:txBody>
                    <a:bodyPr/>
                    <a:lstStyle/>
                    <a:p>
                      <a:r>
                        <a:rPr lang="en-ZA" sz="1400" dirty="0" smtClean="0"/>
                        <a:t>CONTENT</a:t>
                      </a:r>
                      <a:endParaRPr lang="en-ZA" sz="1400" dirty="0">
                        <a:solidFill>
                          <a:schemeClr val="bg1"/>
                        </a:solidFill>
                      </a:endParaRPr>
                    </a:p>
                  </a:txBody>
                  <a:tcPr/>
                </a:tc>
              </a:tr>
              <a:tr h="4252338">
                <a:tc>
                  <a:txBody>
                    <a:bodyPr/>
                    <a:lstStyle/>
                    <a:p>
                      <a:r>
                        <a:rPr lang="en-ZA" sz="1400" dirty="0" smtClean="0"/>
                        <a:t>Planning</a:t>
                      </a:r>
                      <a:endParaRPr lang="en-ZA" sz="1400" dirty="0">
                        <a:solidFill>
                          <a:sysClr val="windowText" lastClr="000000"/>
                        </a:solidFill>
                      </a:endParaRPr>
                    </a:p>
                  </a:txBody>
                  <a:tcPr/>
                </a:tc>
                <a:tc>
                  <a:txBody>
                    <a:bodyPr/>
                    <a:lstStyle/>
                    <a:p>
                      <a:r>
                        <a:rPr lang="en-ZA" sz="1400" dirty="0" smtClean="0"/>
                        <a:t>Precinct Plan</a:t>
                      </a:r>
                      <a:endParaRPr lang="en-ZA" sz="1400" dirty="0">
                        <a:solidFill>
                          <a:sysClr val="windowText" lastClr="000000"/>
                        </a:solidFill>
                      </a:endParaRPr>
                    </a:p>
                  </a:txBody>
                  <a:tcPr/>
                </a:tc>
                <a:tc>
                  <a:txBody>
                    <a:bodyPr/>
                    <a:lstStyle/>
                    <a:p>
                      <a:pPr algn="just"/>
                      <a:r>
                        <a:rPr lang="en-ZA" sz="1400" dirty="0" smtClean="0"/>
                        <a:t>Document</a:t>
                      </a:r>
                      <a:r>
                        <a:rPr lang="en-ZA" sz="1400" baseline="0" dirty="0" smtClean="0"/>
                        <a:t> detailing the plan for the development of:</a:t>
                      </a:r>
                    </a:p>
                    <a:p>
                      <a:pPr marL="285750" indent="-285750" algn="just">
                        <a:buFont typeface="Arial" pitchFamily="34" charset="0"/>
                        <a:buChar char="•"/>
                      </a:pPr>
                      <a:r>
                        <a:rPr lang="en-ZA" sz="1400" baseline="0" dirty="0" smtClean="0"/>
                        <a:t>An Urban Hub</a:t>
                      </a:r>
                    </a:p>
                    <a:p>
                      <a:pPr marL="285750" indent="-285750" algn="just">
                        <a:buFont typeface="Arial" pitchFamily="34" charset="0"/>
                        <a:buChar char="•"/>
                      </a:pPr>
                      <a:r>
                        <a:rPr lang="en-ZA" sz="1400" baseline="0" dirty="0" smtClean="0"/>
                        <a:t>Activity Corridor</a:t>
                      </a:r>
                    </a:p>
                    <a:p>
                      <a:pPr marL="285750" indent="-285750" algn="just">
                        <a:buFont typeface="Arial" pitchFamily="34" charset="0"/>
                        <a:buChar char="•"/>
                      </a:pPr>
                      <a:r>
                        <a:rPr lang="en-ZA" sz="1400" baseline="0" dirty="0" smtClean="0"/>
                        <a:t>CBD.</a:t>
                      </a:r>
                    </a:p>
                    <a:p>
                      <a:pPr marL="285750" indent="-285750" algn="just">
                        <a:buFont typeface="Arial" pitchFamily="34" charset="0"/>
                        <a:buChar char="•"/>
                      </a:pPr>
                      <a:endParaRPr lang="en-ZA" sz="1400" baseline="0" dirty="0" smtClean="0"/>
                    </a:p>
                    <a:p>
                      <a:pPr marL="0" indent="0" algn="just">
                        <a:buFont typeface="Arial" pitchFamily="34" charset="0"/>
                        <a:buNone/>
                      </a:pPr>
                      <a:r>
                        <a:rPr lang="en-ZA" sz="1400" baseline="0" dirty="0" smtClean="0"/>
                        <a:t>The outcome of the Precinct Plan will be a detailed composition of the future spatial structure of the precinct by means of map/s as well as design guidelines.  </a:t>
                      </a:r>
                    </a:p>
                    <a:p>
                      <a:pPr marL="0" indent="0" algn="just">
                        <a:buFont typeface="Arial" pitchFamily="34" charset="0"/>
                        <a:buNone/>
                      </a:pPr>
                      <a:endParaRPr lang="en-ZA" sz="1400" baseline="0" dirty="0" smtClean="0"/>
                    </a:p>
                    <a:p>
                      <a:pPr marL="0" indent="0" algn="just">
                        <a:buFont typeface="Arial" pitchFamily="34" charset="0"/>
                        <a:buNone/>
                      </a:pPr>
                      <a:r>
                        <a:rPr lang="en-ZA" sz="1400" baseline="0" dirty="0" smtClean="0"/>
                        <a:t>Precinct Plan will prepare the Municipality for submission of prioritised projects for approval by NDP.</a:t>
                      </a:r>
                    </a:p>
                    <a:p>
                      <a:pPr marL="0" indent="0" algn="just">
                        <a:buFont typeface="Arial" pitchFamily="34" charset="0"/>
                        <a:buNone/>
                      </a:pPr>
                      <a:endParaRPr lang="en-ZA" sz="1400" baseline="0" dirty="0" smtClean="0"/>
                    </a:p>
                    <a:p>
                      <a:pPr marL="0" indent="0" algn="just">
                        <a:buFont typeface="Arial" pitchFamily="34" charset="0"/>
                        <a:buNone/>
                      </a:pPr>
                      <a:r>
                        <a:rPr lang="en-ZA" sz="1400" baseline="0" dirty="0" smtClean="0"/>
                        <a:t>[6 months]</a:t>
                      </a:r>
                    </a:p>
                  </a:txBody>
                  <a:tcPr/>
                </a:tc>
                <a:tc>
                  <a:txBody>
                    <a:bodyPr/>
                    <a:lstStyle/>
                    <a:p>
                      <a:pPr marL="285750" indent="-285750" algn="just">
                        <a:buFont typeface="Arial" pitchFamily="34" charset="0"/>
                        <a:buChar char="•"/>
                      </a:pPr>
                      <a:r>
                        <a:rPr lang="en-ZA" sz="1400" dirty="0" smtClean="0"/>
                        <a:t>Contextual Analysis</a:t>
                      </a:r>
                    </a:p>
                    <a:p>
                      <a:pPr marL="285750" indent="-285750" algn="just">
                        <a:buFont typeface="Arial" pitchFamily="34" charset="0"/>
                        <a:buChar char="•"/>
                      </a:pPr>
                      <a:r>
                        <a:rPr lang="en-ZA" sz="1400" baseline="0" dirty="0" smtClean="0"/>
                        <a:t>Detailed Urban Design Plan</a:t>
                      </a:r>
                    </a:p>
                    <a:p>
                      <a:pPr marL="285750" indent="-285750" algn="just">
                        <a:buFont typeface="Arial" pitchFamily="34" charset="0"/>
                        <a:buChar char="•"/>
                      </a:pPr>
                      <a:r>
                        <a:rPr lang="en-ZA" sz="1400" baseline="0" dirty="0" smtClean="0"/>
                        <a:t>Design Guidelines</a:t>
                      </a:r>
                    </a:p>
                    <a:p>
                      <a:pPr marL="285750" indent="-285750" algn="just">
                        <a:buFont typeface="Arial" pitchFamily="34" charset="0"/>
                        <a:buChar char="•"/>
                      </a:pPr>
                      <a:r>
                        <a:rPr lang="en-ZA" sz="1400" baseline="0" dirty="0" smtClean="0"/>
                        <a:t>Project Identification, Evaluation and Prioritisation</a:t>
                      </a:r>
                    </a:p>
                    <a:p>
                      <a:pPr marL="285750" indent="-285750" algn="just">
                        <a:buFont typeface="Arial" pitchFamily="34" charset="0"/>
                        <a:buChar char="•"/>
                      </a:pPr>
                      <a:r>
                        <a:rPr lang="en-ZA" sz="1400" baseline="0" dirty="0" smtClean="0"/>
                        <a:t>Project Phasing and Packaging</a:t>
                      </a:r>
                    </a:p>
                    <a:p>
                      <a:pPr marL="285750" indent="-285750" algn="just">
                        <a:buFont typeface="Arial" pitchFamily="34" charset="0"/>
                        <a:buChar char="•"/>
                      </a:pPr>
                      <a:r>
                        <a:rPr lang="en-ZA" sz="1400" baseline="0" dirty="0" smtClean="0"/>
                        <a:t>Project Concept Plans</a:t>
                      </a:r>
                    </a:p>
                    <a:p>
                      <a:pPr marL="285750" indent="-285750" algn="just">
                        <a:buFont typeface="Arial" pitchFamily="34" charset="0"/>
                        <a:buChar char="•"/>
                      </a:pPr>
                      <a:r>
                        <a:rPr lang="en-ZA" sz="1400" baseline="0" dirty="0" smtClean="0"/>
                        <a:t>Leverage Plan</a:t>
                      </a:r>
                    </a:p>
                    <a:p>
                      <a:pPr marL="285750" indent="-285750" algn="just">
                        <a:buFont typeface="Arial" pitchFamily="34" charset="0"/>
                        <a:buChar char="•"/>
                      </a:pPr>
                      <a:r>
                        <a:rPr lang="en-ZA" sz="1400" baseline="0" dirty="0" smtClean="0"/>
                        <a:t>Resources</a:t>
                      </a:r>
                    </a:p>
                    <a:p>
                      <a:pPr marL="285750" indent="-285750" algn="just">
                        <a:buFont typeface="Arial" pitchFamily="34" charset="0"/>
                        <a:buChar char="•"/>
                      </a:pPr>
                      <a:r>
                        <a:rPr lang="en-ZA" sz="1400" baseline="0" dirty="0" smtClean="0"/>
                        <a:t>Stakeholder Management Strategy</a:t>
                      </a:r>
                    </a:p>
                    <a:p>
                      <a:pPr marL="0" indent="0" algn="just">
                        <a:buFont typeface="Arial" pitchFamily="34" charset="0"/>
                        <a:buNone/>
                      </a:pPr>
                      <a:endParaRPr lang="en-ZA" sz="1400" baseline="0" dirty="0" smtClean="0"/>
                    </a:p>
                    <a:p>
                      <a:pPr marL="285750" indent="-285750" algn="just">
                        <a:buFont typeface="Arial" pitchFamily="34" charset="0"/>
                        <a:buChar char="•"/>
                      </a:pPr>
                      <a:endParaRPr lang="en-ZA" sz="1400" baseline="0" dirty="0" smtClean="0"/>
                    </a:p>
                    <a:p>
                      <a:pPr marL="285750" indent="-285750" algn="just">
                        <a:buFont typeface="Arial" pitchFamily="34" charset="0"/>
                        <a:buChar char="•"/>
                      </a:pPr>
                      <a:endParaRPr lang="en-ZA" sz="1400" baseline="0" dirty="0" smtClean="0"/>
                    </a:p>
                    <a:p>
                      <a:pPr marL="0" indent="0" algn="just">
                        <a:buFont typeface="Arial" pitchFamily="34" charset="0"/>
                        <a:buNone/>
                      </a:pPr>
                      <a:endParaRPr lang="en-ZA" sz="1400" baseline="0" dirty="0" smtClean="0"/>
                    </a:p>
                  </a:txBody>
                  <a:tcPr/>
                </a:tc>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27779"/>
            <a:ext cx="980276" cy="877581"/>
          </a:xfrm>
          <a:prstGeom prst="rect">
            <a:avLst/>
          </a:prstGeom>
          <a:ln w="34925">
            <a:solidFill>
              <a:srgbClr val="92D050"/>
            </a:solidFill>
          </a:ln>
          <a:effectLst>
            <a:outerShdw blurRad="317500" dir="2700000" algn="ctr">
              <a:srgbClr val="000000">
                <a:alpha val="43000"/>
              </a:srgbClr>
            </a:outerShdw>
          </a:effectLst>
        </p:spPr>
      </p:pic>
    </p:spTree>
    <p:extLst>
      <p:ext uri="{BB962C8B-B14F-4D97-AF65-F5344CB8AC3E}">
        <p14:creationId xmlns:p14="http://schemas.microsoft.com/office/powerpoint/2010/main" val="17154031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696"/>
            <a:ext cx="7772400" cy="838200"/>
          </a:xfrm>
        </p:spPr>
        <p:txBody>
          <a:bodyPr/>
          <a:lstStyle/>
          <a:p>
            <a:r>
              <a:rPr lang="en-ZA" dirty="0" smtClean="0"/>
              <a:t>NEW ROADMAP:  MUNICIPAL OUTPUTS</a:t>
            </a:r>
            <a:endParaRPr lang="en-ZA" dirty="0"/>
          </a:p>
        </p:txBody>
      </p:sp>
      <p:sp>
        <p:nvSpPr>
          <p:cNvPr id="5" name="Slide Number Placeholder 4"/>
          <p:cNvSpPr>
            <a:spLocks noGrp="1"/>
          </p:cNvSpPr>
          <p:nvPr>
            <p:ph type="sldNum" sz="quarter" idx="12"/>
          </p:nvPr>
        </p:nvSpPr>
        <p:spPr/>
        <p:txBody>
          <a:bodyPr/>
          <a:lstStyle/>
          <a:p>
            <a:pPr>
              <a:defRPr/>
            </a:pPr>
            <a:fld id="{ACC9D2C9-A090-4E78-994B-EE8B2F83608D}" type="slidenum">
              <a:rPr lang="en-US" smtClean="0"/>
              <a:pPr>
                <a:defRPr/>
              </a:pPr>
              <a:t>57</a:t>
            </a:fld>
            <a:endParaRPr lang="en-US" sz="1400" b="0" dirty="0">
              <a:solidFill>
                <a:schemeClr val="tx1"/>
              </a:solidFill>
              <a:latin typeface="+mn-lt"/>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77646764"/>
              </p:ext>
            </p:extLst>
          </p:nvPr>
        </p:nvGraphicFramePr>
        <p:xfrm>
          <a:off x="152400" y="1295400"/>
          <a:ext cx="8668072" cy="4089400"/>
        </p:xfrm>
        <a:graphic>
          <a:graphicData uri="http://schemas.openxmlformats.org/drawingml/2006/table">
            <a:tbl>
              <a:tblPr firstRow="1" bandRow="1">
                <a:tableStyleId>{00A15C55-8517-42AA-B614-E9B94910E393}</a:tableStyleId>
              </a:tblPr>
              <a:tblGrid>
                <a:gridCol w="1467272"/>
                <a:gridCol w="1296144"/>
                <a:gridCol w="3168352"/>
                <a:gridCol w="2736304"/>
              </a:tblGrid>
              <a:tr h="370840">
                <a:tc>
                  <a:txBody>
                    <a:bodyPr/>
                    <a:lstStyle/>
                    <a:p>
                      <a:r>
                        <a:rPr lang="en-ZA" sz="1400" dirty="0" smtClean="0"/>
                        <a:t>PHASE</a:t>
                      </a:r>
                      <a:endParaRPr lang="en-ZA" sz="1400" dirty="0">
                        <a:solidFill>
                          <a:sysClr val="windowText" lastClr="000000"/>
                        </a:solidFill>
                      </a:endParaRPr>
                    </a:p>
                  </a:txBody>
                  <a:tcPr/>
                </a:tc>
                <a:tc>
                  <a:txBody>
                    <a:bodyPr/>
                    <a:lstStyle/>
                    <a:p>
                      <a:r>
                        <a:rPr lang="en-ZA" sz="1400" dirty="0" smtClean="0"/>
                        <a:t>OUTPUT</a:t>
                      </a:r>
                      <a:endParaRPr lang="en-ZA" sz="1400" dirty="0">
                        <a:solidFill>
                          <a:sysClr val="windowText" lastClr="000000"/>
                        </a:solidFill>
                      </a:endParaRPr>
                    </a:p>
                  </a:txBody>
                  <a:tcPr/>
                </a:tc>
                <a:tc>
                  <a:txBody>
                    <a:bodyPr/>
                    <a:lstStyle/>
                    <a:p>
                      <a:r>
                        <a:rPr lang="en-ZA" sz="1400" dirty="0" smtClean="0"/>
                        <a:t>DESCRIPTION</a:t>
                      </a:r>
                      <a:endParaRPr lang="en-ZA" sz="1400" dirty="0">
                        <a:solidFill>
                          <a:sysClr val="windowText" lastClr="000000"/>
                        </a:solidFill>
                      </a:endParaRPr>
                    </a:p>
                  </a:txBody>
                  <a:tcPr/>
                </a:tc>
                <a:tc>
                  <a:txBody>
                    <a:bodyPr/>
                    <a:lstStyle/>
                    <a:p>
                      <a:r>
                        <a:rPr lang="en-ZA" sz="1400" dirty="0" smtClean="0"/>
                        <a:t>CONTENT</a:t>
                      </a:r>
                      <a:endParaRPr lang="en-ZA" sz="1400" dirty="0">
                        <a:solidFill>
                          <a:sysClr val="windowText" lastClr="000000"/>
                        </a:solidFill>
                      </a:endParaRPr>
                    </a:p>
                  </a:txBody>
                  <a:tcPr/>
                </a:tc>
              </a:tr>
              <a:tr h="370840">
                <a:tc>
                  <a:txBody>
                    <a:bodyPr/>
                    <a:lstStyle/>
                    <a:p>
                      <a:r>
                        <a:rPr lang="en-ZA" sz="1400" dirty="0" smtClean="0"/>
                        <a:t>Implementation</a:t>
                      </a:r>
                      <a:endParaRPr lang="en-ZA" sz="1400" dirty="0">
                        <a:solidFill>
                          <a:sysClr val="windowText" lastClr="000000"/>
                        </a:solidFill>
                      </a:endParaRPr>
                    </a:p>
                  </a:txBody>
                  <a:tcPr/>
                </a:tc>
                <a:tc>
                  <a:txBody>
                    <a:bodyPr/>
                    <a:lstStyle/>
                    <a:p>
                      <a:r>
                        <a:rPr lang="en-ZA" sz="1400" dirty="0" smtClean="0"/>
                        <a:t>Project Plan</a:t>
                      </a:r>
                      <a:endParaRPr lang="en-ZA" sz="1400" dirty="0">
                        <a:solidFill>
                          <a:sysClr val="windowText" lastClr="000000"/>
                        </a:solidFill>
                      </a:endParaRPr>
                    </a:p>
                  </a:txBody>
                  <a:tcPr/>
                </a:tc>
                <a:tc>
                  <a:txBody>
                    <a:bodyPr/>
                    <a:lstStyle/>
                    <a:p>
                      <a:pPr marL="0" indent="0" algn="just">
                        <a:buFont typeface="Arial" pitchFamily="34" charset="0"/>
                        <a:buNone/>
                      </a:pPr>
                      <a:r>
                        <a:rPr lang="en-ZA" sz="1400" baseline="0" dirty="0" smtClean="0"/>
                        <a:t>Project Plan confirms the implementation details of a discrete project.  </a:t>
                      </a:r>
                    </a:p>
                    <a:p>
                      <a:pPr marL="0" indent="0" algn="just">
                        <a:buFont typeface="Arial" pitchFamily="34" charset="0"/>
                        <a:buNone/>
                      </a:pPr>
                      <a:endParaRPr lang="en-ZA" sz="1400" baseline="0" dirty="0" smtClean="0"/>
                    </a:p>
                    <a:p>
                      <a:pPr marL="0" indent="0" algn="just">
                        <a:buFont typeface="Arial" pitchFamily="34" charset="0"/>
                        <a:buNone/>
                      </a:pPr>
                      <a:r>
                        <a:rPr lang="en-ZA" sz="1400" baseline="0" dirty="0" smtClean="0"/>
                        <a:t>Must be supported by:</a:t>
                      </a:r>
                    </a:p>
                    <a:p>
                      <a:pPr marL="285750" indent="-285750" algn="just">
                        <a:buFont typeface="Arial" pitchFamily="34" charset="0"/>
                        <a:buChar char="•"/>
                      </a:pPr>
                      <a:r>
                        <a:rPr lang="en-ZA" sz="1400" baseline="0" dirty="0" smtClean="0"/>
                        <a:t>Detailed engineering/ architectural designs.</a:t>
                      </a:r>
                    </a:p>
                    <a:p>
                      <a:pPr marL="285750" indent="-285750" algn="just">
                        <a:buFont typeface="Arial" pitchFamily="34" charset="0"/>
                        <a:buChar char="•"/>
                      </a:pPr>
                      <a:r>
                        <a:rPr lang="en-ZA" sz="1400" baseline="0" dirty="0" smtClean="0"/>
                        <a:t>Technical documentation sufficient for council submissions.</a:t>
                      </a:r>
                    </a:p>
                    <a:p>
                      <a:pPr marL="285750" indent="-285750" algn="just">
                        <a:buFont typeface="Arial" pitchFamily="34" charset="0"/>
                        <a:buChar char="•"/>
                      </a:pPr>
                      <a:r>
                        <a:rPr lang="en-ZA" sz="1400" baseline="0" dirty="0" smtClean="0"/>
                        <a:t>Tender evaluation and approval information.</a:t>
                      </a:r>
                    </a:p>
                    <a:p>
                      <a:pPr marL="285750" indent="-285750" algn="just">
                        <a:buFont typeface="Arial" pitchFamily="34" charset="0"/>
                        <a:buChar char="•"/>
                      </a:pPr>
                      <a:endParaRPr lang="en-ZA" sz="1400" baseline="0" dirty="0" smtClean="0"/>
                    </a:p>
                    <a:p>
                      <a:pPr marL="0" indent="0" algn="just">
                        <a:buFont typeface="Arial" pitchFamily="34" charset="0"/>
                        <a:buNone/>
                      </a:pPr>
                      <a:r>
                        <a:rPr lang="en-ZA" sz="1400" baseline="0" dirty="0" smtClean="0"/>
                        <a:t>Transfer of capital funding will only be allowed once a project has been approved [final submission of tender values submitted and approved by NDP].</a:t>
                      </a:r>
                    </a:p>
                  </a:txBody>
                  <a:tcPr/>
                </a:tc>
                <a:tc>
                  <a:txBody>
                    <a:bodyPr/>
                    <a:lstStyle/>
                    <a:p>
                      <a:pPr marL="0" indent="0" algn="just">
                        <a:buFont typeface="Arial" pitchFamily="34" charset="0"/>
                        <a:buNone/>
                      </a:pPr>
                      <a:r>
                        <a:rPr lang="en-ZA" sz="1400" baseline="0" dirty="0" smtClean="0"/>
                        <a:t>Refer to existing template on the NDP MIS.</a:t>
                      </a:r>
                    </a:p>
                    <a:p>
                      <a:pPr marL="285750" indent="-285750" algn="just">
                        <a:buFont typeface="Arial" pitchFamily="34" charset="0"/>
                        <a:buChar char="•"/>
                      </a:pPr>
                      <a:endParaRPr lang="en-ZA" sz="1400" baseline="0" dirty="0" smtClean="0"/>
                    </a:p>
                    <a:p>
                      <a:pPr marL="285750" indent="-285750" algn="just">
                        <a:buFont typeface="Arial" pitchFamily="34" charset="0"/>
                        <a:buChar char="•"/>
                      </a:pPr>
                      <a:endParaRPr lang="en-ZA" sz="1400" baseline="0" dirty="0" smtClean="0"/>
                    </a:p>
                    <a:p>
                      <a:pPr marL="285750" indent="-285750" algn="just">
                        <a:buFont typeface="Arial" pitchFamily="34" charset="0"/>
                        <a:buChar char="•"/>
                      </a:pPr>
                      <a:endParaRPr lang="en-ZA" sz="1400" baseline="0" dirty="0" smtClean="0"/>
                    </a:p>
                    <a:p>
                      <a:pPr marL="285750" indent="-285750" algn="just">
                        <a:buFont typeface="Arial" pitchFamily="34" charset="0"/>
                        <a:buChar char="•"/>
                      </a:pPr>
                      <a:endParaRPr lang="en-ZA" sz="1400" baseline="0" dirty="0" smtClean="0"/>
                    </a:p>
                    <a:p>
                      <a:pPr marL="285750" indent="-285750" algn="just">
                        <a:buFont typeface="Arial" pitchFamily="34" charset="0"/>
                        <a:buChar char="•"/>
                      </a:pPr>
                      <a:endParaRPr lang="en-ZA" sz="1400" baseline="0" dirty="0" smtClean="0"/>
                    </a:p>
                    <a:p>
                      <a:pPr marL="0" indent="0" algn="just">
                        <a:buFont typeface="Arial" pitchFamily="34" charset="0"/>
                        <a:buNone/>
                      </a:pPr>
                      <a:endParaRPr lang="en-ZA" sz="1400" dirty="0" smtClean="0"/>
                    </a:p>
                    <a:p>
                      <a:pPr marL="0" indent="0" algn="just">
                        <a:buFont typeface="Arial" pitchFamily="34" charset="0"/>
                        <a:buNone/>
                      </a:pPr>
                      <a:endParaRPr lang="en-ZA" sz="1400" dirty="0">
                        <a:solidFill>
                          <a:sysClr val="windowText" lastClr="000000"/>
                        </a:solidFill>
                      </a:endParaRPr>
                    </a:p>
                  </a:txBody>
                  <a:tcPr/>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1308" y="116632"/>
            <a:ext cx="875188" cy="875188"/>
          </a:xfrm>
          <a:prstGeom prst="rect">
            <a:avLst/>
          </a:prstGeom>
          <a:ln w="34925">
            <a:solidFill>
              <a:srgbClr val="0070C0"/>
            </a:solidFill>
          </a:ln>
          <a:effectLst>
            <a:outerShdw blurRad="317500" dir="2700000" algn="ctr">
              <a:srgbClr val="000000">
                <a:alpha val="43000"/>
              </a:srgbClr>
            </a:outerShdw>
          </a:effectLst>
        </p:spPr>
      </p:pic>
    </p:spTree>
    <p:extLst>
      <p:ext uri="{BB962C8B-B14F-4D97-AF65-F5344CB8AC3E}">
        <p14:creationId xmlns:p14="http://schemas.microsoft.com/office/powerpoint/2010/main" val="14498817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60" y="214536"/>
            <a:ext cx="7772400" cy="838200"/>
          </a:xfrm>
        </p:spPr>
        <p:txBody>
          <a:bodyPr/>
          <a:lstStyle/>
          <a:p>
            <a:r>
              <a:rPr lang="en-ZA" dirty="0" smtClean="0"/>
              <a:t>NEW ROADMAP:  MUNICIPAL OUTPUTS</a:t>
            </a:r>
            <a:endParaRPr lang="en-ZA" dirty="0"/>
          </a:p>
        </p:txBody>
      </p:sp>
      <p:sp>
        <p:nvSpPr>
          <p:cNvPr id="5" name="Slide Number Placeholder 4"/>
          <p:cNvSpPr>
            <a:spLocks noGrp="1"/>
          </p:cNvSpPr>
          <p:nvPr>
            <p:ph type="sldNum" sz="quarter" idx="12"/>
          </p:nvPr>
        </p:nvSpPr>
        <p:spPr/>
        <p:txBody>
          <a:bodyPr/>
          <a:lstStyle/>
          <a:p>
            <a:pPr>
              <a:defRPr/>
            </a:pPr>
            <a:fld id="{ACC9D2C9-A090-4E78-994B-EE8B2F83608D}" type="slidenum">
              <a:rPr lang="en-US" smtClean="0"/>
              <a:pPr>
                <a:defRPr/>
              </a:pPr>
              <a:t>58</a:t>
            </a:fld>
            <a:endParaRPr lang="en-US" sz="1400" b="0" dirty="0">
              <a:solidFill>
                <a:schemeClr val="tx1"/>
              </a:solidFill>
              <a:latin typeface="+mn-lt"/>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948991020"/>
              </p:ext>
            </p:extLst>
          </p:nvPr>
        </p:nvGraphicFramePr>
        <p:xfrm>
          <a:off x="152400" y="1295400"/>
          <a:ext cx="8668072" cy="4363720"/>
        </p:xfrm>
        <a:graphic>
          <a:graphicData uri="http://schemas.openxmlformats.org/drawingml/2006/table">
            <a:tbl>
              <a:tblPr firstRow="1" bandRow="1">
                <a:tableStyleId>{00A15C55-8517-42AA-B614-E9B94910E393}</a:tableStyleId>
              </a:tblPr>
              <a:tblGrid>
                <a:gridCol w="1683296"/>
                <a:gridCol w="1224136"/>
                <a:gridCol w="3960440"/>
                <a:gridCol w="1800200"/>
              </a:tblGrid>
              <a:tr h="370840">
                <a:tc>
                  <a:txBody>
                    <a:bodyPr/>
                    <a:lstStyle/>
                    <a:p>
                      <a:r>
                        <a:rPr lang="en-ZA" sz="1400" dirty="0" smtClean="0"/>
                        <a:t>PHASE</a:t>
                      </a:r>
                      <a:endParaRPr lang="en-ZA" sz="1400" dirty="0">
                        <a:solidFill>
                          <a:sysClr val="windowText" lastClr="000000"/>
                        </a:solidFill>
                      </a:endParaRPr>
                    </a:p>
                  </a:txBody>
                  <a:tcPr/>
                </a:tc>
                <a:tc>
                  <a:txBody>
                    <a:bodyPr/>
                    <a:lstStyle/>
                    <a:p>
                      <a:r>
                        <a:rPr lang="en-ZA" sz="1400" dirty="0" smtClean="0"/>
                        <a:t>OUTPUT</a:t>
                      </a:r>
                      <a:endParaRPr lang="en-ZA" sz="1400" dirty="0">
                        <a:solidFill>
                          <a:sysClr val="windowText" lastClr="000000"/>
                        </a:solidFill>
                      </a:endParaRPr>
                    </a:p>
                  </a:txBody>
                  <a:tcPr/>
                </a:tc>
                <a:tc>
                  <a:txBody>
                    <a:bodyPr/>
                    <a:lstStyle/>
                    <a:p>
                      <a:r>
                        <a:rPr lang="en-ZA" sz="1400" dirty="0" smtClean="0"/>
                        <a:t>DESCRIPTION</a:t>
                      </a:r>
                      <a:endParaRPr lang="en-ZA" sz="1400" dirty="0">
                        <a:solidFill>
                          <a:sysClr val="windowText" lastClr="000000"/>
                        </a:solidFill>
                      </a:endParaRPr>
                    </a:p>
                  </a:txBody>
                  <a:tcPr/>
                </a:tc>
                <a:tc>
                  <a:txBody>
                    <a:bodyPr/>
                    <a:lstStyle/>
                    <a:p>
                      <a:r>
                        <a:rPr lang="en-ZA" sz="1400" dirty="0" smtClean="0"/>
                        <a:t>CONTENT</a:t>
                      </a:r>
                      <a:endParaRPr lang="en-ZA" sz="1400" dirty="0">
                        <a:solidFill>
                          <a:sysClr val="windowText" lastClr="000000"/>
                        </a:solidFill>
                      </a:endParaRPr>
                    </a:p>
                  </a:txBody>
                  <a:tcPr/>
                </a:tc>
              </a:tr>
              <a:tr h="370840">
                <a:tc>
                  <a:txBody>
                    <a:bodyPr/>
                    <a:lstStyle/>
                    <a:p>
                      <a:r>
                        <a:rPr lang="en-ZA" sz="1600" dirty="0" smtClean="0"/>
                        <a:t>Implementation</a:t>
                      </a:r>
                      <a:endParaRPr lang="en-ZA" sz="1600" dirty="0">
                        <a:solidFill>
                          <a:sysClr val="windowText" lastClr="000000"/>
                        </a:solidFill>
                      </a:endParaRPr>
                    </a:p>
                  </a:txBody>
                  <a:tcPr/>
                </a:tc>
                <a:tc>
                  <a:txBody>
                    <a:bodyPr/>
                    <a:lstStyle/>
                    <a:p>
                      <a:r>
                        <a:rPr lang="en-ZA" sz="1600" dirty="0" smtClean="0"/>
                        <a:t>Close-Out</a:t>
                      </a:r>
                      <a:r>
                        <a:rPr lang="en-ZA" sz="1600" baseline="0" dirty="0" smtClean="0"/>
                        <a:t> Report</a:t>
                      </a:r>
                      <a:endParaRPr lang="en-ZA" sz="1600" dirty="0">
                        <a:solidFill>
                          <a:sysClr val="windowText" lastClr="000000"/>
                        </a:solidFill>
                      </a:endParaRPr>
                    </a:p>
                  </a:txBody>
                  <a:tcPr/>
                </a:tc>
                <a:tc>
                  <a:txBody>
                    <a:bodyPr/>
                    <a:lstStyle/>
                    <a:p>
                      <a:pPr marL="0" indent="0" algn="just">
                        <a:buFont typeface="Arial" pitchFamily="34" charset="0"/>
                        <a:buNone/>
                      </a:pPr>
                      <a:r>
                        <a:rPr lang="en-ZA" sz="1600" baseline="0" dirty="0" smtClean="0"/>
                        <a:t>Confirms finalisation of a discrete project.</a:t>
                      </a:r>
                    </a:p>
                    <a:p>
                      <a:pPr marL="0" indent="0" algn="just">
                        <a:buFont typeface="Arial" pitchFamily="34" charset="0"/>
                        <a:buNone/>
                      </a:pPr>
                      <a:endParaRPr lang="en-ZA" sz="1600" baseline="0" dirty="0" smtClean="0"/>
                    </a:p>
                    <a:p>
                      <a:pPr marL="0" indent="0" algn="just">
                        <a:buFont typeface="Arial" pitchFamily="34" charset="0"/>
                        <a:buNone/>
                      </a:pPr>
                      <a:r>
                        <a:rPr lang="en-ZA" sz="1600" baseline="0" dirty="0" smtClean="0"/>
                        <a:t>Purpose to:</a:t>
                      </a:r>
                    </a:p>
                    <a:p>
                      <a:pPr marL="285750" indent="-285750" algn="just">
                        <a:buFont typeface="Arial" pitchFamily="34" charset="0"/>
                        <a:buChar char="•"/>
                      </a:pPr>
                      <a:r>
                        <a:rPr lang="en-ZA" sz="1600" baseline="0" dirty="0" smtClean="0"/>
                        <a:t>Ensure that completion was achieved.</a:t>
                      </a:r>
                    </a:p>
                    <a:p>
                      <a:pPr marL="285750" indent="-285750" algn="just">
                        <a:buFont typeface="Arial" pitchFamily="34" charset="0"/>
                        <a:buChar char="•"/>
                      </a:pPr>
                      <a:r>
                        <a:rPr lang="en-ZA" sz="1600" baseline="0" dirty="0" smtClean="0"/>
                        <a:t>Confirm that project has been finalised within planned budget and timeframe.</a:t>
                      </a:r>
                    </a:p>
                    <a:p>
                      <a:pPr marL="285750" indent="-285750" algn="just">
                        <a:buFont typeface="Arial" pitchFamily="34" charset="0"/>
                        <a:buChar char="•"/>
                      </a:pPr>
                      <a:r>
                        <a:rPr lang="en-ZA" sz="1600" baseline="0" dirty="0" smtClean="0"/>
                        <a:t>Objectives where achieved.</a:t>
                      </a:r>
                    </a:p>
                    <a:p>
                      <a:pPr marL="285750" indent="-285750" algn="just">
                        <a:buFont typeface="Arial" pitchFamily="34" charset="0"/>
                        <a:buChar char="•"/>
                      </a:pPr>
                      <a:r>
                        <a:rPr lang="en-ZA" sz="1600" baseline="0" dirty="0" smtClean="0"/>
                        <a:t>Outline any events of significance.</a:t>
                      </a:r>
                    </a:p>
                    <a:p>
                      <a:pPr marL="285750" indent="-285750" algn="just">
                        <a:buFont typeface="Arial" pitchFamily="34" charset="0"/>
                        <a:buChar char="•"/>
                      </a:pPr>
                      <a:r>
                        <a:rPr lang="en-ZA" sz="1600" baseline="0" dirty="0" smtClean="0"/>
                        <a:t>Confirm any unresolved disputes.</a:t>
                      </a:r>
                    </a:p>
                    <a:p>
                      <a:pPr marL="285750" indent="-285750" algn="just">
                        <a:buFont typeface="Arial" pitchFamily="34" charset="0"/>
                        <a:buChar char="•"/>
                      </a:pPr>
                      <a:r>
                        <a:rPr lang="en-ZA" sz="1600" baseline="0" dirty="0" smtClean="0"/>
                        <a:t>Make suggestions on improvements.</a:t>
                      </a:r>
                    </a:p>
                    <a:p>
                      <a:pPr marL="285750" indent="-285750" algn="just">
                        <a:buFont typeface="Arial" pitchFamily="34" charset="0"/>
                        <a:buChar char="•"/>
                      </a:pPr>
                      <a:r>
                        <a:rPr lang="en-ZA" sz="1600" baseline="0" dirty="0" smtClean="0"/>
                        <a:t>Confirm that quality of work is acceptable.</a:t>
                      </a:r>
                    </a:p>
                    <a:p>
                      <a:pPr marL="285750" indent="-285750" algn="just">
                        <a:buFont typeface="Arial" pitchFamily="34" charset="0"/>
                        <a:buChar char="•"/>
                      </a:pPr>
                      <a:r>
                        <a:rPr lang="en-ZA" sz="1600" baseline="0" dirty="0" smtClean="0"/>
                        <a:t>Confirm that project history is available.</a:t>
                      </a:r>
                    </a:p>
                    <a:p>
                      <a:pPr marL="285750" indent="-285750" algn="just">
                        <a:buFont typeface="Arial" pitchFamily="34" charset="0"/>
                        <a:buChar char="•"/>
                      </a:pPr>
                      <a:r>
                        <a:rPr lang="en-ZA" sz="1600" baseline="0" dirty="0" smtClean="0"/>
                        <a:t>Hand-over/s in case of construction project.</a:t>
                      </a:r>
                    </a:p>
                  </a:txBody>
                  <a:tcPr/>
                </a:tc>
                <a:tc>
                  <a:txBody>
                    <a:bodyPr/>
                    <a:lstStyle/>
                    <a:p>
                      <a:pPr marL="0" indent="0" algn="just">
                        <a:buFont typeface="Arial" pitchFamily="34" charset="0"/>
                        <a:buNone/>
                      </a:pPr>
                      <a:r>
                        <a:rPr lang="en-ZA" sz="1600" baseline="0" dirty="0" smtClean="0"/>
                        <a:t>Refer to existing template on the NDP MIS.</a:t>
                      </a:r>
                    </a:p>
                    <a:p>
                      <a:pPr marL="285750" indent="-285750" algn="just">
                        <a:buFont typeface="Arial" pitchFamily="34" charset="0"/>
                        <a:buChar char="•"/>
                      </a:pPr>
                      <a:endParaRPr lang="en-ZA" sz="1600" baseline="0" dirty="0" smtClean="0"/>
                    </a:p>
                    <a:p>
                      <a:pPr marL="285750" indent="-285750" algn="just">
                        <a:buFont typeface="Arial" pitchFamily="34" charset="0"/>
                        <a:buChar char="•"/>
                      </a:pPr>
                      <a:endParaRPr lang="en-ZA" sz="1600" baseline="0" dirty="0" smtClean="0"/>
                    </a:p>
                    <a:p>
                      <a:pPr marL="285750" indent="-285750" algn="just">
                        <a:buFont typeface="Arial" pitchFamily="34" charset="0"/>
                        <a:buChar char="•"/>
                      </a:pPr>
                      <a:endParaRPr lang="en-ZA" sz="1600" baseline="0" dirty="0" smtClean="0"/>
                    </a:p>
                    <a:p>
                      <a:pPr marL="285750" indent="-285750" algn="just">
                        <a:buFont typeface="Arial" pitchFamily="34" charset="0"/>
                        <a:buChar char="•"/>
                      </a:pPr>
                      <a:endParaRPr lang="en-ZA" sz="1600" baseline="0" dirty="0" smtClean="0"/>
                    </a:p>
                    <a:p>
                      <a:pPr marL="285750" indent="-285750" algn="just">
                        <a:buFont typeface="Arial" pitchFamily="34" charset="0"/>
                        <a:buChar char="•"/>
                      </a:pPr>
                      <a:endParaRPr lang="en-ZA" sz="1600" baseline="0" dirty="0" smtClean="0"/>
                    </a:p>
                    <a:p>
                      <a:pPr marL="0" indent="0" algn="just">
                        <a:buFont typeface="Arial" pitchFamily="34" charset="0"/>
                        <a:buNone/>
                      </a:pPr>
                      <a:endParaRPr lang="en-ZA" sz="1600" dirty="0" smtClean="0"/>
                    </a:p>
                    <a:p>
                      <a:pPr marL="0" indent="0" algn="just">
                        <a:buFont typeface="Arial" pitchFamily="34" charset="0"/>
                        <a:buNone/>
                      </a:pPr>
                      <a:endParaRPr lang="en-ZA" sz="1600" dirty="0">
                        <a:solidFill>
                          <a:sysClr val="windowText" lastClr="000000"/>
                        </a:solidFill>
                      </a:endParaRPr>
                    </a:p>
                  </a:txBody>
                  <a:tcPr/>
                </a:tc>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1308" y="116632"/>
            <a:ext cx="875188" cy="875188"/>
          </a:xfrm>
          <a:prstGeom prst="rect">
            <a:avLst/>
          </a:prstGeom>
          <a:ln w="34925">
            <a:solidFill>
              <a:srgbClr val="0070C0"/>
            </a:solidFill>
          </a:ln>
          <a:effectLst>
            <a:outerShdw blurRad="317500" dir="2700000" algn="ctr">
              <a:srgbClr val="000000">
                <a:alpha val="43000"/>
              </a:srgbClr>
            </a:outerShdw>
          </a:effectLst>
        </p:spPr>
      </p:pic>
    </p:spTree>
    <p:extLst>
      <p:ext uri="{BB962C8B-B14F-4D97-AF65-F5344CB8AC3E}">
        <p14:creationId xmlns:p14="http://schemas.microsoft.com/office/powerpoint/2010/main" val="30763084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214536"/>
            <a:ext cx="7772400" cy="838200"/>
          </a:xfrm>
        </p:spPr>
        <p:txBody>
          <a:bodyPr/>
          <a:lstStyle/>
          <a:p>
            <a:r>
              <a:rPr lang="en-ZA" dirty="0" smtClean="0"/>
              <a:t>NEW ROADMAP:  MUNICIPAL OUTPUTS</a:t>
            </a:r>
            <a:endParaRPr lang="en-ZA" dirty="0"/>
          </a:p>
        </p:txBody>
      </p:sp>
      <p:sp>
        <p:nvSpPr>
          <p:cNvPr id="5" name="Slide Number Placeholder 4"/>
          <p:cNvSpPr>
            <a:spLocks noGrp="1"/>
          </p:cNvSpPr>
          <p:nvPr>
            <p:ph type="sldNum" sz="quarter" idx="12"/>
          </p:nvPr>
        </p:nvSpPr>
        <p:spPr/>
        <p:txBody>
          <a:bodyPr/>
          <a:lstStyle/>
          <a:p>
            <a:pPr>
              <a:defRPr/>
            </a:pPr>
            <a:fld id="{ACC9D2C9-A090-4E78-994B-EE8B2F83608D}" type="slidenum">
              <a:rPr lang="en-US" smtClean="0"/>
              <a:pPr>
                <a:defRPr/>
              </a:pPr>
              <a:t>59</a:t>
            </a:fld>
            <a:endParaRPr lang="en-US" sz="1400" b="0" dirty="0">
              <a:solidFill>
                <a:schemeClr val="tx1"/>
              </a:solidFill>
              <a:latin typeface="+mn-lt"/>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1666944125"/>
              </p:ext>
            </p:extLst>
          </p:nvPr>
        </p:nvGraphicFramePr>
        <p:xfrm>
          <a:off x="152400" y="1295400"/>
          <a:ext cx="8668072" cy="3144520"/>
        </p:xfrm>
        <a:graphic>
          <a:graphicData uri="http://schemas.openxmlformats.org/drawingml/2006/table">
            <a:tbl>
              <a:tblPr firstRow="1" bandRow="1">
                <a:tableStyleId>{00A15C55-8517-42AA-B614-E9B94910E393}</a:tableStyleId>
              </a:tblPr>
              <a:tblGrid>
                <a:gridCol w="1539280"/>
                <a:gridCol w="1440160"/>
                <a:gridCol w="2808312"/>
                <a:gridCol w="2880320"/>
              </a:tblGrid>
              <a:tr h="370840">
                <a:tc>
                  <a:txBody>
                    <a:bodyPr/>
                    <a:lstStyle/>
                    <a:p>
                      <a:r>
                        <a:rPr lang="en-ZA" sz="1600" dirty="0" smtClean="0"/>
                        <a:t>PHASE</a:t>
                      </a:r>
                      <a:endParaRPr lang="en-ZA" sz="1600" dirty="0">
                        <a:solidFill>
                          <a:schemeClr val="bg1"/>
                        </a:solidFill>
                      </a:endParaRPr>
                    </a:p>
                  </a:txBody>
                  <a:tcPr/>
                </a:tc>
                <a:tc>
                  <a:txBody>
                    <a:bodyPr/>
                    <a:lstStyle/>
                    <a:p>
                      <a:r>
                        <a:rPr lang="en-ZA" sz="1600" dirty="0" smtClean="0"/>
                        <a:t>OUTPUT</a:t>
                      </a:r>
                      <a:endParaRPr lang="en-ZA" sz="1600" dirty="0">
                        <a:solidFill>
                          <a:schemeClr val="bg1"/>
                        </a:solidFill>
                      </a:endParaRPr>
                    </a:p>
                  </a:txBody>
                  <a:tcPr/>
                </a:tc>
                <a:tc>
                  <a:txBody>
                    <a:bodyPr/>
                    <a:lstStyle/>
                    <a:p>
                      <a:r>
                        <a:rPr lang="en-ZA" sz="1600" dirty="0" smtClean="0"/>
                        <a:t>DESCRIPTION</a:t>
                      </a:r>
                      <a:endParaRPr lang="en-ZA" sz="1600" dirty="0">
                        <a:solidFill>
                          <a:schemeClr val="bg1"/>
                        </a:solidFill>
                      </a:endParaRPr>
                    </a:p>
                  </a:txBody>
                  <a:tcPr/>
                </a:tc>
                <a:tc>
                  <a:txBody>
                    <a:bodyPr/>
                    <a:lstStyle/>
                    <a:p>
                      <a:r>
                        <a:rPr lang="en-ZA" sz="1600" dirty="0" smtClean="0"/>
                        <a:t>CONTENT</a:t>
                      </a:r>
                      <a:endParaRPr lang="en-ZA" sz="1600" dirty="0">
                        <a:solidFill>
                          <a:schemeClr val="bg1"/>
                        </a:solidFill>
                      </a:endParaRPr>
                    </a:p>
                  </a:txBody>
                  <a:tcPr/>
                </a:tc>
              </a:tr>
              <a:tr h="370840">
                <a:tc>
                  <a:txBody>
                    <a:bodyPr/>
                    <a:lstStyle/>
                    <a:p>
                      <a:r>
                        <a:rPr lang="en-ZA" sz="1600" dirty="0" smtClean="0"/>
                        <a:t>Operations and Management</a:t>
                      </a:r>
                      <a:endParaRPr lang="en-ZA" sz="1600" dirty="0">
                        <a:solidFill>
                          <a:sysClr val="windowText" lastClr="000000"/>
                        </a:solidFill>
                      </a:endParaRPr>
                    </a:p>
                  </a:txBody>
                  <a:tcPr/>
                </a:tc>
                <a:tc>
                  <a:txBody>
                    <a:bodyPr/>
                    <a:lstStyle/>
                    <a:p>
                      <a:r>
                        <a:rPr lang="en-ZA" sz="1600" dirty="0" smtClean="0"/>
                        <a:t>Precinct Management Plan</a:t>
                      </a:r>
                      <a:endParaRPr lang="en-ZA" sz="1600" dirty="0">
                        <a:solidFill>
                          <a:sysClr val="windowText" lastClr="000000"/>
                        </a:solidFill>
                      </a:endParaRPr>
                    </a:p>
                  </a:txBody>
                  <a:tcPr/>
                </a:tc>
                <a:tc>
                  <a:txBody>
                    <a:bodyPr/>
                    <a:lstStyle/>
                    <a:p>
                      <a:pPr marL="0" indent="0" algn="just">
                        <a:buFont typeface="Arial" pitchFamily="34" charset="0"/>
                        <a:buNone/>
                      </a:pPr>
                      <a:r>
                        <a:rPr lang="en-ZA" sz="1600" baseline="0" dirty="0" smtClean="0"/>
                        <a:t>Tool to optimize the use of existing resources and manage/maintain and improve key activities and priorities within a delineated area to ensure value for money and long term impact.</a:t>
                      </a:r>
                    </a:p>
                    <a:p>
                      <a:pPr marL="0" indent="0" algn="just">
                        <a:buFont typeface="Arial" pitchFamily="34" charset="0"/>
                        <a:buNone/>
                      </a:pPr>
                      <a:endParaRPr lang="en-ZA" sz="1600" baseline="0" dirty="0" smtClean="0"/>
                    </a:p>
                    <a:p>
                      <a:pPr marL="0" indent="0" algn="just">
                        <a:buFont typeface="Arial" pitchFamily="34" charset="0"/>
                        <a:buNone/>
                      </a:pPr>
                      <a:r>
                        <a:rPr lang="en-ZA" sz="1600" baseline="0" dirty="0" smtClean="0"/>
                        <a:t>One Precinct Management Plan per Precinct.</a:t>
                      </a:r>
                    </a:p>
                  </a:txBody>
                  <a:tcPr/>
                </a:tc>
                <a:tc>
                  <a:txBody>
                    <a:bodyPr/>
                    <a:lstStyle/>
                    <a:p>
                      <a:pPr marL="0" indent="0" algn="just">
                        <a:buFont typeface="Arial" pitchFamily="34" charset="0"/>
                        <a:buNone/>
                      </a:pPr>
                      <a:r>
                        <a:rPr lang="en-ZA" sz="1600" baseline="0" dirty="0" smtClean="0"/>
                        <a:t>Precinct Management:</a:t>
                      </a:r>
                    </a:p>
                    <a:p>
                      <a:pPr marL="285750" indent="-285750" algn="just">
                        <a:buFont typeface="Arial" pitchFamily="34" charset="0"/>
                        <a:buChar char="•"/>
                      </a:pPr>
                      <a:r>
                        <a:rPr lang="en-ZA" sz="1600" baseline="0" dirty="0" smtClean="0"/>
                        <a:t>Management of Services.</a:t>
                      </a:r>
                    </a:p>
                    <a:p>
                      <a:pPr marL="285750" indent="-285750" algn="just">
                        <a:buFont typeface="Arial" pitchFamily="34" charset="0"/>
                        <a:buChar char="•"/>
                      </a:pPr>
                      <a:r>
                        <a:rPr lang="en-ZA" sz="1600" baseline="0" dirty="0" smtClean="0"/>
                        <a:t>Asset Maintenance.</a:t>
                      </a:r>
                    </a:p>
                    <a:p>
                      <a:pPr marL="285750" indent="-285750" algn="just">
                        <a:buFont typeface="Arial" pitchFamily="34" charset="0"/>
                        <a:buChar char="•"/>
                      </a:pPr>
                      <a:r>
                        <a:rPr lang="en-ZA" sz="1600" baseline="0" dirty="0" smtClean="0"/>
                        <a:t>Marketing of Area.</a:t>
                      </a:r>
                    </a:p>
                    <a:p>
                      <a:pPr marL="285750" indent="-285750" algn="just">
                        <a:buFont typeface="Arial" pitchFamily="34" charset="0"/>
                        <a:buChar char="•"/>
                      </a:pPr>
                      <a:r>
                        <a:rPr lang="en-ZA" sz="1600" baseline="0" dirty="0" smtClean="0"/>
                        <a:t>Risk Management.</a:t>
                      </a:r>
                    </a:p>
                    <a:p>
                      <a:pPr marL="285750" indent="-285750" algn="just">
                        <a:buFont typeface="Arial" pitchFamily="34" charset="0"/>
                        <a:buChar char="•"/>
                      </a:pPr>
                      <a:endParaRPr lang="en-ZA" sz="1600" baseline="0" dirty="0" smtClean="0"/>
                    </a:p>
                    <a:p>
                      <a:pPr marL="0" indent="0" algn="just">
                        <a:buFont typeface="Arial" pitchFamily="34" charset="0"/>
                        <a:buNone/>
                      </a:pPr>
                      <a:r>
                        <a:rPr lang="en-ZA" sz="1600" baseline="0" dirty="0" smtClean="0"/>
                        <a:t>Economic Development:</a:t>
                      </a:r>
                    </a:p>
                    <a:p>
                      <a:pPr marL="285750" indent="-285750" algn="just">
                        <a:buFont typeface="Arial" pitchFamily="34" charset="0"/>
                        <a:buChar char="•"/>
                      </a:pPr>
                      <a:r>
                        <a:rPr lang="en-ZA" sz="1600" baseline="0" dirty="0" smtClean="0"/>
                        <a:t>Employment.</a:t>
                      </a:r>
                    </a:p>
                    <a:p>
                      <a:pPr marL="285750" indent="-285750" algn="just">
                        <a:buFont typeface="Arial" pitchFamily="34" charset="0"/>
                        <a:buChar char="•"/>
                      </a:pPr>
                      <a:r>
                        <a:rPr lang="en-ZA" sz="1600" baseline="0" dirty="0" smtClean="0"/>
                        <a:t>On-going Projects.</a:t>
                      </a:r>
                    </a:p>
                    <a:p>
                      <a:pPr marL="285750" indent="-285750" algn="just">
                        <a:buFont typeface="Arial" pitchFamily="34" charset="0"/>
                        <a:buChar char="•"/>
                      </a:pPr>
                      <a:r>
                        <a:rPr lang="en-ZA" sz="1600" baseline="0" dirty="0" smtClean="0"/>
                        <a:t>Partnerships.</a:t>
                      </a:r>
                      <a:endParaRPr lang="en-ZA" sz="1600" dirty="0" smtClean="0"/>
                    </a:p>
                    <a:p>
                      <a:pPr marL="0" indent="0" algn="just">
                        <a:buFont typeface="Arial" pitchFamily="34" charset="0"/>
                        <a:buNone/>
                      </a:pPr>
                      <a:endParaRPr lang="en-ZA" sz="1600" dirty="0">
                        <a:solidFill>
                          <a:sysClr val="windowText" lastClr="000000"/>
                        </a:solidFill>
                      </a:endParaRPr>
                    </a:p>
                  </a:txBody>
                  <a:tcPr/>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2" y="116632"/>
            <a:ext cx="864096" cy="864096"/>
          </a:xfrm>
          <a:prstGeom prst="rect">
            <a:avLst/>
          </a:prstGeom>
          <a:ln w="34925">
            <a:solidFill>
              <a:srgbClr val="FFFF00"/>
            </a:solidFill>
          </a:ln>
          <a:effectLst>
            <a:outerShdw blurRad="317500" dir="2700000" algn="ctr">
              <a:srgbClr val="000000">
                <a:alpha val="43000"/>
              </a:srgbClr>
            </a:outerShdw>
          </a:effectLst>
        </p:spPr>
      </p:pic>
    </p:spTree>
    <p:extLst>
      <p:ext uri="{BB962C8B-B14F-4D97-AF65-F5344CB8AC3E}">
        <p14:creationId xmlns:p14="http://schemas.microsoft.com/office/powerpoint/2010/main" val="344655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275512" y="6400800"/>
            <a:ext cx="1905000" cy="457200"/>
          </a:xfrm>
        </p:spPr>
        <p:txBody>
          <a:bodyPr/>
          <a:lstStyle/>
          <a:p>
            <a:pPr>
              <a:defRPr/>
            </a:pPr>
            <a:fld id="{9ACD1C54-B11C-4DAF-87B1-67A680A626DB}" type="slidenum">
              <a:rPr lang="en-US" smtClean="0"/>
              <a:pPr>
                <a:defRPr/>
              </a:pPr>
              <a:t>6</a:t>
            </a:fld>
            <a:endParaRPr lang="en-US" sz="1400" b="0" dirty="0">
              <a:solidFill>
                <a:schemeClr val="tx1"/>
              </a:solidFill>
              <a:latin typeface="+mn-lt"/>
            </a:endParaRPr>
          </a:p>
        </p:txBody>
      </p:sp>
      <p:sp>
        <p:nvSpPr>
          <p:cNvPr id="2" name="Oval 1"/>
          <p:cNvSpPr>
            <a:spLocks noChangeAspect="1"/>
          </p:cNvSpPr>
          <p:nvPr/>
        </p:nvSpPr>
        <p:spPr bwMode="auto">
          <a:xfrm>
            <a:off x="1763688" y="3559919"/>
            <a:ext cx="246081" cy="232410"/>
          </a:xfrm>
          <a:prstGeom prst="ellipse">
            <a:avLst/>
          </a:prstGeom>
          <a:solidFill>
            <a:srgbClr val="9A000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3" name="TextBox 2"/>
          <p:cNvSpPr txBox="1"/>
          <p:nvPr/>
        </p:nvSpPr>
        <p:spPr>
          <a:xfrm>
            <a:off x="621853" y="3383737"/>
            <a:ext cx="1164101" cy="584775"/>
          </a:xfrm>
          <a:prstGeom prst="rect">
            <a:avLst/>
          </a:prstGeom>
          <a:noFill/>
        </p:spPr>
        <p:txBody>
          <a:bodyPr wrap="none" rtlCol="0">
            <a:spAutoFit/>
          </a:bodyPr>
          <a:lstStyle/>
          <a:p>
            <a:pPr algn="ctr"/>
            <a:r>
              <a:rPr lang="en-US" sz="1600" dirty="0" smtClean="0"/>
              <a:t>Available</a:t>
            </a:r>
          </a:p>
          <a:p>
            <a:pPr algn="ctr"/>
            <a:r>
              <a:rPr lang="en-US" sz="1600" dirty="0" smtClean="0"/>
              <a:t>Resources</a:t>
            </a:r>
            <a:endParaRPr lang="en-ZA" sz="1600" dirty="0"/>
          </a:p>
        </p:txBody>
      </p:sp>
      <p:sp>
        <p:nvSpPr>
          <p:cNvPr id="12" name="Oval 11"/>
          <p:cNvSpPr>
            <a:spLocks noChangeAspect="1"/>
          </p:cNvSpPr>
          <p:nvPr/>
        </p:nvSpPr>
        <p:spPr bwMode="auto">
          <a:xfrm>
            <a:off x="5245448" y="2164825"/>
            <a:ext cx="3200400" cy="3022599"/>
          </a:xfrm>
          <a:prstGeom prst="ellipse">
            <a:avLst/>
          </a:prstGeom>
          <a:solidFill>
            <a:srgbClr val="9A000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3" name="TextBox 12"/>
          <p:cNvSpPr txBox="1"/>
          <p:nvPr/>
        </p:nvSpPr>
        <p:spPr>
          <a:xfrm>
            <a:off x="5371901" y="2956697"/>
            <a:ext cx="2910607" cy="1438855"/>
          </a:xfrm>
          <a:prstGeom prst="rect">
            <a:avLst/>
          </a:prstGeom>
          <a:noFill/>
        </p:spPr>
        <p:txBody>
          <a:bodyPr wrap="square" rtlCol="0">
            <a:spAutoFit/>
          </a:bodyPr>
          <a:lstStyle/>
          <a:p>
            <a:pPr algn="ctr">
              <a:lnSpc>
                <a:spcPts val="3500"/>
              </a:lnSpc>
            </a:pPr>
            <a:r>
              <a:rPr lang="en-US" sz="3200" dirty="0" smtClean="0">
                <a:solidFill>
                  <a:schemeClr val="bg1"/>
                </a:solidFill>
              </a:rPr>
              <a:t>Need in</a:t>
            </a:r>
          </a:p>
          <a:p>
            <a:pPr algn="ctr">
              <a:lnSpc>
                <a:spcPts val="3500"/>
              </a:lnSpc>
            </a:pPr>
            <a:r>
              <a:rPr lang="en-US" sz="3200" dirty="0" err="1">
                <a:solidFill>
                  <a:schemeClr val="bg1"/>
                </a:solidFill>
              </a:rPr>
              <a:t>m</a:t>
            </a:r>
            <a:r>
              <a:rPr lang="en-US" sz="3200" dirty="0" err="1" smtClean="0">
                <a:solidFill>
                  <a:schemeClr val="bg1"/>
                </a:solidFill>
              </a:rPr>
              <a:t>arginalised</a:t>
            </a:r>
            <a:r>
              <a:rPr lang="en-US" sz="3200" dirty="0" smtClean="0">
                <a:solidFill>
                  <a:schemeClr val="bg1"/>
                </a:solidFill>
              </a:rPr>
              <a:t> areas</a:t>
            </a:r>
            <a:endParaRPr lang="en-ZA" sz="3200" dirty="0">
              <a:solidFill>
                <a:schemeClr val="bg1"/>
              </a:solidFill>
            </a:endParaRPr>
          </a:p>
        </p:txBody>
      </p:sp>
      <p:sp>
        <p:nvSpPr>
          <p:cNvPr id="7" name="Left-Right Arrow 6"/>
          <p:cNvSpPr/>
          <p:nvPr/>
        </p:nvSpPr>
        <p:spPr bwMode="auto">
          <a:xfrm>
            <a:off x="2267744" y="3208072"/>
            <a:ext cx="2808312" cy="936104"/>
          </a:xfrm>
          <a:prstGeom prst="leftRightArrow">
            <a:avLst/>
          </a:prstGeom>
          <a:noFill/>
          <a:ln w="57150" cap="flat" cmpd="sng" algn="ctr">
            <a:solidFill>
              <a:srgbClr val="7A0000"/>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eaLnBrk="0" hangingPunct="0"/>
            <a:endParaRPr lang="en-ZA">
              <a:latin typeface="Arial" charset="0"/>
              <a:ea typeface="ＭＳ Ｐゴシック" pitchFamily="1" charset="-128"/>
            </a:endParaRPr>
          </a:p>
        </p:txBody>
      </p:sp>
      <p:sp>
        <p:nvSpPr>
          <p:cNvPr id="14" name="TextBox 13"/>
          <p:cNvSpPr txBox="1"/>
          <p:nvPr/>
        </p:nvSpPr>
        <p:spPr>
          <a:xfrm>
            <a:off x="3237756" y="3462883"/>
            <a:ext cx="851516" cy="461665"/>
          </a:xfrm>
          <a:prstGeom prst="rect">
            <a:avLst/>
          </a:prstGeom>
          <a:noFill/>
        </p:spPr>
        <p:txBody>
          <a:bodyPr wrap="none" rtlCol="0">
            <a:spAutoFit/>
          </a:bodyPr>
          <a:lstStyle/>
          <a:p>
            <a:pPr algn="ctr"/>
            <a:r>
              <a:rPr lang="en-US" b="1" dirty="0" smtClean="0">
                <a:solidFill>
                  <a:srgbClr val="9A0000"/>
                </a:solidFill>
              </a:rPr>
              <a:t>GAP</a:t>
            </a:r>
            <a:endParaRPr lang="en-ZA" b="1" dirty="0">
              <a:solidFill>
                <a:srgbClr val="9A0000"/>
              </a:solidFill>
            </a:endParaRPr>
          </a:p>
        </p:txBody>
      </p:sp>
      <p:sp>
        <p:nvSpPr>
          <p:cNvPr id="19" name="Title 1"/>
          <p:cNvSpPr>
            <a:spLocks noGrp="1"/>
          </p:cNvSpPr>
          <p:nvPr>
            <p:ph type="title"/>
          </p:nvPr>
        </p:nvSpPr>
        <p:spPr>
          <a:xfrm>
            <a:off x="-46532" y="76200"/>
            <a:ext cx="9460160" cy="838200"/>
          </a:xfrm>
        </p:spPr>
        <p:txBody>
          <a:bodyPr/>
          <a:lstStyle/>
          <a:p>
            <a:r>
              <a:rPr lang="en-US" sz="3200" dirty="0"/>
              <a:t>NDPG: LESSONS LEARNT IN TOWNSHIP REGENERATION</a:t>
            </a:r>
            <a:endParaRPr lang="en-ZA" sz="3200" dirty="0"/>
          </a:p>
        </p:txBody>
      </p:sp>
    </p:spTree>
    <p:extLst>
      <p:ext uri="{BB962C8B-B14F-4D97-AF65-F5344CB8AC3E}">
        <p14:creationId xmlns:p14="http://schemas.microsoft.com/office/powerpoint/2010/main" val="10946784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cap="all" dirty="0" smtClean="0"/>
              <a:t>Council Resolution</a:t>
            </a:r>
            <a:endParaRPr lang="en-ZA" cap="all" dirty="0"/>
          </a:p>
        </p:txBody>
      </p:sp>
      <p:sp>
        <p:nvSpPr>
          <p:cNvPr id="3" name="Content Placeholder 2"/>
          <p:cNvSpPr>
            <a:spLocks noGrp="1"/>
          </p:cNvSpPr>
          <p:nvPr>
            <p:ph idx="1"/>
          </p:nvPr>
        </p:nvSpPr>
        <p:spPr>
          <a:xfrm>
            <a:off x="152400" y="1449288"/>
            <a:ext cx="8763000" cy="4572000"/>
          </a:xfrm>
        </p:spPr>
        <p:txBody>
          <a:bodyPr/>
          <a:lstStyle/>
          <a:p>
            <a:r>
              <a:rPr lang="en-ZA" sz="2400" dirty="0" smtClean="0"/>
              <a:t>Council Resolution in support of:</a:t>
            </a:r>
          </a:p>
          <a:p>
            <a:pPr marL="971550" lvl="1" indent="-514350">
              <a:buFont typeface="+mj-lt"/>
              <a:buAutoNum type="romanUcPeriod"/>
            </a:pPr>
            <a:r>
              <a:rPr lang="en-ZA" dirty="0" smtClean="0"/>
              <a:t>The identified Urban </a:t>
            </a:r>
            <a:r>
              <a:rPr lang="en-ZA" dirty="0"/>
              <a:t>Network (and </a:t>
            </a:r>
            <a:r>
              <a:rPr lang="en-ZA" dirty="0" smtClean="0"/>
              <a:t>all </a:t>
            </a:r>
            <a:r>
              <a:rPr lang="en-ZA" dirty="0"/>
              <a:t>network </a:t>
            </a:r>
            <a:r>
              <a:rPr lang="en-ZA" dirty="0" smtClean="0"/>
              <a:t>elements).</a:t>
            </a:r>
          </a:p>
          <a:p>
            <a:pPr marL="971550" lvl="1" indent="-514350">
              <a:buFont typeface="+mj-lt"/>
              <a:buAutoNum type="romanUcPeriod"/>
            </a:pPr>
            <a:r>
              <a:rPr lang="en-ZA" dirty="0" smtClean="0"/>
              <a:t>Approves </a:t>
            </a:r>
            <a:r>
              <a:rPr lang="en-ZA" dirty="0"/>
              <a:t>the receipt of the Integrated City Development Grant and the Neighbourhood Development Partnership Grant, subject to the terms and conditions of the programme</a:t>
            </a:r>
          </a:p>
          <a:p>
            <a:pPr marL="971550" lvl="1" indent="-514350">
              <a:buFont typeface="+mj-lt"/>
              <a:buAutoNum type="romanUcPeriod"/>
            </a:pPr>
            <a:r>
              <a:rPr lang="en-ZA" dirty="0" smtClean="0"/>
              <a:t>Authorises </a:t>
            </a:r>
            <a:r>
              <a:rPr lang="en-ZA" dirty="0"/>
              <a:t>the Municipal / City Manager to sign the Memorandum of Agreement between the Municipality and the National </a:t>
            </a:r>
            <a:r>
              <a:rPr lang="en-ZA" dirty="0" smtClean="0"/>
              <a:t>Treasury</a:t>
            </a:r>
          </a:p>
          <a:p>
            <a:pPr marL="971550" lvl="1" indent="-514350">
              <a:buFont typeface="+mj-lt"/>
              <a:buAutoNum type="romanUcPeriod"/>
            </a:pPr>
            <a:r>
              <a:rPr lang="en-ZA" dirty="0" smtClean="0"/>
              <a:t>That </a:t>
            </a:r>
            <a:r>
              <a:rPr lang="en-ZA" dirty="0"/>
              <a:t>separate vote numbers be created for the management of the Integrated City Development Grant and Neighbourhood Development Partnership Grant funding.</a:t>
            </a:r>
          </a:p>
          <a:p>
            <a:pPr marL="971550" lvl="1" indent="-514350">
              <a:buFont typeface="+mj-lt"/>
              <a:buAutoNum type="romanUcPeriod"/>
            </a:pPr>
            <a:r>
              <a:rPr lang="en-ZA" dirty="0" smtClean="0"/>
              <a:t>Approves </a:t>
            </a:r>
            <a:r>
              <a:rPr lang="en-ZA" dirty="0"/>
              <a:t>the development of a Built Environment Performance Plan for 2014/15 for submission in terms of the requirement of the Integrated City Development Grant.</a:t>
            </a:r>
          </a:p>
          <a:p>
            <a:pPr marL="971550" lvl="1" indent="-514350">
              <a:buFont typeface="+mj-lt"/>
              <a:buAutoNum type="romanUcPeriod"/>
            </a:pPr>
            <a:endParaRPr lang="en-ZA"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60</a:t>
            </a:fld>
            <a:endParaRPr lang="en-US" sz="1400" b="0" dirty="0">
              <a:solidFill>
                <a:schemeClr val="tx1"/>
              </a:solidFill>
              <a:latin typeface="+mn-lt"/>
            </a:endParaRPr>
          </a:p>
        </p:txBody>
      </p:sp>
      <p:sp>
        <p:nvSpPr>
          <p:cNvPr id="5" name="Explosion 1 4"/>
          <p:cNvSpPr/>
          <p:nvPr/>
        </p:nvSpPr>
        <p:spPr bwMode="auto">
          <a:xfrm>
            <a:off x="6156176" y="-891480"/>
            <a:ext cx="4320480" cy="3600400"/>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CSP MUNI’s (8</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6589934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cap="all" dirty="0" smtClean="0"/>
              <a:t>Council Resolution</a:t>
            </a:r>
            <a:endParaRPr lang="en-ZA" cap="all" dirty="0"/>
          </a:p>
        </p:txBody>
      </p:sp>
      <p:sp>
        <p:nvSpPr>
          <p:cNvPr id="3" name="Content Placeholder 2"/>
          <p:cNvSpPr>
            <a:spLocks noGrp="1"/>
          </p:cNvSpPr>
          <p:nvPr>
            <p:ph idx="1"/>
          </p:nvPr>
        </p:nvSpPr>
        <p:spPr/>
        <p:txBody>
          <a:bodyPr/>
          <a:lstStyle/>
          <a:p>
            <a:r>
              <a:rPr lang="en-ZA" sz="2400" dirty="0" smtClean="0"/>
              <a:t>Council Resolution in support of:</a:t>
            </a:r>
          </a:p>
          <a:p>
            <a:pPr marL="971550" lvl="1" indent="-514350">
              <a:buFont typeface="+mj-lt"/>
              <a:buAutoNum type="romanUcPeriod"/>
            </a:pPr>
            <a:r>
              <a:rPr lang="en-ZA" dirty="0" smtClean="0"/>
              <a:t>The identified Urban </a:t>
            </a:r>
            <a:r>
              <a:rPr lang="en-ZA" dirty="0"/>
              <a:t>Network (and </a:t>
            </a:r>
            <a:r>
              <a:rPr lang="en-ZA" dirty="0" smtClean="0"/>
              <a:t>all </a:t>
            </a:r>
            <a:r>
              <a:rPr lang="en-ZA" dirty="0"/>
              <a:t>network </a:t>
            </a:r>
            <a:r>
              <a:rPr lang="en-ZA" dirty="0" smtClean="0"/>
              <a:t>elements).</a:t>
            </a:r>
          </a:p>
          <a:p>
            <a:pPr marL="971550" lvl="1" indent="-514350">
              <a:buFont typeface="+mj-lt"/>
              <a:buAutoNum type="romanUcPeriod"/>
            </a:pPr>
            <a:r>
              <a:rPr lang="en-ZA" dirty="0" smtClean="0"/>
              <a:t>Approves the </a:t>
            </a:r>
            <a:r>
              <a:rPr lang="en-ZA" dirty="0"/>
              <a:t>Neighbourhood Development Partnership Grant, subject to the terms and conditions of the programme</a:t>
            </a:r>
          </a:p>
          <a:p>
            <a:pPr marL="971550" lvl="1" indent="-514350">
              <a:buFont typeface="+mj-lt"/>
              <a:buAutoNum type="romanUcPeriod"/>
            </a:pPr>
            <a:r>
              <a:rPr lang="en-ZA" dirty="0"/>
              <a:t>Authorises the Municipal / City Manager to sign the Memorandum of Agreement between the Municipality and the National Treasury</a:t>
            </a:r>
          </a:p>
          <a:p>
            <a:pPr marL="971550" lvl="1" indent="-514350">
              <a:buFont typeface="+mj-lt"/>
              <a:buAutoNum type="romanUcPeriod"/>
            </a:pPr>
            <a:r>
              <a:rPr lang="en-ZA" dirty="0"/>
              <a:t>That separate vote numbers be created for the management of the </a:t>
            </a:r>
            <a:r>
              <a:rPr lang="en-ZA" dirty="0" smtClean="0"/>
              <a:t>Neighbourhood </a:t>
            </a:r>
            <a:r>
              <a:rPr lang="en-ZA" dirty="0"/>
              <a:t>Development Partnership Grant funding.</a:t>
            </a:r>
          </a:p>
          <a:p>
            <a:pPr marL="971550" lvl="1" indent="-514350">
              <a:buFont typeface="+mj-lt"/>
              <a:buAutoNum type="romanUcPeriod"/>
            </a:pPr>
            <a:r>
              <a:rPr lang="en-ZA" dirty="0" smtClean="0"/>
              <a:t>The identified Municipal Governance Structures and Project Coordination (Assigned at Director level minimum)</a:t>
            </a:r>
          </a:p>
          <a:p>
            <a:pPr marL="971550" lvl="1" indent="-514350">
              <a:buFont typeface="+mj-lt"/>
              <a:buAutoNum type="romanUcPeriod"/>
            </a:pPr>
            <a:endParaRPr lang="en-ZA"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61</a:t>
            </a:fld>
            <a:endParaRPr lang="en-US" sz="1400" b="0" dirty="0">
              <a:solidFill>
                <a:schemeClr val="tx1"/>
              </a:solidFill>
              <a:latin typeface="+mn-lt"/>
            </a:endParaRPr>
          </a:p>
        </p:txBody>
      </p:sp>
      <p:sp>
        <p:nvSpPr>
          <p:cNvPr id="5" name="Explosion 1 4"/>
          <p:cNvSpPr/>
          <p:nvPr/>
        </p:nvSpPr>
        <p:spPr bwMode="auto">
          <a:xfrm>
            <a:off x="6156176" y="-891480"/>
            <a:ext cx="4320480" cy="3600400"/>
          </a:xfrm>
          <a:prstGeom prst="irregularSeal1">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NON CSP MUNI’s (10 Non</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1336231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cap="all" dirty="0" smtClean="0"/>
              <a:t>Memorandum of Agreement (MOA)</a:t>
            </a:r>
            <a:endParaRPr lang="en-ZA" cap="all" dirty="0"/>
          </a:p>
        </p:txBody>
      </p:sp>
      <p:sp>
        <p:nvSpPr>
          <p:cNvPr id="3" name="Content Placeholder 2"/>
          <p:cNvSpPr>
            <a:spLocks noGrp="1"/>
          </p:cNvSpPr>
          <p:nvPr>
            <p:ph idx="1"/>
          </p:nvPr>
        </p:nvSpPr>
        <p:spPr/>
        <p:txBody>
          <a:bodyPr/>
          <a:lstStyle/>
          <a:p>
            <a:r>
              <a:rPr lang="en-ZA" sz="2400" dirty="0" smtClean="0"/>
              <a:t>The purpose of the </a:t>
            </a:r>
            <a:r>
              <a:rPr lang="en-ZA" sz="2400" dirty="0" err="1" smtClean="0"/>
              <a:t>MoA</a:t>
            </a:r>
            <a:r>
              <a:rPr lang="en-ZA" sz="2400" dirty="0" smtClean="0"/>
              <a:t> is to define the </a:t>
            </a:r>
            <a:r>
              <a:rPr lang="en-ZA" sz="2400" dirty="0"/>
              <a:t>relationship in terms of the NDPG funding.  </a:t>
            </a:r>
            <a:endParaRPr lang="en-ZA" sz="2400" dirty="0" smtClean="0"/>
          </a:p>
          <a:p>
            <a:r>
              <a:rPr lang="en-ZA" sz="2400" dirty="0" smtClean="0"/>
              <a:t>Where </a:t>
            </a:r>
            <a:r>
              <a:rPr lang="en-ZA" sz="2400" dirty="0"/>
              <a:t>a Municipality has already been in a relationship with the NDP this document will replace the existing funding agreement</a:t>
            </a:r>
          </a:p>
          <a:p>
            <a:r>
              <a:rPr lang="en-ZA" sz="2400" dirty="0" smtClean="0"/>
              <a:t>The </a:t>
            </a:r>
            <a:r>
              <a:rPr lang="en-ZA" sz="2400" dirty="0" err="1" smtClean="0"/>
              <a:t>MoA</a:t>
            </a:r>
            <a:r>
              <a:rPr lang="en-ZA" sz="2400" dirty="0" smtClean="0"/>
              <a:t>:</a:t>
            </a:r>
          </a:p>
          <a:p>
            <a:pPr lvl="1"/>
            <a:r>
              <a:rPr lang="en-ZA" dirty="0" smtClean="0"/>
              <a:t>Explains </a:t>
            </a:r>
            <a:r>
              <a:rPr lang="en-ZA" dirty="0"/>
              <a:t>and sets forward objectives and outcomes of the </a:t>
            </a:r>
            <a:r>
              <a:rPr lang="en-ZA" dirty="0" smtClean="0"/>
              <a:t>NDPG</a:t>
            </a:r>
          </a:p>
          <a:p>
            <a:pPr lvl="1"/>
            <a:r>
              <a:rPr lang="en-ZA" dirty="0" smtClean="0"/>
              <a:t>Defines the roles and responsibilities of the NDP and municipality.</a:t>
            </a:r>
          </a:p>
          <a:p>
            <a:r>
              <a:rPr lang="en-ZA" sz="2400" dirty="0" smtClean="0"/>
              <a:t>The </a:t>
            </a:r>
            <a:r>
              <a:rPr lang="en-ZA" sz="2400" dirty="0" err="1" smtClean="0"/>
              <a:t>MoA</a:t>
            </a:r>
            <a:r>
              <a:rPr lang="en-ZA" sz="2400" dirty="0" smtClean="0"/>
              <a:t> is first signed by Municipality and then by NDP</a:t>
            </a:r>
          </a:p>
          <a:p>
            <a:pPr lvl="1"/>
            <a:r>
              <a:rPr lang="en-ZA" dirty="0"/>
              <a:t>A copy to be forwarded to the Municipality.</a:t>
            </a:r>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62</a:t>
            </a:fld>
            <a:endParaRPr lang="en-US" sz="1400" b="0" dirty="0">
              <a:solidFill>
                <a:schemeClr val="tx1"/>
              </a:solidFill>
              <a:latin typeface="+mn-lt"/>
            </a:endParaRPr>
          </a:p>
        </p:txBody>
      </p:sp>
    </p:spTree>
    <p:extLst>
      <p:ext uri="{BB962C8B-B14F-4D97-AF65-F5344CB8AC3E}">
        <p14:creationId xmlns:p14="http://schemas.microsoft.com/office/powerpoint/2010/main" val="21540911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88640"/>
            <a:ext cx="8560109" cy="954107"/>
          </a:xfrm>
          <a:prstGeom prst="rect">
            <a:avLst/>
          </a:prstGeom>
          <a:noFill/>
        </p:spPr>
        <p:txBody>
          <a:bodyPr wrap="square" rtlCol="0">
            <a:spAutoFit/>
          </a:bodyPr>
          <a:lstStyle/>
          <a:p>
            <a:r>
              <a:rPr lang="en-ZA" sz="2800" b="1" dirty="0" smtClean="0">
                <a:solidFill>
                  <a:schemeClr val="bg1"/>
                </a:solidFill>
                <a:latin typeface="+mn-lt"/>
                <a:cs typeface="Calibri" pitchFamily="34" charset="0"/>
              </a:rPr>
              <a:t>MUNICIPAL NDP SUPPORT, GOVERNANCE AND CO-ORDINATION</a:t>
            </a:r>
            <a:endParaRPr lang="en-ZA" b="1" dirty="0">
              <a:solidFill>
                <a:schemeClr val="bg1"/>
              </a:solidFill>
              <a:latin typeface="+mn-lt"/>
            </a:endParaRPr>
          </a:p>
        </p:txBody>
      </p:sp>
      <p:sp>
        <p:nvSpPr>
          <p:cNvPr id="2" name="TextBox 1"/>
          <p:cNvSpPr txBox="1"/>
          <p:nvPr/>
        </p:nvSpPr>
        <p:spPr>
          <a:xfrm>
            <a:off x="323528" y="1334373"/>
            <a:ext cx="8424936" cy="5262979"/>
          </a:xfrm>
          <a:prstGeom prst="rect">
            <a:avLst/>
          </a:prstGeom>
          <a:noFill/>
        </p:spPr>
        <p:txBody>
          <a:bodyPr wrap="square" rtlCol="0">
            <a:spAutoFit/>
          </a:bodyPr>
          <a:lstStyle/>
          <a:p>
            <a:pPr marL="342900" indent="-342900">
              <a:buFont typeface="Arial" pitchFamily="34" charset="0"/>
              <a:buChar char="•"/>
            </a:pPr>
            <a:r>
              <a:rPr lang="en-ZA" dirty="0" smtClean="0"/>
              <a:t>The aim is to incorporate and align the UNS within </a:t>
            </a:r>
            <a:r>
              <a:rPr lang="en-ZA" dirty="0"/>
              <a:t>the </a:t>
            </a:r>
            <a:r>
              <a:rPr lang="en-ZA" dirty="0" smtClean="0"/>
              <a:t>Municipal SDF, IDP and operations.</a:t>
            </a:r>
          </a:p>
          <a:p>
            <a:pPr marL="342900" indent="-342900">
              <a:buFont typeface="Arial" pitchFamily="34" charset="0"/>
              <a:buChar char="•"/>
            </a:pPr>
            <a:r>
              <a:rPr lang="en-ZA" dirty="0" smtClean="0"/>
              <a:t>The oversight of the NDPG needs to sit within a steering / executive committee </a:t>
            </a:r>
            <a:r>
              <a:rPr lang="en-ZA" dirty="0"/>
              <a:t>of the </a:t>
            </a:r>
            <a:r>
              <a:rPr lang="en-ZA" dirty="0" smtClean="0"/>
              <a:t>municipality that deals </a:t>
            </a:r>
            <a:r>
              <a:rPr lang="en-ZA" dirty="0"/>
              <a:t>with all </a:t>
            </a:r>
            <a:r>
              <a:rPr lang="en-ZA" dirty="0" smtClean="0"/>
              <a:t>strategic spatial </a:t>
            </a:r>
            <a:r>
              <a:rPr lang="en-ZA" dirty="0"/>
              <a:t>matters </a:t>
            </a:r>
            <a:r>
              <a:rPr lang="en-ZA" dirty="0" smtClean="0"/>
              <a:t>(ideally chaired </a:t>
            </a:r>
            <a:r>
              <a:rPr lang="en-ZA" dirty="0"/>
              <a:t>by </a:t>
            </a:r>
            <a:r>
              <a:rPr lang="en-ZA" dirty="0" smtClean="0"/>
              <a:t>Municipal Manager (MM) or </a:t>
            </a:r>
            <a:r>
              <a:rPr lang="en-ZA" dirty="0"/>
              <a:t>deputy MM</a:t>
            </a:r>
            <a:r>
              <a:rPr lang="en-ZA" dirty="0" smtClean="0"/>
              <a:t>).</a:t>
            </a:r>
          </a:p>
          <a:p>
            <a:pPr marL="342900" indent="-342900">
              <a:buFont typeface="Arial" pitchFamily="34" charset="0"/>
              <a:buChar char="•"/>
            </a:pPr>
            <a:r>
              <a:rPr lang="en-ZA" dirty="0" smtClean="0"/>
              <a:t>Stemming from the </a:t>
            </a:r>
            <a:r>
              <a:rPr lang="en-ZA" dirty="0"/>
              <a:t>council resolution and a signed Memorandum of agreement </a:t>
            </a:r>
            <a:r>
              <a:rPr lang="en-ZA" dirty="0" smtClean="0"/>
              <a:t>the municipal </a:t>
            </a:r>
            <a:r>
              <a:rPr lang="en-ZA" dirty="0"/>
              <a:t>NDP Coordinator will be identified </a:t>
            </a:r>
            <a:r>
              <a:rPr lang="en-ZA" dirty="0" smtClean="0"/>
              <a:t>(director </a:t>
            </a:r>
            <a:r>
              <a:rPr lang="en-ZA" dirty="0"/>
              <a:t>level </a:t>
            </a:r>
            <a:r>
              <a:rPr lang="en-ZA" dirty="0" smtClean="0"/>
              <a:t>at minimum</a:t>
            </a:r>
            <a:r>
              <a:rPr lang="en-ZA" dirty="0"/>
              <a:t>)</a:t>
            </a:r>
          </a:p>
          <a:p>
            <a:pPr marL="342900" indent="-342900">
              <a:buFont typeface="Arial" pitchFamily="34" charset="0"/>
              <a:buChar char="•"/>
            </a:pPr>
            <a:r>
              <a:rPr lang="en-ZA" dirty="0" smtClean="0"/>
              <a:t>The </a:t>
            </a:r>
            <a:r>
              <a:rPr lang="en-ZA" dirty="0"/>
              <a:t>Municipal NDP Coordinator </a:t>
            </a:r>
            <a:r>
              <a:rPr lang="en-ZA" dirty="0" smtClean="0"/>
              <a:t>can be </a:t>
            </a:r>
            <a:r>
              <a:rPr lang="en-ZA" dirty="0"/>
              <a:t>supported by a </a:t>
            </a:r>
            <a:r>
              <a:rPr lang="en-ZA" dirty="0" smtClean="0"/>
              <a:t>additional programme </a:t>
            </a:r>
            <a:r>
              <a:rPr lang="en-ZA" dirty="0"/>
              <a:t>/  </a:t>
            </a:r>
            <a:r>
              <a:rPr lang="en-ZA" dirty="0" smtClean="0"/>
              <a:t>project manager to assist with NDPG reporting</a:t>
            </a:r>
          </a:p>
          <a:p>
            <a:pPr marL="342900" indent="-342900">
              <a:buFont typeface="Arial" pitchFamily="34" charset="0"/>
              <a:buChar char="•"/>
            </a:pPr>
            <a:r>
              <a:rPr lang="en-ZA" dirty="0" smtClean="0"/>
              <a:t>The municipality is requested to share their “NDP” organogram of responsible officials and functions.</a:t>
            </a:r>
          </a:p>
        </p:txBody>
      </p:sp>
    </p:spTree>
    <p:extLst>
      <p:ext uri="{BB962C8B-B14F-4D97-AF65-F5344CB8AC3E}">
        <p14:creationId xmlns:p14="http://schemas.microsoft.com/office/powerpoint/2010/main" val="32897461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68072" cy="838200"/>
          </a:xfrm>
        </p:spPr>
        <p:txBody>
          <a:bodyPr/>
          <a:lstStyle/>
          <a:p>
            <a:r>
              <a:rPr lang="en-ZA" dirty="0" smtClean="0"/>
              <a:t>PROCUREMENT OF SERVICE PROVIDERS</a:t>
            </a:r>
            <a:endParaRPr lang="en-ZA" dirty="0"/>
          </a:p>
        </p:txBody>
      </p:sp>
      <p:sp>
        <p:nvSpPr>
          <p:cNvPr id="3" name="Content Placeholder 2"/>
          <p:cNvSpPr>
            <a:spLocks noGrp="1"/>
          </p:cNvSpPr>
          <p:nvPr>
            <p:ph idx="1"/>
          </p:nvPr>
        </p:nvSpPr>
        <p:spPr>
          <a:xfrm>
            <a:off x="179512" y="1556792"/>
            <a:ext cx="8763000" cy="3528392"/>
          </a:xfrm>
        </p:spPr>
        <p:txBody>
          <a:bodyPr/>
          <a:lstStyle/>
          <a:p>
            <a:r>
              <a:rPr lang="en-ZA" sz="2800" dirty="0"/>
              <a:t>Municipality to determine capacity required from service providers and communicate to NDP.</a:t>
            </a:r>
          </a:p>
          <a:p>
            <a:r>
              <a:rPr lang="en-ZA" sz="2800" dirty="0"/>
              <a:t>Terms of Reference (</a:t>
            </a:r>
            <a:r>
              <a:rPr lang="en-ZA" sz="2800" dirty="0" err="1"/>
              <a:t>ToR</a:t>
            </a:r>
            <a:r>
              <a:rPr lang="en-ZA" sz="2800" dirty="0"/>
              <a:t>) Template </a:t>
            </a:r>
            <a:r>
              <a:rPr lang="en-ZA" sz="2800" dirty="0" smtClean="0"/>
              <a:t>available but should be adjusted to accommodate specific requirements of Municipality.</a:t>
            </a:r>
          </a:p>
          <a:p>
            <a:r>
              <a:rPr lang="en-ZA" sz="2800" dirty="0" smtClean="0"/>
              <a:t>Final </a:t>
            </a:r>
            <a:r>
              <a:rPr lang="en-ZA" sz="2800" dirty="0" err="1" smtClean="0"/>
              <a:t>ToR</a:t>
            </a:r>
            <a:r>
              <a:rPr lang="en-ZA" sz="2800" dirty="0" smtClean="0"/>
              <a:t> to </a:t>
            </a:r>
            <a:r>
              <a:rPr lang="en-ZA" sz="2800" dirty="0"/>
              <a:t>be shared </a:t>
            </a:r>
            <a:r>
              <a:rPr lang="en-ZA" sz="2800" dirty="0" smtClean="0"/>
              <a:t>with the </a:t>
            </a:r>
            <a:r>
              <a:rPr lang="en-ZA" sz="2800" dirty="0"/>
              <a:t>NDP by the Municipality.</a:t>
            </a:r>
          </a:p>
          <a:p>
            <a:r>
              <a:rPr lang="en-ZA" sz="2800" dirty="0" smtClean="0"/>
              <a:t>NDP benchmarks costs and value in terms of the outputs.</a:t>
            </a:r>
          </a:p>
          <a:p>
            <a:pPr lvl="1"/>
            <a:endParaRPr lang="en-ZA" sz="28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64</a:t>
            </a:fld>
            <a:endParaRPr lang="en-US" sz="1400" b="0" dirty="0">
              <a:solidFill>
                <a:schemeClr val="tx1"/>
              </a:solidFill>
              <a:latin typeface="+mn-lt"/>
            </a:endParaRPr>
          </a:p>
        </p:txBody>
      </p:sp>
    </p:spTree>
    <p:extLst>
      <p:ext uri="{BB962C8B-B14F-4D97-AF65-F5344CB8AC3E}">
        <p14:creationId xmlns:p14="http://schemas.microsoft.com/office/powerpoint/2010/main" val="32739217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cap="all" dirty="0" smtClean="0"/>
              <a:t>Municipal Reporting:  NDP MIS	</a:t>
            </a:r>
            <a:endParaRPr lang="en-ZA" cap="all" dirty="0"/>
          </a:p>
        </p:txBody>
      </p:sp>
      <p:sp>
        <p:nvSpPr>
          <p:cNvPr id="3" name="Content Placeholder 2"/>
          <p:cNvSpPr>
            <a:spLocks noGrp="1"/>
          </p:cNvSpPr>
          <p:nvPr>
            <p:ph idx="1"/>
          </p:nvPr>
        </p:nvSpPr>
        <p:spPr>
          <a:xfrm>
            <a:off x="152400" y="1556792"/>
            <a:ext cx="8763000" cy="4310608"/>
          </a:xfrm>
        </p:spPr>
        <p:txBody>
          <a:bodyPr/>
          <a:lstStyle/>
          <a:p>
            <a:r>
              <a:rPr lang="en-ZA" sz="2800" dirty="0" smtClean="0"/>
              <a:t>Reporting to be done by means of the Monthly Progress Report on the NDP Management Information System (MIS) via the Web.</a:t>
            </a:r>
          </a:p>
          <a:p>
            <a:r>
              <a:rPr lang="en-ZA" sz="2800" dirty="0" smtClean="0"/>
              <a:t>Funds [TA/CG] will be withheld should Municipalities not report </a:t>
            </a:r>
            <a:r>
              <a:rPr lang="en-ZA" sz="2800" b="1" dirty="0" smtClean="0"/>
              <a:t>every month.</a:t>
            </a:r>
          </a:p>
          <a:p>
            <a:r>
              <a:rPr lang="en-ZA" sz="2800" dirty="0" smtClean="0"/>
              <a:t>Access to be made available for new Municipalities – submit a request to Project Director.</a:t>
            </a:r>
          </a:p>
          <a:p>
            <a:endParaRPr lang="en-ZA" sz="2800" dirty="0"/>
          </a:p>
        </p:txBody>
      </p:sp>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65</a:t>
            </a:fld>
            <a:endParaRPr lang="en-US" sz="1400" b="0" dirty="0">
              <a:solidFill>
                <a:schemeClr val="tx1"/>
              </a:solidFill>
              <a:latin typeface="+mn-lt"/>
            </a:endParaRPr>
          </a:p>
        </p:txBody>
      </p:sp>
    </p:spTree>
    <p:extLst>
      <p:ext uri="{BB962C8B-B14F-4D97-AF65-F5344CB8AC3E}">
        <p14:creationId xmlns:p14="http://schemas.microsoft.com/office/powerpoint/2010/main" val="1294808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124744"/>
            <a:ext cx="915670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116632"/>
            <a:ext cx="8123202" cy="1261884"/>
          </a:xfrm>
          <a:prstGeom prst="rect">
            <a:avLst/>
          </a:prstGeom>
          <a:noFill/>
        </p:spPr>
        <p:txBody>
          <a:bodyPr wrap="square" rtlCol="0">
            <a:spAutoFit/>
          </a:bodyPr>
          <a:lstStyle/>
          <a:p>
            <a:pPr algn="r"/>
            <a:r>
              <a:rPr lang="en-ZA" sz="2800" dirty="0" smtClean="0">
                <a:solidFill>
                  <a:schemeClr val="bg1"/>
                </a:solidFill>
                <a:latin typeface="Calibri" pitchFamily="34" charset="0"/>
                <a:cs typeface="Calibri" pitchFamily="34" charset="0"/>
              </a:rPr>
              <a:t>National Treasury</a:t>
            </a:r>
          </a:p>
          <a:p>
            <a:pPr algn="r"/>
            <a:r>
              <a:rPr lang="en-ZA" dirty="0">
                <a:solidFill>
                  <a:schemeClr val="bg1"/>
                </a:solidFill>
              </a:rPr>
              <a:t>Neighbourhood Development Partnership Grant</a:t>
            </a:r>
          </a:p>
          <a:p>
            <a:pPr algn="r"/>
            <a:endParaRPr lang="en-ZA"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98238930"/>
              </p:ext>
            </p:extLst>
          </p:nvPr>
        </p:nvGraphicFramePr>
        <p:xfrm>
          <a:off x="179512" y="1124744"/>
          <a:ext cx="8771274" cy="5485786"/>
        </p:xfrm>
        <a:graphic>
          <a:graphicData uri="http://schemas.openxmlformats.org/drawingml/2006/table">
            <a:tbl>
              <a:tblPr firstRow="1" bandRow="1">
                <a:tableStyleId>{5A111915-BE36-4E01-A7E5-04B1672EAD32}</a:tableStyleId>
              </a:tblPr>
              <a:tblGrid>
                <a:gridCol w="1080120"/>
                <a:gridCol w="7691154"/>
              </a:tblGrid>
              <a:tr h="330575">
                <a:tc>
                  <a:txBody>
                    <a:bodyPr/>
                    <a:lstStyle/>
                    <a:p>
                      <a:r>
                        <a:rPr lang="en-ZA" sz="2000" b="1" dirty="0" smtClean="0">
                          <a:solidFill>
                            <a:schemeClr val="bg1"/>
                          </a:solidFill>
                        </a:rPr>
                        <a:t>PART</a:t>
                      </a:r>
                      <a:r>
                        <a:rPr lang="en-ZA" sz="2000" b="1" baseline="0" dirty="0" smtClean="0">
                          <a:solidFill>
                            <a:schemeClr val="bg1"/>
                          </a:solidFill>
                        </a:rPr>
                        <a:t> </a:t>
                      </a:r>
                      <a:endParaRPr lang="en-ZA" sz="2000" b="1" dirty="0">
                        <a:solidFill>
                          <a:schemeClr val="bg1"/>
                        </a:solidFill>
                      </a:endParaRPr>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ZA" sz="2000" b="1" dirty="0" smtClean="0">
                          <a:solidFill>
                            <a:schemeClr val="bg1"/>
                          </a:solidFill>
                        </a:rPr>
                        <a:t>TOPICS</a:t>
                      </a:r>
                      <a:endParaRPr lang="en-ZA" sz="2000" b="1"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88579">
                <a:tc>
                  <a:txBody>
                    <a:bodyPr/>
                    <a:lstStyle/>
                    <a:p>
                      <a:r>
                        <a:rPr lang="en-ZA" sz="2000" b="1" dirty="0" smtClean="0"/>
                        <a:t>One</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Background to the NDP &amp; Context of New</a:t>
                      </a:r>
                      <a:r>
                        <a:rPr lang="en-ZA" sz="2000" b="1" kern="1200" baseline="0" dirty="0" smtClean="0"/>
                        <a:t> Strategy</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330575">
                <a:tc>
                  <a:txBody>
                    <a:bodyPr/>
                    <a:lstStyle/>
                    <a:p>
                      <a:r>
                        <a:rPr lang="en-ZA" sz="2000" b="1" dirty="0" smtClean="0"/>
                        <a:t>Two</a:t>
                      </a:r>
                      <a:endParaRPr lang="en-Z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Urban Networks Strategy</a:t>
                      </a:r>
                      <a:endParaRPr lang="en-ZA" sz="2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214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b="1" dirty="0" smtClean="0"/>
                        <a:t>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Towards Vibrant Urban hubs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Four</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Explaining the Urban Network Strategy (UNS)</a:t>
                      </a:r>
                    </a:p>
                    <a:p>
                      <a:pPr marL="342900" indent="-342900" algn="l" defTabSz="914400" rtl="0" eaLnBrk="1" latinLnBrk="0" hangingPunct="1">
                        <a:buFont typeface="Arial" pitchFamily="34" charset="0"/>
                        <a:buChar char="•"/>
                      </a:pPr>
                      <a:r>
                        <a:rPr lang="en-ZA" sz="2000" b="1" kern="1200" dirty="0" smtClean="0"/>
                        <a:t>Identification of Primary Network</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Five</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Application of UNS – </a:t>
                      </a:r>
                      <a:r>
                        <a:rPr lang="en-ZA" sz="2000" b="1" kern="1200" dirty="0" err="1" smtClean="0">
                          <a:solidFill>
                            <a:schemeClr val="dk1"/>
                          </a:solidFill>
                          <a:latin typeface="+mn-lt"/>
                          <a:ea typeface="+mn-ea"/>
                          <a:cs typeface="+mn-cs"/>
                        </a:rPr>
                        <a:t>Akanya</a:t>
                      </a:r>
                      <a:r>
                        <a:rPr lang="en-ZA" sz="2000" b="1" kern="1200" dirty="0" smtClean="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Six</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t>Setting up a Management Structure</a:t>
                      </a:r>
                    </a:p>
                    <a:p>
                      <a:pPr marL="342900" indent="-342900" algn="l" defTabSz="914400" rtl="0" eaLnBrk="1" latinLnBrk="0" hangingPunct="1">
                        <a:buFont typeface="Arial" pitchFamily="34" charset="0"/>
                        <a:buChar char="•"/>
                      </a:pPr>
                      <a:r>
                        <a:rPr lang="en-ZA" sz="2000" b="1" kern="1200" dirty="0" smtClean="0"/>
                        <a:t>New NDP Road Map and NDP Key Outputs</a:t>
                      </a:r>
                    </a:p>
                    <a:p>
                      <a:pPr marL="342900" indent="-342900" algn="l" defTabSz="914400" rtl="0" eaLnBrk="1" latinLnBrk="0" hangingPunct="1">
                        <a:buFont typeface="Arial" pitchFamily="34" charset="0"/>
                        <a:buChar char="•"/>
                      </a:pPr>
                      <a:r>
                        <a:rPr lang="en-ZA" sz="2000" b="1" kern="1200" dirty="0" smtClean="0"/>
                        <a:t>Council Resolution</a:t>
                      </a:r>
                      <a:r>
                        <a:rPr lang="en-ZA" sz="2000" b="1" kern="1200" baseline="0" dirty="0" smtClean="0"/>
                        <a:t> / </a:t>
                      </a:r>
                      <a:r>
                        <a:rPr lang="en-ZA" sz="2000" b="1" kern="1200" dirty="0" smtClean="0"/>
                        <a:t>Memorandum of Agreement</a:t>
                      </a:r>
                    </a:p>
                    <a:p>
                      <a:pPr marL="342900" indent="-342900" algn="l" defTabSz="914400" rtl="0" eaLnBrk="1" latinLnBrk="0" hangingPunct="1">
                        <a:buFont typeface="Arial" pitchFamily="34" charset="0"/>
                        <a:buChar char="•"/>
                      </a:pPr>
                      <a:r>
                        <a:rPr lang="en-ZA" sz="2000" b="1" kern="1200" baseline="0" dirty="0" smtClean="0"/>
                        <a:t>Support, Governance &amp; Coordination</a:t>
                      </a:r>
                    </a:p>
                    <a:p>
                      <a:pPr marL="342900" indent="-342900" algn="l" defTabSz="914400" rtl="0" eaLnBrk="1" latinLnBrk="0" hangingPunct="1">
                        <a:buFont typeface="Arial" pitchFamily="34" charset="0"/>
                        <a:buChar char="•"/>
                      </a:pPr>
                      <a:r>
                        <a:rPr lang="en-ZA" sz="2000" b="1" kern="1200" dirty="0" smtClean="0"/>
                        <a:t>Procurement of Service Providers</a:t>
                      </a:r>
                    </a:p>
                    <a:p>
                      <a:pPr marL="342900" indent="-342900" algn="l" defTabSz="914400" rtl="0" eaLnBrk="1" latinLnBrk="0" hangingPunct="1">
                        <a:buFont typeface="Arial" pitchFamily="34" charset="0"/>
                        <a:buChar char="•"/>
                      </a:pPr>
                      <a:r>
                        <a:rPr lang="en-ZA" sz="2000" b="1" kern="1200" dirty="0" smtClean="0"/>
                        <a:t>Reporting:  NDP </a:t>
                      </a:r>
                      <a:r>
                        <a:rPr lang="en-ZA" sz="2000" b="1" kern="1200" dirty="0" err="1" smtClean="0"/>
                        <a:t>Mgmt</a:t>
                      </a:r>
                      <a:r>
                        <a:rPr lang="en-ZA" sz="2000" b="1" kern="1200" dirty="0" smtClean="0"/>
                        <a:t> Information System (MIS)</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578506">
                <a:tc>
                  <a:txBody>
                    <a:bodyPr/>
                    <a:lstStyle/>
                    <a:p>
                      <a:pPr marL="0" algn="l" defTabSz="914400" rtl="0" eaLnBrk="1" latinLnBrk="0" hangingPunct="1"/>
                      <a:r>
                        <a:rPr lang="en-ZA" sz="2000" b="1" kern="1200" dirty="0" smtClean="0">
                          <a:solidFill>
                            <a:schemeClr val="tx1"/>
                          </a:solidFill>
                          <a:latin typeface="+mn-lt"/>
                          <a:ea typeface="+mn-ea"/>
                          <a:cs typeface="+mn-cs"/>
                        </a:rPr>
                        <a:t>Seven</a:t>
                      </a:r>
                      <a:endParaRPr lang="en-ZA" sz="20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marL="342900" indent="-342900" algn="l" defTabSz="914400" rtl="0" eaLnBrk="1" latinLnBrk="0" hangingPunct="1">
                        <a:buFont typeface="Arial" pitchFamily="34" charset="0"/>
                        <a:buChar char="•"/>
                      </a:pPr>
                      <a:r>
                        <a:rPr lang="en-ZA" sz="2000" b="1" kern="1200" dirty="0" smtClean="0">
                          <a:solidFill>
                            <a:schemeClr val="dk1"/>
                          </a:solidFill>
                          <a:latin typeface="+mn-lt"/>
                          <a:ea typeface="+mn-ea"/>
                          <a:cs typeface="+mn-cs"/>
                        </a:rPr>
                        <a:t>Timelines:</a:t>
                      </a:r>
                      <a:r>
                        <a:rPr lang="en-ZA" sz="2000" b="1" kern="1200" baseline="0" dirty="0" smtClean="0">
                          <a:solidFill>
                            <a:schemeClr val="dk1"/>
                          </a:solidFill>
                          <a:latin typeface="+mn-lt"/>
                          <a:ea typeface="+mn-ea"/>
                          <a:cs typeface="+mn-cs"/>
                        </a:rPr>
                        <a:t> Planning Stage</a:t>
                      </a:r>
                    </a:p>
                    <a:p>
                      <a:pPr marL="342900" indent="-342900" algn="l" defTabSz="914400" rtl="0" eaLnBrk="1" latinLnBrk="0" hangingPunct="1">
                        <a:buFont typeface="Arial" pitchFamily="34" charset="0"/>
                        <a:buChar char="•"/>
                      </a:pPr>
                      <a:r>
                        <a:rPr lang="en-ZA" sz="2000" b="1" kern="1200" baseline="0" dirty="0" smtClean="0">
                          <a:solidFill>
                            <a:schemeClr val="dk1"/>
                          </a:solidFill>
                          <a:latin typeface="+mn-lt"/>
                          <a:ea typeface="+mn-ea"/>
                          <a:cs typeface="+mn-cs"/>
                        </a:rPr>
                        <a:t>Questions &amp; Discussion</a:t>
                      </a:r>
                      <a:endParaRPr lang="en-ZA" sz="20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r>
            </a:tbl>
          </a:graphicData>
        </a:graphic>
      </p:graphicFrame>
      <p:sp>
        <p:nvSpPr>
          <p:cNvPr id="8" name="Right Arrow 7"/>
          <p:cNvSpPr/>
          <p:nvPr/>
        </p:nvSpPr>
        <p:spPr bwMode="auto">
          <a:xfrm rot="10800000">
            <a:off x="8247032" y="6021287"/>
            <a:ext cx="648072" cy="504056"/>
          </a:xfrm>
          <a:prstGeom prst="rightArrow">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0630584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8640"/>
            <a:ext cx="7772400" cy="838200"/>
          </a:xfrm>
        </p:spPr>
        <p:txBody>
          <a:bodyPr/>
          <a:lstStyle/>
          <a:p>
            <a:r>
              <a:rPr lang="en-ZA" cap="all" dirty="0" smtClean="0"/>
              <a:t>Key actions and timelines</a:t>
            </a:r>
            <a:endParaRPr lang="en-ZA" cap="all"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97711918"/>
              </p:ext>
            </p:extLst>
          </p:nvPr>
        </p:nvGraphicFramePr>
        <p:xfrm>
          <a:off x="152400" y="1196752"/>
          <a:ext cx="876300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9ACD1C54-B11C-4DAF-87B1-67A680A626DB}" type="slidenum">
              <a:rPr lang="en-US" smtClean="0"/>
              <a:pPr>
                <a:defRPr/>
              </a:pPr>
              <a:t>67</a:t>
            </a:fld>
            <a:endParaRPr lang="en-US" sz="1400" b="0" dirty="0">
              <a:solidFill>
                <a:schemeClr val="tx1"/>
              </a:solidFill>
              <a:latin typeface="+mn-lt"/>
            </a:endParaRPr>
          </a:p>
        </p:txBody>
      </p:sp>
      <p:sp>
        <p:nvSpPr>
          <p:cNvPr id="3" name="Explosion 1 2"/>
          <p:cNvSpPr/>
          <p:nvPr/>
        </p:nvSpPr>
        <p:spPr bwMode="auto">
          <a:xfrm>
            <a:off x="6156176" y="-891480"/>
            <a:ext cx="4320480" cy="3600400"/>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CSP MUNI’s (8</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2912077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p:cNvCxnSpPr/>
          <p:nvPr/>
        </p:nvCxnSpPr>
        <p:spPr bwMode="auto">
          <a:xfrm>
            <a:off x="2627784" y="2880320"/>
            <a:ext cx="0" cy="3888432"/>
          </a:xfrm>
          <a:prstGeom prst="line">
            <a:avLst/>
          </a:prstGeom>
          <a:solidFill>
            <a:schemeClr val="accent1"/>
          </a:solidFill>
          <a:ln w="9525" cap="flat" cmpd="sng" algn="ctr">
            <a:solidFill>
              <a:srgbClr val="AD8C89"/>
            </a:solidFill>
            <a:prstDash val="sysDash"/>
            <a:round/>
            <a:headEnd type="none" w="med" len="med"/>
            <a:tailEnd type="none" w="med" len="med"/>
          </a:ln>
          <a:effectLst/>
        </p:spPr>
      </p:cxnSp>
      <p:sp>
        <p:nvSpPr>
          <p:cNvPr id="2" name="Title 1"/>
          <p:cNvSpPr>
            <a:spLocks noGrp="1"/>
          </p:cNvSpPr>
          <p:nvPr>
            <p:ph type="title"/>
          </p:nvPr>
        </p:nvSpPr>
        <p:spPr/>
        <p:txBody>
          <a:bodyPr/>
          <a:lstStyle/>
          <a:p>
            <a:r>
              <a:rPr lang="en-ZA" cap="all" dirty="0" smtClean="0"/>
              <a:t>Timelines: planning </a:t>
            </a:r>
            <a:endParaRPr lang="en-ZA" cap="all" dirty="0"/>
          </a:p>
        </p:txBody>
      </p:sp>
      <p:sp>
        <p:nvSpPr>
          <p:cNvPr id="4" name="Slide Number Placeholder 3"/>
          <p:cNvSpPr>
            <a:spLocks noGrp="1"/>
          </p:cNvSpPr>
          <p:nvPr>
            <p:ph type="sldNum" sz="quarter" idx="12"/>
          </p:nvPr>
        </p:nvSpPr>
        <p:spPr>
          <a:xfrm>
            <a:off x="6919391" y="10066920"/>
            <a:ext cx="1905000" cy="457200"/>
          </a:xfrm>
        </p:spPr>
        <p:txBody>
          <a:bodyPr/>
          <a:lstStyle/>
          <a:p>
            <a:pPr>
              <a:defRPr/>
            </a:pPr>
            <a:fld id="{9ACD1C54-B11C-4DAF-87B1-67A680A626DB}" type="slidenum">
              <a:rPr lang="en-US" sz="700" smtClean="0"/>
              <a:pPr>
                <a:defRPr/>
              </a:pPr>
              <a:t>68</a:t>
            </a:fld>
            <a:endParaRPr lang="en-US" sz="1050" b="0" dirty="0">
              <a:solidFill>
                <a:schemeClr val="tx1"/>
              </a:solidFill>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1458714598"/>
              </p:ext>
            </p:extLst>
          </p:nvPr>
        </p:nvGraphicFramePr>
        <p:xfrm>
          <a:off x="251520" y="1332466"/>
          <a:ext cx="8712968" cy="1558850"/>
        </p:xfrm>
        <a:graphic>
          <a:graphicData uri="http://schemas.openxmlformats.org/drawingml/2006/table">
            <a:tbl>
              <a:tblPr>
                <a:tableStyleId>{3C2FFA5D-87B4-456A-9821-1D502468CF0F}</a:tableStyleId>
              </a:tblPr>
              <a:tblGrid>
                <a:gridCol w="1193177"/>
                <a:gridCol w="1220926"/>
                <a:gridCol w="1401289"/>
                <a:gridCol w="1225168"/>
                <a:gridCol w="1424796"/>
                <a:gridCol w="1123806"/>
                <a:gridCol w="1123806"/>
              </a:tblGrid>
              <a:tr h="200025">
                <a:tc gridSpan="2">
                  <a:txBody>
                    <a:bodyPr/>
                    <a:lstStyle/>
                    <a:p>
                      <a:pPr algn="ctr" fontAlgn="b"/>
                      <a:r>
                        <a:rPr lang="en-ZA" sz="1200" b="1" u="none" strike="noStrike" dirty="0">
                          <a:effectLst/>
                        </a:rPr>
                        <a:t>ENGAGE</a:t>
                      </a:r>
                      <a:endParaRPr lang="en-ZA" sz="12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hMerge="1">
                  <a:txBody>
                    <a:bodyPr/>
                    <a:lstStyle/>
                    <a:p>
                      <a:endParaRPr lang="en-ZA"/>
                    </a:p>
                  </a:txBody>
                  <a:tcPr/>
                </a:tc>
                <a:tc gridSpan="3">
                  <a:txBody>
                    <a:bodyPr/>
                    <a:lstStyle/>
                    <a:p>
                      <a:pPr algn="ctr" fontAlgn="b"/>
                      <a:r>
                        <a:rPr lang="en-ZA" sz="1200" b="1" u="none" strike="noStrike" dirty="0">
                          <a:effectLst/>
                        </a:rPr>
                        <a:t>COMPILE WORK PLAN</a:t>
                      </a:r>
                      <a:endParaRPr lang="en-ZA" sz="12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hMerge="1">
                  <a:txBody>
                    <a:bodyPr/>
                    <a:lstStyle/>
                    <a:p>
                      <a:endParaRPr lang="en-ZA"/>
                    </a:p>
                  </a:txBody>
                  <a:tcPr/>
                </a:tc>
                <a:tc hMerge="1">
                  <a:txBody>
                    <a:bodyPr/>
                    <a:lstStyle/>
                    <a:p>
                      <a:endParaRPr lang="en-ZA"/>
                    </a:p>
                  </a:txBody>
                  <a:tcPr/>
                </a:tc>
                <a:tc rowSpan="2">
                  <a:txBody>
                    <a:bodyPr/>
                    <a:lstStyle/>
                    <a:p>
                      <a:pPr algn="ctr" fontAlgn="b"/>
                      <a:r>
                        <a:rPr lang="en-ZA" sz="1200" b="1" u="none" strike="noStrike" dirty="0">
                          <a:effectLst/>
                        </a:rPr>
                        <a:t> </a:t>
                      </a:r>
                    </a:p>
                    <a:p>
                      <a:pPr algn="ctr" fontAlgn="ctr"/>
                      <a:r>
                        <a:rPr lang="en-ZA" sz="1200" b="1" u="none" strike="noStrike" dirty="0">
                          <a:effectLst/>
                        </a:rPr>
                        <a:t>PREPARE PROGRAMME PLAN</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rowSpan="2">
                  <a:txBody>
                    <a:bodyPr/>
                    <a:lstStyle/>
                    <a:p>
                      <a:pPr algn="ctr" fontAlgn="b"/>
                      <a:r>
                        <a:rPr lang="en-ZA" sz="1200" b="1" u="none" strike="noStrike" dirty="0">
                          <a:effectLst/>
                        </a:rPr>
                        <a:t> </a:t>
                      </a:r>
                    </a:p>
                    <a:p>
                      <a:pPr algn="ctr" fontAlgn="ctr"/>
                      <a:r>
                        <a:rPr lang="en-ZA" sz="1200" b="1" u="none" strike="noStrike" dirty="0">
                          <a:effectLst/>
                        </a:rPr>
                        <a:t>PREPARE AREA BASED PLAN</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r>
              <a:tr h="926777">
                <a:tc>
                  <a:txBody>
                    <a:bodyPr/>
                    <a:lstStyle/>
                    <a:p>
                      <a:pPr algn="ctr" fontAlgn="ctr"/>
                      <a:r>
                        <a:rPr lang="en-ZA" sz="1200" b="1" u="none" strike="noStrike" dirty="0">
                          <a:effectLst/>
                        </a:rPr>
                        <a:t>Engage </a:t>
                      </a:r>
                      <a:r>
                        <a:rPr lang="en-ZA" sz="1200" b="1" u="none" strike="noStrike" dirty="0" smtClean="0">
                          <a:effectLst/>
                        </a:rPr>
                        <a:t>1</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b="1" u="none" strike="noStrike" dirty="0">
                          <a:effectLst/>
                        </a:rPr>
                        <a:t>Engage </a:t>
                      </a:r>
                      <a:r>
                        <a:rPr lang="en-ZA" sz="1200" b="1" u="none" strike="noStrike" dirty="0" smtClean="0">
                          <a:effectLst/>
                        </a:rPr>
                        <a:t>2</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b="1" u="none" strike="noStrike" dirty="0">
                          <a:effectLst/>
                        </a:rPr>
                        <a:t>Compile Municipal Work Plan</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b="1" u="none" strike="noStrike" dirty="0">
                          <a:effectLst/>
                        </a:rPr>
                        <a:t>Procure Service Provider</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b="1" u="none" strike="noStrike" dirty="0">
                          <a:effectLst/>
                        </a:rPr>
                        <a:t>Compile Service Provider Work Plan</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vMerge="1">
                  <a:txBody>
                    <a:bodyPr/>
                    <a:lstStyle/>
                    <a:p>
                      <a:pPr algn="ctr" fontAlgn="ctr"/>
                      <a:endParaRPr lang="en-ZA" sz="1200" b="1" i="0" u="none" strike="noStrike" dirty="0">
                        <a:solidFill>
                          <a:srgbClr val="000000"/>
                        </a:solidFill>
                        <a:effectLst/>
                        <a:latin typeface="+mn-lt"/>
                      </a:endParaRPr>
                    </a:p>
                  </a:txBody>
                  <a:tcPr marL="0" marR="0" marT="0" marB="0" anchor="ctr"/>
                </a:tc>
                <a:tc vMerge="1">
                  <a:txBody>
                    <a:bodyPr/>
                    <a:lstStyle/>
                    <a:p>
                      <a:pPr algn="ctr" fontAlgn="ctr"/>
                      <a:endParaRPr lang="en-ZA" sz="1200" b="1" i="0" u="none" strike="noStrike" dirty="0">
                        <a:solidFill>
                          <a:srgbClr val="000000"/>
                        </a:solidFill>
                        <a:effectLst/>
                        <a:latin typeface="+mn-lt"/>
                      </a:endParaRPr>
                    </a:p>
                  </a:txBody>
                  <a:tcPr marL="0" marR="0" marT="0" marB="0" anchor="ctr"/>
                </a:tc>
              </a:tr>
              <a:tr h="432048">
                <a:tc>
                  <a:txBody>
                    <a:bodyPr/>
                    <a:lstStyle/>
                    <a:p>
                      <a:pPr algn="ctr" fontAlgn="ctr"/>
                      <a:r>
                        <a:rPr lang="en-ZA" sz="1200" u="none" strike="noStrike" dirty="0" smtClean="0">
                          <a:effectLst/>
                        </a:rPr>
                        <a:t>Done</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u="none" strike="noStrike" dirty="0" smtClean="0">
                          <a:effectLst/>
                        </a:rPr>
                        <a:t>In-progress</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u="none" strike="noStrike" dirty="0" smtClean="0">
                          <a:effectLst/>
                        </a:rPr>
                        <a:t>Date</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u="none" strike="noStrike" dirty="0" smtClean="0">
                          <a:effectLst/>
                        </a:rPr>
                        <a:t>Date</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u="none" strike="noStrike" dirty="0" smtClean="0">
                          <a:effectLst/>
                        </a:rPr>
                        <a:t>Date</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u="none" strike="noStrike" dirty="0" smtClean="0">
                          <a:effectLst/>
                        </a:rPr>
                        <a:t>Date</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c>
                  <a:txBody>
                    <a:bodyPr/>
                    <a:lstStyle/>
                    <a:p>
                      <a:pPr algn="ctr" fontAlgn="ctr"/>
                      <a:r>
                        <a:rPr lang="en-ZA" sz="1200" u="none" strike="noStrike" dirty="0" smtClean="0">
                          <a:effectLst/>
                        </a:rPr>
                        <a:t>Date</a:t>
                      </a:r>
                      <a:endParaRPr lang="en-ZA" sz="1200" b="1"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AE98"/>
                    </a:solidFill>
                  </a:tcPr>
                </a:tc>
              </a:tr>
            </a:tbl>
          </a:graphicData>
        </a:graphic>
      </p:graphicFrame>
      <p:sp>
        <p:nvSpPr>
          <p:cNvPr id="9" name="Flowchart: Document 8"/>
          <p:cNvSpPr/>
          <p:nvPr/>
        </p:nvSpPr>
        <p:spPr>
          <a:xfrm>
            <a:off x="3746857" y="5068968"/>
            <a:ext cx="1188132" cy="746893"/>
          </a:xfrm>
          <a:prstGeom prst="flowChartDocument">
            <a:avLst/>
          </a:prstGeom>
          <a:solidFill>
            <a:srgbClr val="9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smtClean="0"/>
              <a:t>COUNCIL RESOLUTION</a:t>
            </a:r>
            <a:endParaRPr lang="en-ZA" sz="1200" dirty="0"/>
          </a:p>
        </p:txBody>
      </p:sp>
      <p:sp>
        <p:nvSpPr>
          <p:cNvPr id="10" name="Flowchart: Document 9"/>
          <p:cNvSpPr/>
          <p:nvPr/>
        </p:nvSpPr>
        <p:spPr>
          <a:xfrm>
            <a:off x="1793014" y="3969262"/>
            <a:ext cx="1507410" cy="774583"/>
          </a:xfrm>
          <a:prstGeom prst="flowChartDocument">
            <a:avLst/>
          </a:prstGeom>
          <a:solidFill>
            <a:srgbClr val="9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100" dirty="0" smtClean="0"/>
              <a:t>URBAN NETWORK ELEMENTS</a:t>
            </a:r>
          </a:p>
          <a:p>
            <a:pPr algn="ctr"/>
            <a:r>
              <a:rPr lang="en-ZA" sz="1100" dirty="0" smtClean="0"/>
              <a:t>IDENTIFIED</a:t>
            </a:r>
            <a:endParaRPr lang="en-ZA" sz="1100" dirty="0"/>
          </a:p>
        </p:txBody>
      </p:sp>
      <p:sp>
        <p:nvSpPr>
          <p:cNvPr id="11" name="Flowchart: Document 10"/>
          <p:cNvSpPr/>
          <p:nvPr/>
        </p:nvSpPr>
        <p:spPr>
          <a:xfrm>
            <a:off x="4067944" y="5947824"/>
            <a:ext cx="1236919" cy="721536"/>
          </a:xfrm>
          <a:prstGeom prst="flowChartDocument">
            <a:avLst/>
          </a:prstGeom>
          <a:solidFill>
            <a:srgbClr val="9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50" dirty="0" smtClean="0"/>
              <a:t>MEMORANDUM OF AGREEMENT</a:t>
            </a:r>
            <a:endParaRPr lang="en-ZA" sz="1050" dirty="0"/>
          </a:p>
        </p:txBody>
      </p:sp>
      <p:sp>
        <p:nvSpPr>
          <p:cNvPr id="19" name="Flowchart: Document 18"/>
          <p:cNvSpPr/>
          <p:nvPr/>
        </p:nvSpPr>
        <p:spPr>
          <a:xfrm>
            <a:off x="3454263" y="4211761"/>
            <a:ext cx="1188132" cy="792088"/>
          </a:xfrm>
          <a:prstGeom prst="flowChartDocument">
            <a:avLst/>
          </a:prstGeom>
          <a:solidFill>
            <a:srgbClr val="9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100" dirty="0" smtClean="0"/>
              <a:t>MUNICIPAL WORK PLAN</a:t>
            </a:r>
            <a:endParaRPr lang="en-ZA" sz="1100" dirty="0"/>
          </a:p>
        </p:txBody>
      </p:sp>
      <p:sp>
        <p:nvSpPr>
          <p:cNvPr id="20" name="Left-Right Arrow 19"/>
          <p:cNvSpPr/>
          <p:nvPr/>
        </p:nvSpPr>
        <p:spPr>
          <a:xfrm>
            <a:off x="2411760" y="3041576"/>
            <a:ext cx="1800200" cy="387424"/>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solidFill>
                  <a:schemeClr val="tx1"/>
                </a:solidFill>
              </a:rPr>
              <a:t>4 WEEKS</a:t>
            </a:r>
            <a:endParaRPr lang="en-ZA" sz="1600" b="1" dirty="0">
              <a:solidFill>
                <a:schemeClr val="tx1"/>
              </a:solidFill>
            </a:endParaRPr>
          </a:p>
        </p:txBody>
      </p:sp>
      <p:sp>
        <p:nvSpPr>
          <p:cNvPr id="21" name="Left-Right Arrow 20"/>
          <p:cNvSpPr/>
          <p:nvPr/>
        </p:nvSpPr>
        <p:spPr>
          <a:xfrm>
            <a:off x="2402374" y="3522424"/>
            <a:ext cx="3105730" cy="387424"/>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solidFill>
                  <a:schemeClr val="tx1"/>
                </a:solidFill>
              </a:rPr>
              <a:t>4 MONTHS</a:t>
            </a:r>
            <a:endParaRPr lang="en-ZA" sz="1600" b="1" dirty="0">
              <a:solidFill>
                <a:schemeClr val="tx1"/>
              </a:solidFill>
            </a:endParaRPr>
          </a:p>
        </p:txBody>
      </p:sp>
      <p:sp>
        <p:nvSpPr>
          <p:cNvPr id="26" name="Left-Right Arrow 25"/>
          <p:cNvSpPr/>
          <p:nvPr/>
        </p:nvSpPr>
        <p:spPr>
          <a:xfrm>
            <a:off x="5292080" y="3901965"/>
            <a:ext cx="1512168" cy="387424"/>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solidFill>
                  <a:schemeClr val="tx1"/>
                </a:solidFill>
              </a:rPr>
              <a:t>2 WEEKS</a:t>
            </a:r>
            <a:endParaRPr lang="en-ZA" sz="1600" b="1" dirty="0">
              <a:solidFill>
                <a:schemeClr val="tx1"/>
              </a:solidFill>
            </a:endParaRPr>
          </a:p>
        </p:txBody>
      </p:sp>
      <p:sp>
        <p:nvSpPr>
          <p:cNvPr id="27" name="Left-Right Arrow 26"/>
          <p:cNvSpPr/>
          <p:nvPr/>
        </p:nvSpPr>
        <p:spPr>
          <a:xfrm>
            <a:off x="5292080" y="4437112"/>
            <a:ext cx="2592288" cy="387424"/>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solidFill>
                  <a:schemeClr val="tx1"/>
                </a:solidFill>
              </a:rPr>
              <a:t>3 MONTHS</a:t>
            </a:r>
            <a:endParaRPr lang="en-ZA" sz="1600" b="1" dirty="0">
              <a:solidFill>
                <a:schemeClr val="tx1"/>
              </a:solidFill>
            </a:endParaRPr>
          </a:p>
        </p:txBody>
      </p:sp>
      <p:sp>
        <p:nvSpPr>
          <p:cNvPr id="28" name="Left-Right Arrow 27"/>
          <p:cNvSpPr/>
          <p:nvPr/>
        </p:nvSpPr>
        <p:spPr>
          <a:xfrm>
            <a:off x="5292080" y="5013176"/>
            <a:ext cx="3600400" cy="387424"/>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solidFill>
                  <a:schemeClr val="tx1"/>
                </a:solidFill>
              </a:rPr>
              <a:t>6 MONTHS</a:t>
            </a:r>
            <a:endParaRPr lang="en-ZA" sz="1600" b="1" dirty="0">
              <a:solidFill>
                <a:schemeClr val="tx1"/>
              </a:solidFill>
            </a:endParaRPr>
          </a:p>
        </p:txBody>
      </p:sp>
      <p:cxnSp>
        <p:nvCxnSpPr>
          <p:cNvPr id="35" name="Straight Connector 34"/>
          <p:cNvCxnSpPr/>
          <p:nvPr/>
        </p:nvCxnSpPr>
        <p:spPr bwMode="auto">
          <a:xfrm>
            <a:off x="4067944" y="2880320"/>
            <a:ext cx="0" cy="3888432"/>
          </a:xfrm>
          <a:prstGeom prst="line">
            <a:avLst/>
          </a:prstGeom>
          <a:solidFill>
            <a:schemeClr val="accent1"/>
          </a:solidFill>
          <a:ln w="9525" cap="flat" cmpd="sng" algn="ctr">
            <a:solidFill>
              <a:srgbClr val="AD8C89"/>
            </a:solidFill>
            <a:prstDash val="sysDash"/>
            <a:round/>
            <a:headEnd type="none" w="med" len="med"/>
            <a:tailEnd type="none" w="med" len="med"/>
          </a:ln>
          <a:effectLst/>
        </p:spPr>
      </p:cxnSp>
      <p:cxnSp>
        <p:nvCxnSpPr>
          <p:cNvPr id="36" name="Straight Connector 35"/>
          <p:cNvCxnSpPr/>
          <p:nvPr/>
        </p:nvCxnSpPr>
        <p:spPr bwMode="auto">
          <a:xfrm>
            <a:off x="5304863" y="2924944"/>
            <a:ext cx="0" cy="3888432"/>
          </a:xfrm>
          <a:prstGeom prst="line">
            <a:avLst/>
          </a:prstGeom>
          <a:solidFill>
            <a:schemeClr val="accent1"/>
          </a:solidFill>
          <a:ln w="9525" cap="flat" cmpd="sng" algn="ctr">
            <a:solidFill>
              <a:srgbClr val="AD8C89"/>
            </a:solidFill>
            <a:prstDash val="sysDash"/>
            <a:round/>
            <a:headEnd type="none" w="med" len="med"/>
            <a:tailEnd type="none" w="med" len="med"/>
          </a:ln>
          <a:effectLst/>
        </p:spPr>
      </p:cxnSp>
      <p:cxnSp>
        <p:nvCxnSpPr>
          <p:cNvPr id="37" name="Straight Connector 36"/>
          <p:cNvCxnSpPr/>
          <p:nvPr/>
        </p:nvCxnSpPr>
        <p:spPr bwMode="auto">
          <a:xfrm>
            <a:off x="6732240" y="2969568"/>
            <a:ext cx="0" cy="3888432"/>
          </a:xfrm>
          <a:prstGeom prst="line">
            <a:avLst/>
          </a:prstGeom>
          <a:solidFill>
            <a:schemeClr val="accent1"/>
          </a:solidFill>
          <a:ln w="9525" cap="flat" cmpd="sng" algn="ctr">
            <a:solidFill>
              <a:srgbClr val="AD8C89"/>
            </a:solidFill>
            <a:prstDash val="sysDash"/>
            <a:round/>
            <a:headEnd type="none" w="med" len="med"/>
            <a:tailEnd type="none" w="med" len="med"/>
          </a:ln>
          <a:effectLst/>
        </p:spPr>
      </p:cxnSp>
      <p:cxnSp>
        <p:nvCxnSpPr>
          <p:cNvPr id="38" name="Straight Connector 37"/>
          <p:cNvCxnSpPr/>
          <p:nvPr/>
        </p:nvCxnSpPr>
        <p:spPr bwMode="auto">
          <a:xfrm>
            <a:off x="7812360" y="2969568"/>
            <a:ext cx="0" cy="3888432"/>
          </a:xfrm>
          <a:prstGeom prst="line">
            <a:avLst/>
          </a:prstGeom>
          <a:solidFill>
            <a:schemeClr val="accent1"/>
          </a:solidFill>
          <a:ln w="9525" cap="flat" cmpd="sng" algn="ctr">
            <a:solidFill>
              <a:srgbClr val="AD8C89"/>
            </a:solidFill>
            <a:prstDash val="sysDash"/>
            <a:round/>
            <a:headEnd type="none" w="med" len="med"/>
            <a:tailEnd type="none" w="med" len="med"/>
          </a:ln>
          <a:effectLst/>
        </p:spPr>
      </p:cxnSp>
      <p:cxnSp>
        <p:nvCxnSpPr>
          <p:cNvPr id="39" name="Straight Connector 38"/>
          <p:cNvCxnSpPr/>
          <p:nvPr/>
        </p:nvCxnSpPr>
        <p:spPr bwMode="auto">
          <a:xfrm>
            <a:off x="8964488" y="2924944"/>
            <a:ext cx="0" cy="3888432"/>
          </a:xfrm>
          <a:prstGeom prst="line">
            <a:avLst/>
          </a:prstGeom>
          <a:solidFill>
            <a:schemeClr val="accent1"/>
          </a:solidFill>
          <a:ln w="9525" cap="flat" cmpd="sng" algn="ctr">
            <a:solidFill>
              <a:srgbClr val="AD8C89"/>
            </a:solidFill>
            <a:prstDash val="sysDash"/>
            <a:round/>
            <a:headEnd type="none" w="med" len="med"/>
            <a:tailEnd type="none" w="med" len="med"/>
          </a:ln>
          <a:effectLst/>
        </p:spPr>
      </p:cxnSp>
      <p:sp>
        <p:nvSpPr>
          <p:cNvPr id="22" name="Explosion 1 21"/>
          <p:cNvSpPr/>
          <p:nvPr/>
        </p:nvSpPr>
        <p:spPr bwMode="auto">
          <a:xfrm>
            <a:off x="6156176" y="-891480"/>
            <a:ext cx="4320480" cy="3600400"/>
          </a:xfrm>
          <a:prstGeom prst="irregularSeal1">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Arial" charset="0"/>
                <a:ea typeface="ＭＳ Ｐゴシック" pitchFamily="1" charset="-128"/>
              </a:rPr>
              <a:t>SLIDE ONLY FOR NON CSP MUNI’s (10 Non</a:t>
            </a:r>
            <a:r>
              <a:rPr kumimoji="0" lang="en-ZA" sz="2000" b="0" i="0" u="none" strike="noStrike" cap="none" normalizeH="0" dirty="0" smtClean="0">
                <a:ln>
                  <a:noFill/>
                </a:ln>
                <a:solidFill>
                  <a:schemeClr val="tx1"/>
                </a:solidFill>
                <a:effectLst/>
                <a:latin typeface="Arial" charset="0"/>
                <a:ea typeface="ＭＳ Ｐゴシック" pitchFamily="1" charset="-128"/>
              </a:rPr>
              <a:t> Metros)</a:t>
            </a:r>
            <a:endParaRPr kumimoji="0" lang="en-ZA" sz="20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0047284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496249B-682D-4BC8-9865-0DC07C618F7E}" type="slidenum">
              <a:rPr lang="en-US" smtClean="0"/>
              <a:pPr>
                <a:defRPr/>
              </a:pPr>
              <a:t>69</a:t>
            </a:fld>
            <a:endParaRPr lang="en-US" sz="1400" b="0" dirty="0">
              <a:solidFill>
                <a:schemeClr val="tx1"/>
              </a:solidFill>
              <a:latin typeface="+mn-lt"/>
            </a:endParaRPr>
          </a:p>
        </p:txBody>
      </p:sp>
      <p:pic>
        <p:nvPicPr>
          <p:cNvPr id="11266" name="Picture 2" descr="http://static.oprah.com/images/201106/orig/201106-orig-question-canyon-600x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15" y="2036529"/>
            <a:ext cx="4260969" cy="2918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9952" y="332656"/>
            <a:ext cx="8596064" cy="838200"/>
          </a:xfrm>
          <a:prstGeom prst="rect">
            <a:avLst/>
          </a:prstGeom>
        </p:spPr>
        <p:txBody>
          <a:bodyPr/>
          <a:lstStyle>
            <a:lvl1pPr algn="l" rtl="0" eaLnBrk="0" fontAlgn="base" hangingPunct="0">
              <a:spcBef>
                <a:spcPct val="0"/>
              </a:spcBef>
              <a:spcAft>
                <a:spcPct val="0"/>
              </a:spcAft>
              <a:defRPr sz="3000">
                <a:solidFill>
                  <a:schemeClr val="bg1"/>
                </a:solidFill>
                <a:latin typeface="+mj-lt"/>
                <a:ea typeface="+mj-ea"/>
                <a:cs typeface="Osaka"/>
              </a:defRPr>
            </a:lvl1pPr>
            <a:lvl2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2pPr>
            <a:lvl3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3pPr>
            <a:lvl4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4pPr>
            <a:lvl5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5pPr>
            <a:lvl6pPr marL="457200" algn="l" rtl="0" fontAlgn="base">
              <a:spcBef>
                <a:spcPct val="0"/>
              </a:spcBef>
              <a:spcAft>
                <a:spcPct val="0"/>
              </a:spcAft>
              <a:defRPr sz="3000">
                <a:solidFill>
                  <a:schemeClr val="bg1"/>
                </a:solidFill>
                <a:latin typeface="Arial Bold" pitchFamily="1" charset="0"/>
                <a:ea typeface="Osaka" pitchFamily="1" charset="-128"/>
              </a:defRPr>
            </a:lvl6pPr>
            <a:lvl7pPr marL="914400" algn="l" rtl="0" fontAlgn="base">
              <a:spcBef>
                <a:spcPct val="0"/>
              </a:spcBef>
              <a:spcAft>
                <a:spcPct val="0"/>
              </a:spcAft>
              <a:defRPr sz="3000">
                <a:solidFill>
                  <a:schemeClr val="bg1"/>
                </a:solidFill>
                <a:latin typeface="Arial Bold" pitchFamily="1" charset="0"/>
                <a:ea typeface="Osaka" pitchFamily="1" charset="-128"/>
              </a:defRPr>
            </a:lvl7pPr>
            <a:lvl8pPr marL="1371600" algn="l" rtl="0" fontAlgn="base">
              <a:spcBef>
                <a:spcPct val="0"/>
              </a:spcBef>
              <a:spcAft>
                <a:spcPct val="0"/>
              </a:spcAft>
              <a:defRPr sz="3000">
                <a:solidFill>
                  <a:schemeClr val="bg1"/>
                </a:solidFill>
                <a:latin typeface="Arial Bold" pitchFamily="1" charset="0"/>
                <a:ea typeface="Osaka" pitchFamily="1" charset="-128"/>
              </a:defRPr>
            </a:lvl8pPr>
            <a:lvl9pPr marL="1828800" algn="l" rtl="0" fontAlgn="base">
              <a:spcBef>
                <a:spcPct val="0"/>
              </a:spcBef>
              <a:spcAft>
                <a:spcPct val="0"/>
              </a:spcAft>
              <a:defRPr sz="3000">
                <a:solidFill>
                  <a:schemeClr val="bg1"/>
                </a:solidFill>
                <a:latin typeface="Arial Bold" pitchFamily="1" charset="0"/>
                <a:ea typeface="Osaka" pitchFamily="1" charset="-128"/>
              </a:defRPr>
            </a:lvl9pPr>
          </a:lstStyle>
          <a:p>
            <a:r>
              <a:rPr lang="en-ZA" sz="2400" b="1" cap="all" dirty="0" smtClean="0"/>
              <a:t>Questions &amp; Discussions</a:t>
            </a:r>
            <a:endParaRPr lang="en-ZA" sz="2400" cap="all" dirty="0"/>
          </a:p>
        </p:txBody>
      </p:sp>
      <p:pic>
        <p:nvPicPr>
          <p:cNvPr id="11268" name="Picture 4" descr="http://www.scholarrescuefund.org/media/Newark%20Academy%20Photos/Tompson%20NA%2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512" y="2036531"/>
            <a:ext cx="4355976" cy="29159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842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42528"/>
            <a:ext cx="8812088" cy="838200"/>
          </a:xfrm>
        </p:spPr>
        <p:txBody>
          <a:bodyPr/>
          <a:lstStyle/>
          <a:p>
            <a:r>
              <a:rPr lang="en-ZA" sz="2400" dirty="0" smtClean="0"/>
              <a:t>INTERNAL AND EXTERNAL FACTORS SHAPING &amp; INFORMING THE NEW APPROACH OF THE NDP</a:t>
            </a:r>
            <a:endParaRPr lang="en-ZA" sz="2400" dirty="0"/>
          </a:p>
        </p:txBody>
      </p:sp>
      <p:sp>
        <p:nvSpPr>
          <p:cNvPr id="4" name="Content Placeholder 3"/>
          <p:cNvSpPr>
            <a:spLocks noGrp="1"/>
          </p:cNvSpPr>
          <p:nvPr>
            <p:ph idx="1"/>
          </p:nvPr>
        </p:nvSpPr>
        <p:spPr/>
        <p:txBody>
          <a:bodyPr/>
          <a:lstStyle/>
          <a:p>
            <a:pPr marL="514350" indent="-514350">
              <a:buFont typeface="+mj-lt"/>
              <a:buAutoNum type="romanUcPeriod"/>
            </a:pPr>
            <a:r>
              <a:rPr lang="en-ZA" dirty="0"/>
              <a:t>During 2011/12 the NDP evaluated the performance of the NDP grant and as a result hereof embarked on a process of strategic planning to deepen value for money and long term impact</a:t>
            </a:r>
            <a:r>
              <a:rPr lang="en-ZA" dirty="0" smtClean="0"/>
              <a:t>.</a:t>
            </a:r>
          </a:p>
          <a:p>
            <a:pPr marL="514350" indent="-514350">
              <a:buFont typeface="+mj-lt"/>
              <a:buAutoNum type="romanUcPeriod"/>
            </a:pPr>
            <a:r>
              <a:rPr lang="en-ZA" dirty="0"/>
              <a:t>The strategic role of urban centres in enabling the necessary conditions for achieving key government outcomes is well documented locally and internationally.  </a:t>
            </a:r>
            <a:endParaRPr lang="en-ZA" dirty="0" smtClean="0"/>
          </a:p>
          <a:p>
            <a:pPr marL="514350" indent="-514350">
              <a:buFont typeface="+mj-lt"/>
              <a:buAutoNum type="romanUcPeriod"/>
            </a:pPr>
            <a:r>
              <a:rPr lang="en-ZA" dirty="0" smtClean="0"/>
              <a:t>Alignment </a:t>
            </a:r>
            <a:r>
              <a:rPr lang="en-ZA" dirty="0"/>
              <a:t>to Vision 2030 </a:t>
            </a:r>
            <a:r>
              <a:rPr lang="en-ZA" dirty="0" smtClean="0"/>
              <a:t>to </a:t>
            </a:r>
            <a:r>
              <a:rPr lang="en-ZA" dirty="0"/>
              <a:t>address the urban and spatial components as highlighted in the National Development </a:t>
            </a:r>
            <a:r>
              <a:rPr lang="en-ZA" dirty="0" smtClean="0"/>
              <a:t>Plan</a:t>
            </a:r>
          </a:p>
          <a:p>
            <a:pPr marL="514350" indent="-514350">
              <a:buFont typeface="+mj-lt"/>
              <a:buAutoNum type="romanUcPeriod"/>
            </a:pPr>
            <a:r>
              <a:rPr lang="en-ZA" dirty="0" smtClean="0"/>
              <a:t>IGR’s </a:t>
            </a:r>
            <a:r>
              <a:rPr lang="en-ZA" dirty="0"/>
              <a:t>Provincial and Local Government Infrastructure Chief Directorate </a:t>
            </a:r>
            <a:r>
              <a:rPr lang="en-ZA" dirty="0" smtClean="0"/>
              <a:t>also </a:t>
            </a:r>
            <a:r>
              <a:rPr lang="en-ZA" dirty="0"/>
              <a:t>embarked on a support initiative via their City Support Programme (CSP</a:t>
            </a:r>
            <a:r>
              <a:rPr lang="en-ZA" dirty="0" smtClean="0"/>
              <a:t>).</a:t>
            </a:r>
            <a:r>
              <a:rPr lang="en-ZA" dirty="0"/>
              <a:t> </a:t>
            </a:r>
            <a:endParaRPr lang="en-ZA" dirty="0" smtClean="0"/>
          </a:p>
          <a:p>
            <a:pPr marL="514350" indent="-514350">
              <a:buFont typeface="+mj-lt"/>
              <a:buAutoNum type="romanUcPeriod"/>
            </a:pPr>
            <a:r>
              <a:rPr lang="en-ZA" dirty="0" smtClean="0"/>
              <a:t>The need to optimise </a:t>
            </a:r>
            <a:r>
              <a:rPr lang="en-ZA" dirty="0"/>
              <a:t>National Treasury’s project prioritisation of infrastructure across sectors, spheres and public entities to enable the necessary conditions for sustained economic growth and development</a:t>
            </a:r>
            <a:r>
              <a:rPr lang="en-ZA" dirty="0" smtClean="0"/>
              <a:t>.</a:t>
            </a:r>
            <a:endParaRPr lang="en-ZA" dirty="0"/>
          </a:p>
        </p:txBody>
      </p:sp>
      <p:sp>
        <p:nvSpPr>
          <p:cNvPr id="2" name="Slide Number Placeholder 1"/>
          <p:cNvSpPr>
            <a:spLocks noGrp="1"/>
          </p:cNvSpPr>
          <p:nvPr>
            <p:ph type="sldNum" sz="quarter" idx="12"/>
          </p:nvPr>
        </p:nvSpPr>
        <p:spPr/>
        <p:txBody>
          <a:bodyPr/>
          <a:lstStyle/>
          <a:p>
            <a:pPr>
              <a:defRPr/>
            </a:pPr>
            <a:fld id="{B496249B-682D-4BC8-9865-0DC07C618F7E}" type="slidenum">
              <a:rPr lang="en-US" smtClean="0"/>
              <a:pPr>
                <a:defRPr/>
              </a:pPr>
              <a:t>7</a:t>
            </a:fld>
            <a:endParaRPr lang="en-US" sz="1400" b="0" dirty="0">
              <a:solidFill>
                <a:schemeClr val="tx1"/>
              </a:solidFill>
              <a:latin typeface="+mn-lt"/>
            </a:endParaRPr>
          </a:p>
        </p:txBody>
      </p:sp>
      <p:sp>
        <p:nvSpPr>
          <p:cNvPr id="7" name="Rounded Rectangle 6"/>
          <p:cNvSpPr/>
          <p:nvPr/>
        </p:nvSpPr>
        <p:spPr bwMode="auto">
          <a:xfrm>
            <a:off x="1331640" y="5949280"/>
            <a:ext cx="6408712" cy="665776"/>
          </a:xfrm>
          <a:prstGeom prst="roundRect">
            <a:avLst/>
          </a:prstGeom>
          <a:solidFill>
            <a:srgbClr val="7A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r>
              <a:rPr lang="en-US" sz="1800" b="1" dirty="0">
                <a:solidFill>
                  <a:schemeClr val="bg1"/>
                </a:solidFill>
              </a:rPr>
              <a:t>NT </a:t>
            </a:r>
            <a:r>
              <a:rPr lang="en-US" sz="1800" b="1" dirty="0" smtClean="0">
                <a:solidFill>
                  <a:schemeClr val="bg1"/>
                </a:solidFill>
              </a:rPr>
              <a:t>needs to operate </a:t>
            </a:r>
            <a:r>
              <a:rPr lang="en-US" sz="1800" b="1" dirty="0">
                <a:solidFill>
                  <a:schemeClr val="bg1"/>
                </a:solidFill>
              </a:rPr>
              <a:t>at </a:t>
            </a:r>
            <a:r>
              <a:rPr lang="en-US" sz="1800" b="1" dirty="0" smtClean="0">
                <a:solidFill>
                  <a:schemeClr val="bg1"/>
                </a:solidFill>
              </a:rPr>
              <a:t>a more STRATEGIC LEVEL</a:t>
            </a:r>
          </a:p>
          <a:p>
            <a:pPr algn="ctr"/>
            <a:r>
              <a:rPr lang="en-US" sz="1800" b="1" dirty="0" smtClean="0">
                <a:solidFill>
                  <a:schemeClr val="bg1"/>
                </a:solidFill>
              </a:rPr>
              <a:t>to </a:t>
            </a:r>
            <a:r>
              <a:rPr lang="en-US" sz="1800" b="1" dirty="0">
                <a:solidFill>
                  <a:schemeClr val="bg1"/>
                </a:solidFill>
              </a:rPr>
              <a:t>ensure optimal impact</a:t>
            </a:r>
          </a:p>
        </p:txBody>
      </p:sp>
    </p:spTree>
    <p:extLst>
      <p:ext uri="{BB962C8B-B14F-4D97-AF65-F5344CB8AC3E}">
        <p14:creationId xmlns:p14="http://schemas.microsoft.com/office/powerpoint/2010/main" val="173409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42528"/>
            <a:ext cx="8884096" cy="838200"/>
          </a:xfrm>
        </p:spPr>
        <p:txBody>
          <a:bodyPr/>
          <a:lstStyle/>
          <a:p>
            <a:r>
              <a:rPr lang="en-ZA" sz="2400" cap="all" dirty="0" smtClean="0"/>
              <a:t>OUTCOMES OF THE Neighbourhood </a:t>
            </a:r>
            <a:r>
              <a:rPr lang="en-ZA" sz="2400" cap="all" dirty="0"/>
              <a:t>Development Programme’s (NDP) </a:t>
            </a:r>
            <a:r>
              <a:rPr lang="en-ZA" sz="2400" cap="all" dirty="0" smtClean="0"/>
              <a:t>REVIEW</a:t>
            </a:r>
            <a:endParaRPr lang="en-ZA" cap="all" dirty="0"/>
          </a:p>
        </p:txBody>
      </p:sp>
      <p:sp>
        <p:nvSpPr>
          <p:cNvPr id="4" name="Content Placeholder 3"/>
          <p:cNvSpPr>
            <a:spLocks noGrp="1"/>
          </p:cNvSpPr>
          <p:nvPr>
            <p:ph idx="1"/>
          </p:nvPr>
        </p:nvSpPr>
        <p:spPr/>
        <p:txBody>
          <a:bodyPr/>
          <a:lstStyle/>
          <a:p>
            <a:r>
              <a:rPr lang="en-ZA" dirty="0" smtClean="0"/>
              <a:t>Need to focus the NDP Grant on </a:t>
            </a:r>
            <a:r>
              <a:rPr lang="en-ZA" dirty="0"/>
              <a:t>larger scale (functional regional) spatial </a:t>
            </a:r>
            <a:r>
              <a:rPr lang="en-ZA" dirty="0" smtClean="0"/>
              <a:t>interventions</a:t>
            </a:r>
          </a:p>
          <a:p>
            <a:r>
              <a:rPr lang="en-ZA" dirty="0" smtClean="0"/>
              <a:t>Need to partner </a:t>
            </a:r>
            <a:r>
              <a:rPr lang="en-ZA" dirty="0"/>
              <a:t>with other strategic spatial, transit orientated grants for projects in the urban hubs, transport linkages and housing in integration zones will be made available via the NDPG, </a:t>
            </a:r>
            <a:r>
              <a:rPr lang="en-ZA" dirty="0" smtClean="0"/>
              <a:t>PTIS (transport) </a:t>
            </a:r>
            <a:r>
              <a:rPr lang="en-ZA" dirty="0"/>
              <a:t>and USDG </a:t>
            </a:r>
            <a:r>
              <a:rPr lang="en-ZA" dirty="0" smtClean="0"/>
              <a:t>(housing) grants.</a:t>
            </a:r>
          </a:p>
          <a:p>
            <a:r>
              <a:rPr lang="en-ZA" dirty="0" smtClean="0"/>
              <a:t>A relocation of NDP </a:t>
            </a:r>
            <a:r>
              <a:rPr lang="en-ZA" dirty="0"/>
              <a:t>to the City Support Programme within </a:t>
            </a:r>
            <a:r>
              <a:rPr lang="en-ZA" dirty="0" smtClean="0"/>
              <a:t>the Intergovernmental Relations Branch of NT to enable </a:t>
            </a:r>
            <a:r>
              <a:rPr lang="en-ZA" dirty="0"/>
              <a:t>the NDP to play a more direct role in strategic infrastructure prioritisation</a:t>
            </a:r>
            <a:endParaRPr lang="en-ZA" dirty="0" smtClean="0"/>
          </a:p>
          <a:p>
            <a:r>
              <a:rPr lang="en-US" dirty="0" smtClean="0"/>
              <a:t>An adjustment of the NDP role </a:t>
            </a:r>
            <a:r>
              <a:rPr lang="en-US" dirty="0"/>
              <a:t>as the Transferring National Officer and Grant Manager / Project Manager of the </a:t>
            </a:r>
            <a:r>
              <a:rPr lang="en-US" dirty="0" smtClean="0"/>
              <a:t>NDP Grant </a:t>
            </a:r>
            <a:r>
              <a:rPr lang="en-US" dirty="0"/>
              <a:t>for rural </a:t>
            </a:r>
            <a:r>
              <a:rPr lang="en-US" dirty="0" smtClean="0"/>
              <a:t>(non urban) NDP </a:t>
            </a:r>
            <a:r>
              <a:rPr lang="en-US" dirty="0"/>
              <a:t>municipalities. </a:t>
            </a:r>
            <a:endParaRPr lang="en-US" dirty="0" smtClean="0"/>
          </a:p>
          <a:p>
            <a:r>
              <a:rPr lang="en-ZA" dirty="0" smtClean="0">
                <a:effectLst>
                  <a:outerShdw blurRad="38100" dist="38100" dir="2700000" algn="tl">
                    <a:srgbClr val="000000">
                      <a:alpha val="43137"/>
                    </a:srgbClr>
                  </a:outerShdw>
                </a:effectLst>
              </a:rPr>
              <a:t>Need to promote a strategic planning and investment framework to transform </a:t>
            </a:r>
            <a:r>
              <a:rPr lang="en-ZA" dirty="0">
                <a:effectLst>
                  <a:outerShdw blurRad="38100" dist="38100" dir="2700000" algn="tl">
                    <a:srgbClr val="000000">
                      <a:alpha val="43137"/>
                    </a:srgbClr>
                  </a:outerShdw>
                </a:effectLst>
              </a:rPr>
              <a:t>the spatial form of SA’s larger urban </a:t>
            </a:r>
            <a:r>
              <a:rPr lang="en-ZA" dirty="0" smtClean="0">
                <a:effectLst>
                  <a:outerShdw blurRad="38100" dist="38100" dir="2700000" algn="tl">
                    <a:srgbClr val="000000">
                      <a:alpha val="43137"/>
                    </a:srgbClr>
                  </a:outerShdw>
                </a:effectLst>
              </a:rPr>
              <a:t>centres.</a:t>
            </a:r>
            <a:endParaRPr lang="en-ZA"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pPr>
              <a:defRPr/>
            </a:pPr>
            <a:fld id="{B496249B-682D-4BC8-9865-0DC07C618F7E}" type="slidenum">
              <a:rPr lang="en-US" smtClean="0"/>
              <a:pPr>
                <a:defRPr/>
              </a:pPr>
              <a:t>8</a:t>
            </a:fld>
            <a:endParaRPr lang="en-US" sz="1400" b="0" dirty="0">
              <a:solidFill>
                <a:schemeClr val="tx1"/>
              </a:solidFill>
              <a:latin typeface="+mn-lt"/>
            </a:endParaRPr>
          </a:p>
        </p:txBody>
      </p:sp>
    </p:spTree>
    <p:extLst>
      <p:ext uri="{BB962C8B-B14F-4D97-AF65-F5344CB8AC3E}">
        <p14:creationId xmlns:p14="http://schemas.microsoft.com/office/powerpoint/2010/main" val="2798141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496249B-682D-4BC8-9865-0DC07C618F7E}" type="slidenum">
              <a:rPr lang="en-US" smtClean="0"/>
              <a:pPr>
                <a:defRPr/>
              </a:pPr>
              <a:t>9</a:t>
            </a:fld>
            <a:endParaRPr lang="en-US" sz="1400" b="0" dirty="0">
              <a:solidFill>
                <a:schemeClr val="tx1"/>
              </a:solidFill>
              <a:latin typeface="+mn-lt"/>
            </a:endParaRPr>
          </a:p>
        </p:txBody>
      </p:sp>
      <p:grpSp>
        <p:nvGrpSpPr>
          <p:cNvPr id="7" name="Group 6"/>
          <p:cNvGrpSpPr>
            <a:grpSpLocks noChangeAspect="1"/>
          </p:cNvGrpSpPr>
          <p:nvPr/>
        </p:nvGrpSpPr>
        <p:grpSpPr>
          <a:xfrm>
            <a:off x="1604075" y="1216617"/>
            <a:ext cx="6561345" cy="5577840"/>
            <a:chOff x="1576481" y="1216617"/>
            <a:chExt cx="5587807" cy="475023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74" t="8819" r="18338" b="2730"/>
            <a:stretch/>
          </p:blipFill>
          <p:spPr bwMode="auto">
            <a:xfrm>
              <a:off x="1576481" y="1216617"/>
              <a:ext cx="5149783" cy="475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5292080" y="5013176"/>
              <a:ext cx="1872208" cy="9536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6" name="Rectangle 5"/>
            <p:cNvSpPr/>
            <p:nvPr/>
          </p:nvSpPr>
          <p:spPr bwMode="auto">
            <a:xfrm>
              <a:off x="6635274" y="3276962"/>
              <a:ext cx="432048" cy="18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p:txBody>
        </p:sp>
      </p:gr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531" t="80194" r="22019" b="2730"/>
          <a:stretch/>
        </p:blipFill>
        <p:spPr bwMode="auto">
          <a:xfrm>
            <a:off x="7164288" y="5968324"/>
            <a:ext cx="1255363" cy="91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899592" y="1216617"/>
            <a:ext cx="4032448" cy="1119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0" name="TextBox 9"/>
          <p:cNvSpPr txBox="1"/>
          <p:nvPr/>
        </p:nvSpPr>
        <p:spPr>
          <a:xfrm>
            <a:off x="-35633" y="146229"/>
            <a:ext cx="9297043" cy="954107"/>
          </a:xfrm>
          <a:prstGeom prst="rect">
            <a:avLst/>
          </a:prstGeom>
          <a:noFill/>
        </p:spPr>
        <p:txBody>
          <a:bodyPr wrap="square" rtlCol="0">
            <a:spAutoFit/>
          </a:bodyPr>
          <a:lstStyle/>
          <a:p>
            <a:r>
              <a:rPr lang="en-US" sz="2800" dirty="0" smtClean="0">
                <a:solidFill>
                  <a:schemeClr val="bg1"/>
                </a:solidFill>
                <a:latin typeface="+mj-lt"/>
                <a:ea typeface="+mj-ea"/>
                <a:cs typeface="Osaka"/>
              </a:rPr>
              <a:t>FOCUS IS ON CITIES AS THEY ARE THE CENTRES OF SOCIO-ECONOMIC ACTIVITY</a:t>
            </a:r>
            <a:endParaRPr lang="en-ZA" sz="2800" dirty="0">
              <a:solidFill>
                <a:schemeClr val="bg1"/>
              </a:solidFill>
              <a:latin typeface="+mj-lt"/>
              <a:ea typeface="+mj-ea"/>
              <a:cs typeface="Osaka"/>
            </a:endParaRPr>
          </a:p>
        </p:txBody>
      </p:sp>
    </p:spTree>
    <p:extLst>
      <p:ext uri="{BB962C8B-B14F-4D97-AF65-F5344CB8AC3E}">
        <p14:creationId xmlns:p14="http://schemas.microsoft.com/office/powerpoint/2010/main" val="906453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old"/>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610473E005F84EA7C7A883641CAFE5" ma:contentTypeVersion="0" ma:contentTypeDescription="Create a new document." ma:contentTypeScope="" ma:versionID="5b2190e8298ed0737e5e5875d0ab30d9">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C3AA17C-F24E-4CC4-85EC-33D073906F45}"/>
</file>

<file path=customXml/itemProps2.xml><?xml version="1.0" encoding="utf-8"?>
<ds:datastoreItem xmlns:ds="http://schemas.openxmlformats.org/officeDocument/2006/customXml" ds:itemID="{E25A785E-A7AE-4574-8D84-94C04FBA492C}"/>
</file>

<file path=customXml/itemProps3.xml><?xml version="1.0" encoding="utf-8"?>
<ds:datastoreItem xmlns:ds="http://schemas.openxmlformats.org/officeDocument/2006/customXml" ds:itemID="{BD63CBDE-8FAD-474A-A3AB-17C363D46B7C}"/>
</file>

<file path=docProps/app.xml><?xml version="1.0" encoding="utf-8"?>
<Properties xmlns="http://schemas.openxmlformats.org/officeDocument/2006/extended-properties" xmlns:vt="http://schemas.openxmlformats.org/officeDocument/2006/docPropsVTypes">
  <Template>ITMac01 HD:Applications:Microsoft Office 2004:Templates:Presentations:Designs:Blank Presentation</Template>
  <TotalTime>15263</TotalTime>
  <Words>4764</Words>
  <Application>Microsoft Office PowerPoint</Application>
  <PresentationFormat>On-screen Show (4:3)</PresentationFormat>
  <Paragraphs>960</Paragraphs>
  <Slides>69</Slides>
  <Notes>16</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Blank Presentation</vt:lpstr>
      <vt:lpstr>PowerPoint Presentation</vt:lpstr>
      <vt:lpstr>PowerPoint Presentation</vt:lpstr>
      <vt:lpstr>CONTEXT OF THE NEIGHBOURHOOD DEVELOPMENT PROGRAMME</vt:lpstr>
      <vt:lpstr>PowerPoint Presentation</vt:lpstr>
      <vt:lpstr>PowerPoint Presentation</vt:lpstr>
      <vt:lpstr>NDPG: LESSONS LEARNT IN TOWNSHIP REGENERATION</vt:lpstr>
      <vt:lpstr>INTERNAL AND EXTERNAL FACTORS SHAPING &amp; INFORMING THE NEW APPROACH OF THE NDP</vt:lpstr>
      <vt:lpstr>OUTCOMES OF THE Neighbourhood Development Programme’s (NDP) REVIEW</vt:lpstr>
      <vt:lpstr>PowerPoint Presentation</vt:lpstr>
      <vt:lpstr>focus on urban spatial form</vt:lpstr>
      <vt:lpstr>a targeted investment programme in SA’s 18 larger urban centres</vt:lpstr>
      <vt:lpstr>PowerPoint Presentation</vt:lpstr>
      <vt:lpstr>THE STRATEGY FOLLOWS A MULTI-SECTORAL APPROACH</vt:lpstr>
      <vt:lpstr>THE NEW APPROACH WILL ENABLE GROWTH &amp; DEVELOPMENT</vt:lpstr>
      <vt:lpstr>TAKING THE NEW NDP strategy Into action …</vt:lpstr>
      <vt:lpstr>THE TWO SPATIAL PRINCIPLES UNDERPIN THE URBAN NETWORKS STRATEGY</vt:lpstr>
      <vt:lpstr>PRIMARY NETWORK LEVEL</vt:lpstr>
      <vt:lpstr> . . . IDENTIFY &amp; STRENGTHEN HUBS . . . </vt:lpstr>
      <vt:lpstr>. . . CONNECT . . . PRIMARY NETWORK</vt:lpstr>
      <vt:lpstr>SECONDARY NETWORK LEVEL</vt:lpstr>
      <vt:lpstr>. . . CONNECT . . . SECONDARY NETWORK</vt:lpstr>
      <vt:lpstr>DETERMINE ACTIVITY CORRIDOR</vt:lpstr>
      <vt:lpstr>SUPPORTING INFRASTRUCTURE TO BE PRIORITISED TOWARDS TARGET AREAS </vt:lpstr>
      <vt:lpstr>STRATEGIC URBAN LOCATIONS UNLOCK A PROJECT PIPELINE</vt:lpstr>
      <vt:lpstr>THE PIPELINE IS AIMED TOWARDS AN INTEGRATED FISCAL PACKAGE</vt:lpstr>
      <vt:lpstr>Grant ICDG - 1: a performance-based Integrated City Development Grant</vt:lpstr>
      <vt:lpstr>ICDG Grant - 2: A facility to support preparation of catalytic investments on the urban network</vt:lpstr>
      <vt:lpstr>THE PIPELINE IS AIMED TOWARDS AN INTEGRATED FISCAL PACKAGE</vt:lpstr>
      <vt:lpstr>From strategy to action</vt:lpstr>
      <vt:lpstr>The urban networks strategy is aimed at integrated growth &amp; development</vt:lpstr>
      <vt:lpstr>INVESTMENT CASE STUDY: MAMELODI</vt:lpstr>
      <vt:lpstr>INVESTMENT CASE STUDY: MAMELODI</vt:lpstr>
      <vt:lpstr>PILLARS OF URBAN NETWORK STRATEGY</vt:lpstr>
      <vt:lpstr>PowerPoint Presentation</vt:lpstr>
      <vt:lpstr>PowerPoint Presentation</vt:lpstr>
      <vt:lpstr>TOWARDS VIBRANT URBAN HUBS: Bara Central Development</vt:lpstr>
      <vt:lpstr>PowerPoint Presentation</vt:lpstr>
      <vt:lpstr>TOWARDS VIBRANT URBAN HUBS</vt:lpstr>
      <vt:lpstr>Individual urban hub strategy to be determined via investment index</vt:lpstr>
      <vt:lpstr>CBD &amp; Hubs require a clear precinct management strategy to ensure full life cycle optimisation</vt:lpstr>
      <vt:lpstr>An urban design toolkit will assist cities to optimise vibrancy &amp; investment </vt:lpstr>
      <vt:lpstr>CONVERGENCE OF PEOPLE IN HUBS TO ATTRACT PRIVATE SECTOR INVESTMENT</vt:lpstr>
      <vt:lpstr>PowerPoint Presentation</vt:lpstr>
      <vt:lpstr>Urban Networks Approach </vt:lpstr>
      <vt:lpstr>IDENTIFICATION OF NETWORK ELEMENTS: PROCESS </vt:lpstr>
      <vt:lpstr>STEP 1:  Regional Analysis – Primary Network and Township Clusters </vt:lpstr>
      <vt:lpstr>STEP 2:  Local Analysis per Un-served Township Cluster – Hub Identification </vt:lpstr>
      <vt:lpstr>STEP 3:  Local Analysis </vt:lpstr>
      <vt:lpstr>PowerPoint Presentation</vt:lpstr>
      <vt:lpstr>APPLICATION OF UNS METHDOLOGY</vt:lpstr>
      <vt:lpstr>PowerPoint Presentation</vt:lpstr>
      <vt:lpstr>PowerPoint Presentation</vt:lpstr>
      <vt:lpstr>PowerPoint Presentation</vt:lpstr>
      <vt:lpstr>NEW ROADMAP:  MUNICIPAL OUTPUTS</vt:lpstr>
      <vt:lpstr>NEW ROADMAP:  MUNICIPAL OUTPUTS</vt:lpstr>
      <vt:lpstr>NEW ROADMAP:  MUNICIPAL OUTPUTS</vt:lpstr>
      <vt:lpstr>NEW ROADMAP:  MUNICIPAL OUTPUTS</vt:lpstr>
      <vt:lpstr>NEW ROADMAP:  MUNICIPAL OUTPUTS</vt:lpstr>
      <vt:lpstr>NEW ROADMAP:  MUNICIPAL OUTPUTS</vt:lpstr>
      <vt:lpstr>Council Resolution</vt:lpstr>
      <vt:lpstr>Council Resolution</vt:lpstr>
      <vt:lpstr>Memorandum of Agreement (MOA)</vt:lpstr>
      <vt:lpstr>PowerPoint Presentation</vt:lpstr>
      <vt:lpstr>PROCUREMENT OF SERVICE PROVIDERS</vt:lpstr>
      <vt:lpstr>Municipal Reporting:  NDP MIS </vt:lpstr>
      <vt:lpstr>PowerPoint Presentation</vt:lpstr>
      <vt:lpstr>Key actions and timelines</vt:lpstr>
      <vt:lpstr>Timelines: planning </vt:lpstr>
      <vt:lpstr>PowerPoint Presentation</vt:lpstr>
    </vt:vector>
  </TitlesOfParts>
  <Company>bronwen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SUMMURY OF THE BUGDGET PROCESS.</dc:title>
  <dc:creator>bronwen</dc:creator>
  <cp:lastModifiedBy>Eugenie Ninham</cp:lastModifiedBy>
  <cp:revision>1045</cp:revision>
  <cp:lastPrinted>2012-07-16T13:12:32Z</cp:lastPrinted>
  <dcterms:created xsi:type="dcterms:W3CDTF">2010-05-24T08:09:56Z</dcterms:created>
  <dcterms:modified xsi:type="dcterms:W3CDTF">2013-06-26T07:14:03Z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0x0101007C610473E005F84EA7C7A883641CAFE5</vt:lpwstr>
  </property>
</Properties>
</file>