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p:cViewPr varScale="1">
        <p:scale>
          <a:sx n="71" d="100"/>
          <a:sy n="71"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BB9B4-36BE-4772-92CA-E532791CED49}" type="doc">
      <dgm:prSet loTypeId="urn:microsoft.com/office/officeart/2005/8/layout/hProcess9" loCatId="process" qsTypeId="urn:microsoft.com/office/officeart/2005/8/quickstyle/3d2" qsCatId="3D" csTypeId="urn:microsoft.com/office/officeart/2005/8/colors/accent1_2#9" csCatId="accent1" phldr="1"/>
      <dgm:spPr/>
    </dgm:pt>
    <dgm:pt modelId="{06667B3F-0DFE-461F-94BF-246255C8E0A0}">
      <dgm:prSet phldrT="[Text]"/>
      <dgm:spPr>
        <a:solidFill>
          <a:schemeClr val="accent2">
            <a:lumMod val="75000"/>
          </a:schemeClr>
        </a:solidFill>
      </dgm:spPr>
      <dgm:t>
        <a:bodyPr/>
        <a:lstStyle/>
        <a:p>
          <a:r>
            <a:rPr lang="en-US" dirty="0" smtClean="0">
              <a:solidFill>
                <a:srgbClr val="FFFFFF"/>
              </a:solidFill>
            </a:rPr>
            <a:t>Inputs: raw materials; energy, resources</a:t>
          </a:r>
          <a:endParaRPr lang="en-US" dirty="0">
            <a:solidFill>
              <a:srgbClr val="FFFFFF"/>
            </a:solidFill>
          </a:endParaRPr>
        </a:p>
      </dgm:t>
    </dgm:pt>
    <dgm:pt modelId="{80ACAFF3-7740-44C4-90C4-BCF382EB2C59}" type="parTrans" cxnId="{0FB64A01-C833-4763-8AC6-980124B6F064}">
      <dgm:prSet/>
      <dgm:spPr/>
      <dgm:t>
        <a:bodyPr/>
        <a:lstStyle/>
        <a:p>
          <a:endParaRPr lang="en-US"/>
        </a:p>
      </dgm:t>
    </dgm:pt>
    <dgm:pt modelId="{A79A84E3-8A1C-45EA-B558-D715BA1EA08C}" type="sibTrans" cxnId="{0FB64A01-C833-4763-8AC6-980124B6F064}">
      <dgm:prSet/>
      <dgm:spPr/>
      <dgm:t>
        <a:bodyPr/>
        <a:lstStyle/>
        <a:p>
          <a:endParaRPr lang="en-US"/>
        </a:p>
      </dgm:t>
    </dgm:pt>
    <dgm:pt modelId="{C45340CE-ADBC-4928-80CC-386FA68E67CC}">
      <dgm:prSet phldrT="[Text]"/>
      <dgm:spPr>
        <a:solidFill>
          <a:schemeClr val="accent2">
            <a:lumMod val="75000"/>
          </a:schemeClr>
        </a:solidFill>
      </dgm:spPr>
      <dgm:t>
        <a:bodyPr/>
        <a:lstStyle/>
        <a:p>
          <a:r>
            <a:rPr lang="en-US" dirty="0" smtClean="0">
              <a:solidFill>
                <a:srgbClr val="FFFFFF"/>
              </a:solidFill>
            </a:rPr>
            <a:t>PROCESS</a:t>
          </a:r>
          <a:endParaRPr lang="en-US" dirty="0">
            <a:solidFill>
              <a:srgbClr val="FFFFFF"/>
            </a:solidFill>
          </a:endParaRPr>
        </a:p>
      </dgm:t>
    </dgm:pt>
    <dgm:pt modelId="{1460F56A-2FD1-4B57-9482-3B400D893679}" type="parTrans" cxnId="{5947436C-3993-4113-B0DC-E4EE57CE1C2A}">
      <dgm:prSet/>
      <dgm:spPr/>
      <dgm:t>
        <a:bodyPr/>
        <a:lstStyle/>
        <a:p>
          <a:endParaRPr lang="en-US"/>
        </a:p>
      </dgm:t>
    </dgm:pt>
    <dgm:pt modelId="{CD556282-B754-407E-A55D-D9A04EB149C1}" type="sibTrans" cxnId="{5947436C-3993-4113-B0DC-E4EE57CE1C2A}">
      <dgm:prSet/>
      <dgm:spPr/>
      <dgm:t>
        <a:bodyPr/>
        <a:lstStyle/>
        <a:p>
          <a:endParaRPr lang="en-US"/>
        </a:p>
      </dgm:t>
    </dgm:pt>
    <dgm:pt modelId="{9F5E797E-C358-4E53-9CDD-8EF611A78DC8}">
      <dgm:prSet phldrT="[Text]"/>
      <dgm:spPr>
        <a:solidFill>
          <a:schemeClr val="accent2">
            <a:lumMod val="75000"/>
          </a:schemeClr>
        </a:solidFill>
      </dgm:spPr>
      <dgm:t>
        <a:bodyPr/>
        <a:lstStyle/>
        <a:p>
          <a:r>
            <a:rPr lang="en-US" dirty="0" smtClean="0">
              <a:solidFill>
                <a:srgbClr val="FFFFFF"/>
              </a:solidFill>
            </a:rPr>
            <a:t>Outputs: emissions; by-products; wastes</a:t>
          </a:r>
          <a:endParaRPr lang="en-US" dirty="0">
            <a:solidFill>
              <a:srgbClr val="FFFFFF"/>
            </a:solidFill>
          </a:endParaRPr>
        </a:p>
      </dgm:t>
    </dgm:pt>
    <dgm:pt modelId="{F5E91B2D-E6EC-4AAC-A951-138DFB741AD8}" type="parTrans" cxnId="{625B143D-259E-417B-AD07-E794AD25D97C}">
      <dgm:prSet/>
      <dgm:spPr/>
      <dgm:t>
        <a:bodyPr/>
        <a:lstStyle/>
        <a:p>
          <a:endParaRPr lang="en-US"/>
        </a:p>
      </dgm:t>
    </dgm:pt>
    <dgm:pt modelId="{BFB8EF81-05F2-43DB-9B47-672EE9CB37FB}" type="sibTrans" cxnId="{625B143D-259E-417B-AD07-E794AD25D97C}">
      <dgm:prSet/>
      <dgm:spPr/>
      <dgm:t>
        <a:bodyPr/>
        <a:lstStyle/>
        <a:p>
          <a:endParaRPr lang="en-US"/>
        </a:p>
      </dgm:t>
    </dgm:pt>
    <dgm:pt modelId="{5C5478C8-FB02-4383-878C-BDB1970EBF3A}" type="pres">
      <dgm:prSet presAssocID="{9DABB9B4-36BE-4772-92CA-E532791CED49}" presName="CompostProcess" presStyleCnt="0">
        <dgm:presLayoutVars>
          <dgm:dir/>
          <dgm:resizeHandles val="exact"/>
        </dgm:presLayoutVars>
      </dgm:prSet>
      <dgm:spPr/>
    </dgm:pt>
    <dgm:pt modelId="{54B4A9E1-1014-4E5F-870B-06A4B4B383D2}" type="pres">
      <dgm:prSet presAssocID="{9DABB9B4-36BE-4772-92CA-E532791CED49}" presName="arrow" presStyleLbl="bgShp" presStyleIdx="0" presStyleCnt="1"/>
      <dgm:spPr/>
    </dgm:pt>
    <dgm:pt modelId="{C821B93A-8865-4E8E-AF02-AD6921FE7B06}" type="pres">
      <dgm:prSet presAssocID="{9DABB9B4-36BE-4772-92CA-E532791CED49}" presName="linearProcess" presStyleCnt="0"/>
      <dgm:spPr/>
    </dgm:pt>
    <dgm:pt modelId="{7E340C52-8864-4E58-863C-98D1FCC36907}" type="pres">
      <dgm:prSet presAssocID="{06667B3F-0DFE-461F-94BF-246255C8E0A0}" presName="textNode" presStyleLbl="node1" presStyleIdx="0" presStyleCnt="3">
        <dgm:presLayoutVars>
          <dgm:bulletEnabled val="1"/>
        </dgm:presLayoutVars>
      </dgm:prSet>
      <dgm:spPr/>
      <dgm:t>
        <a:bodyPr/>
        <a:lstStyle/>
        <a:p>
          <a:endParaRPr lang="en-US"/>
        </a:p>
      </dgm:t>
    </dgm:pt>
    <dgm:pt modelId="{7D1B3304-4600-4805-A313-925D96E2643D}" type="pres">
      <dgm:prSet presAssocID="{A79A84E3-8A1C-45EA-B558-D715BA1EA08C}" presName="sibTrans" presStyleCnt="0"/>
      <dgm:spPr/>
    </dgm:pt>
    <dgm:pt modelId="{FA7B3554-BA81-4802-AEA0-E057A630753C}" type="pres">
      <dgm:prSet presAssocID="{C45340CE-ADBC-4928-80CC-386FA68E67CC}" presName="textNode" presStyleLbl="node1" presStyleIdx="1" presStyleCnt="3">
        <dgm:presLayoutVars>
          <dgm:bulletEnabled val="1"/>
        </dgm:presLayoutVars>
      </dgm:prSet>
      <dgm:spPr/>
      <dgm:t>
        <a:bodyPr/>
        <a:lstStyle/>
        <a:p>
          <a:endParaRPr lang="en-US"/>
        </a:p>
      </dgm:t>
    </dgm:pt>
    <dgm:pt modelId="{0BB9F3E9-E13C-4FFD-9450-3B04F3EC55E2}" type="pres">
      <dgm:prSet presAssocID="{CD556282-B754-407E-A55D-D9A04EB149C1}" presName="sibTrans" presStyleCnt="0"/>
      <dgm:spPr/>
    </dgm:pt>
    <dgm:pt modelId="{3F6E5ECC-5677-453C-8DAF-FCA52C323E1C}" type="pres">
      <dgm:prSet presAssocID="{9F5E797E-C358-4E53-9CDD-8EF611A78DC8}" presName="textNode" presStyleLbl="node1" presStyleIdx="2" presStyleCnt="3">
        <dgm:presLayoutVars>
          <dgm:bulletEnabled val="1"/>
        </dgm:presLayoutVars>
      </dgm:prSet>
      <dgm:spPr/>
      <dgm:t>
        <a:bodyPr/>
        <a:lstStyle/>
        <a:p>
          <a:endParaRPr lang="en-US"/>
        </a:p>
      </dgm:t>
    </dgm:pt>
  </dgm:ptLst>
  <dgm:cxnLst>
    <dgm:cxn modelId="{032CD01A-05F0-4812-A892-35B49F038DF1}" type="presOf" srcId="{9DABB9B4-36BE-4772-92CA-E532791CED49}" destId="{5C5478C8-FB02-4383-878C-BDB1970EBF3A}" srcOrd="0" destOrd="0" presId="urn:microsoft.com/office/officeart/2005/8/layout/hProcess9"/>
    <dgm:cxn modelId="{E7951826-1D5E-420B-8F36-98059B2E7F26}" type="presOf" srcId="{9F5E797E-C358-4E53-9CDD-8EF611A78DC8}" destId="{3F6E5ECC-5677-453C-8DAF-FCA52C323E1C}" srcOrd="0" destOrd="0" presId="urn:microsoft.com/office/officeart/2005/8/layout/hProcess9"/>
    <dgm:cxn modelId="{3F0E175A-F889-4E9A-B298-EA1FEAD7ECAC}" type="presOf" srcId="{C45340CE-ADBC-4928-80CC-386FA68E67CC}" destId="{FA7B3554-BA81-4802-AEA0-E057A630753C}" srcOrd="0" destOrd="0" presId="urn:microsoft.com/office/officeart/2005/8/layout/hProcess9"/>
    <dgm:cxn modelId="{44146C56-A5E1-4AA9-A1BD-9E15BCF331F4}" type="presOf" srcId="{06667B3F-0DFE-461F-94BF-246255C8E0A0}" destId="{7E340C52-8864-4E58-863C-98D1FCC36907}" srcOrd="0" destOrd="0" presId="urn:microsoft.com/office/officeart/2005/8/layout/hProcess9"/>
    <dgm:cxn modelId="{0FB64A01-C833-4763-8AC6-980124B6F064}" srcId="{9DABB9B4-36BE-4772-92CA-E532791CED49}" destId="{06667B3F-0DFE-461F-94BF-246255C8E0A0}" srcOrd="0" destOrd="0" parTransId="{80ACAFF3-7740-44C4-90C4-BCF382EB2C59}" sibTransId="{A79A84E3-8A1C-45EA-B558-D715BA1EA08C}"/>
    <dgm:cxn modelId="{5947436C-3993-4113-B0DC-E4EE57CE1C2A}" srcId="{9DABB9B4-36BE-4772-92CA-E532791CED49}" destId="{C45340CE-ADBC-4928-80CC-386FA68E67CC}" srcOrd="1" destOrd="0" parTransId="{1460F56A-2FD1-4B57-9482-3B400D893679}" sibTransId="{CD556282-B754-407E-A55D-D9A04EB149C1}"/>
    <dgm:cxn modelId="{625B143D-259E-417B-AD07-E794AD25D97C}" srcId="{9DABB9B4-36BE-4772-92CA-E532791CED49}" destId="{9F5E797E-C358-4E53-9CDD-8EF611A78DC8}" srcOrd="2" destOrd="0" parTransId="{F5E91B2D-E6EC-4AAC-A951-138DFB741AD8}" sibTransId="{BFB8EF81-05F2-43DB-9B47-672EE9CB37FB}"/>
    <dgm:cxn modelId="{F0BB1F2A-3689-4D1A-8F5A-74EA686A5C99}" type="presParOf" srcId="{5C5478C8-FB02-4383-878C-BDB1970EBF3A}" destId="{54B4A9E1-1014-4E5F-870B-06A4B4B383D2}" srcOrd="0" destOrd="0" presId="urn:microsoft.com/office/officeart/2005/8/layout/hProcess9"/>
    <dgm:cxn modelId="{1A523804-2012-417F-80AC-5F881B7BE29A}" type="presParOf" srcId="{5C5478C8-FB02-4383-878C-BDB1970EBF3A}" destId="{C821B93A-8865-4E8E-AF02-AD6921FE7B06}" srcOrd="1" destOrd="0" presId="urn:microsoft.com/office/officeart/2005/8/layout/hProcess9"/>
    <dgm:cxn modelId="{9308BA7E-74C3-4051-8EC9-8B188B77E85B}" type="presParOf" srcId="{C821B93A-8865-4E8E-AF02-AD6921FE7B06}" destId="{7E340C52-8864-4E58-863C-98D1FCC36907}" srcOrd="0" destOrd="0" presId="urn:microsoft.com/office/officeart/2005/8/layout/hProcess9"/>
    <dgm:cxn modelId="{E6C33DA4-C3BF-4299-A882-8FC9E7BB33BD}" type="presParOf" srcId="{C821B93A-8865-4E8E-AF02-AD6921FE7B06}" destId="{7D1B3304-4600-4805-A313-925D96E2643D}" srcOrd="1" destOrd="0" presId="urn:microsoft.com/office/officeart/2005/8/layout/hProcess9"/>
    <dgm:cxn modelId="{A42B8003-2DD1-4C39-99E9-77B12AC5AA11}" type="presParOf" srcId="{C821B93A-8865-4E8E-AF02-AD6921FE7B06}" destId="{FA7B3554-BA81-4802-AEA0-E057A630753C}" srcOrd="2" destOrd="0" presId="urn:microsoft.com/office/officeart/2005/8/layout/hProcess9"/>
    <dgm:cxn modelId="{7A354BC6-69CD-4879-925F-522E1A8666C5}" type="presParOf" srcId="{C821B93A-8865-4E8E-AF02-AD6921FE7B06}" destId="{0BB9F3E9-E13C-4FFD-9450-3B04F3EC55E2}" srcOrd="3" destOrd="0" presId="urn:microsoft.com/office/officeart/2005/8/layout/hProcess9"/>
    <dgm:cxn modelId="{DA1FC59C-A623-4FB4-A615-07AA0C5E30C6}" type="presParOf" srcId="{C821B93A-8865-4E8E-AF02-AD6921FE7B06}" destId="{3F6E5ECC-5677-453C-8DAF-FCA52C323E1C}" srcOrd="4" destOrd="0" presId="urn:microsoft.com/office/officeart/2005/8/layout/hProcess9"/>
  </dgm:cxnLst>
  <dgm:bg>
    <a:effectLst>
      <a:outerShdw blurRad="50800" dist="50800" dir="5400000" algn="ctr" rotWithShape="0">
        <a:srgbClr val="000000"/>
      </a:outerShdw>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64682-7E56-4328-B22A-965519E16A0B}" type="doc">
      <dgm:prSet loTypeId="urn:microsoft.com/office/officeart/2005/8/layout/process4" loCatId="list" qsTypeId="urn:microsoft.com/office/officeart/2005/8/quickstyle/3d2" qsCatId="3D" csTypeId="urn:microsoft.com/office/officeart/2005/8/colors/accent1_2#10" csCatId="accent1" phldr="1"/>
      <dgm:spPr/>
      <dgm:t>
        <a:bodyPr/>
        <a:lstStyle/>
        <a:p>
          <a:endParaRPr lang="en-US"/>
        </a:p>
      </dgm:t>
    </dgm:pt>
    <dgm:pt modelId="{CDA3BD22-917F-4270-BF05-1E1CBF6E7A69}">
      <dgm:prSet phldrT="[Text]"/>
      <dgm:spPr/>
      <dgm:t>
        <a:bodyPr/>
        <a:lstStyle/>
        <a:p>
          <a:r>
            <a:rPr lang="en-US" b="1" dirty="0" smtClean="0">
              <a:solidFill>
                <a:srgbClr val="003300"/>
              </a:solidFill>
              <a:latin typeface="+mn-lt"/>
            </a:rPr>
            <a:t>SELECT AN ACTIVITY, PRODUCT OR SERVICE</a:t>
          </a:r>
          <a:endParaRPr lang="en-US" dirty="0">
            <a:solidFill>
              <a:srgbClr val="003300"/>
            </a:solidFill>
            <a:latin typeface="+mn-lt"/>
          </a:endParaRPr>
        </a:p>
      </dgm:t>
    </dgm:pt>
    <dgm:pt modelId="{3D737EA8-22F1-4112-950E-DCB56E2383C7}" type="parTrans" cxnId="{A64C9C13-F34B-4C9D-8521-ACAB9D9A00FE}">
      <dgm:prSet/>
      <dgm:spPr/>
      <dgm:t>
        <a:bodyPr/>
        <a:lstStyle/>
        <a:p>
          <a:endParaRPr lang="en-US"/>
        </a:p>
      </dgm:t>
    </dgm:pt>
    <dgm:pt modelId="{4CCECEC1-C44F-4321-8D85-87D34DB3AD08}" type="sibTrans" cxnId="{A64C9C13-F34B-4C9D-8521-ACAB9D9A00FE}">
      <dgm:prSet/>
      <dgm:spPr/>
      <dgm:t>
        <a:bodyPr/>
        <a:lstStyle/>
        <a:p>
          <a:endParaRPr lang="en-US"/>
        </a:p>
      </dgm:t>
    </dgm:pt>
    <dgm:pt modelId="{9ECB9E18-7396-4DEA-876C-D0B0B894E577}">
      <dgm:prSet phldrT="[Text]"/>
      <dgm:spPr/>
      <dgm:t>
        <a:bodyPr/>
        <a:lstStyle/>
        <a:p>
          <a:r>
            <a:rPr lang="en-US" b="1" dirty="0" smtClean="0">
              <a:solidFill>
                <a:srgbClr val="003300"/>
              </a:solidFill>
              <a:latin typeface="+mn-lt"/>
            </a:rPr>
            <a:t>IDENTIFY THE ENVIRONMENTAL ASPECT</a:t>
          </a:r>
          <a:endParaRPr lang="en-US" dirty="0">
            <a:solidFill>
              <a:srgbClr val="003300"/>
            </a:solidFill>
            <a:latin typeface="+mn-lt"/>
          </a:endParaRPr>
        </a:p>
      </dgm:t>
    </dgm:pt>
    <dgm:pt modelId="{A8FEB86F-B876-49EE-B278-B4A7967DAF4A}" type="parTrans" cxnId="{CD9A24BD-CE86-4844-A5ED-263215D48297}">
      <dgm:prSet/>
      <dgm:spPr/>
      <dgm:t>
        <a:bodyPr/>
        <a:lstStyle/>
        <a:p>
          <a:endParaRPr lang="en-US"/>
        </a:p>
      </dgm:t>
    </dgm:pt>
    <dgm:pt modelId="{1B47B4DC-E180-4A06-A375-A461A9766F80}" type="sibTrans" cxnId="{CD9A24BD-CE86-4844-A5ED-263215D48297}">
      <dgm:prSet/>
      <dgm:spPr/>
      <dgm:t>
        <a:bodyPr/>
        <a:lstStyle/>
        <a:p>
          <a:endParaRPr lang="en-US"/>
        </a:p>
      </dgm:t>
    </dgm:pt>
    <dgm:pt modelId="{4534CD20-CFF5-4BB7-916C-C66E647593E2}">
      <dgm:prSet phldrT="[Text]"/>
      <dgm:spPr/>
      <dgm:t>
        <a:bodyPr/>
        <a:lstStyle/>
        <a:p>
          <a:r>
            <a:rPr lang="en-US" b="1" dirty="0" smtClean="0">
              <a:solidFill>
                <a:srgbClr val="003300"/>
              </a:solidFill>
              <a:latin typeface="+mn-lt"/>
            </a:rPr>
            <a:t>IDENTIFY THE ENVIRONMENTAL IMPACTS</a:t>
          </a:r>
        </a:p>
      </dgm:t>
    </dgm:pt>
    <dgm:pt modelId="{14443A04-184B-4D50-A905-3E351DBEB803}" type="parTrans" cxnId="{BAC7932D-CBC8-4D9F-9636-853B4C5C4417}">
      <dgm:prSet/>
      <dgm:spPr/>
      <dgm:t>
        <a:bodyPr/>
        <a:lstStyle/>
        <a:p>
          <a:endParaRPr lang="en-US"/>
        </a:p>
      </dgm:t>
    </dgm:pt>
    <dgm:pt modelId="{C726BDA9-EFC2-4CFC-845F-924D991063B3}" type="sibTrans" cxnId="{BAC7932D-CBC8-4D9F-9636-853B4C5C4417}">
      <dgm:prSet/>
      <dgm:spPr/>
      <dgm:t>
        <a:bodyPr/>
        <a:lstStyle/>
        <a:p>
          <a:endParaRPr lang="en-US"/>
        </a:p>
      </dgm:t>
    </dgm:pt>
    <dgm:pt modelId="{F51AE834-BF44-417A-AB04-8DA29F03E44F}">
      <dgm:prSet phldrT="[Text]"/>
      <dgm:spPr/>
      <dgm:t>
        <a:bodyPr/>
        <a:lstStyle/>
        <a:p>
          <a:r>
            <a:rPr lang="en-US" b="1" dirty="0" smtClean="0">
              <a:solidFill>
                <a:srgbClr val="003300"/>
              </a:solidFill>
              <a:latin typeface="+mn-lt"/>
            </a:rPr>
            <a:t>EVALUATE THE SIGNIFICANCE OF THE IMPACTS</a:t>
          </a:r>
        </a:p>
      </dgm:t>
    </dgm:pt>
    <dgm:pt modelId="{0D54A3ED-D3C6-42FA-B407-5D2AB0A2DA0D}" type="parTrans" cxnId="{06D3AE27-0AF7-4B52-BA8B-02E8DAF627CE}">
      <dgm:prSet/>
      <dgm:spPr/>
      <dgm:t>
        <a:bodyPr/>
        <a:lstStyle/>
        <a:p>
          <a:endParaRPr lang="en-US"/>
        </a:p>
      </dgm:t>
    </dgm:pt>
    <dgm:pt modelId="{7BE2C32F-7488-4F19-ACF5-41AC6CB0A683}" type="sibTrans" cxnId="{06D3AE27-0AF7-4B52-BA8B-02E8DAF627CE}">
      <dgm:prSet/>
      <dgm:spPr/>
      <dgm:t>
        <a:bodyPr/>
        <a:lstStyle/>
        <a:p>
          <a:endParaRPr lang="en-US"/>
        </a:p>
      </dgm:t>
    </dgm:pt>
    <dgm:pt modelId="{7068E49B-E6C2-4515-9DCD-6F80662325E5}" type="pres">
      <dgm:prSet presAssocID="{7D364682-7E56-4328-B22A-965519E16A0B}" presName="Name0" presStyleCnt="0">
        <dgm:presLayoutVars>
          <dgm:dir/>
          <dgm:animLvl val="lvl"/>
          <dgm:resizeHandles val="exact"/>
        </dgm:presLayoutVars>
      </dgm:prSet>
      <dgm:spPr/>
      <dgm:t>
        <a:bodyPr/>
        <a:lstStyle/>
        <a:p>
          <a:endParaRPr lang="en-US"/>
        </a:p>
      </dgm:t>
    </dgm:pt>
    <dgm:pt modelId="{7C39F339-F64E-4E9A-B942-7492298832C8}" type="pres">
      <dgm:prSet presAssocID="{F51AE834-BF44-417A-AB04-8DA29F03E44F}" presName="boxAndChildren" presStyleCnt="0"/>
      <dgm:spPr/>
      <dgm:t>
        <a:bodyPr/>
        <a:lstStyle/>
        <a:p>
          <a:endParaRPr lang="en-US"/>
        </a:p>
      </dgm:t>
    </dgm:pt>
    <dgm:pt modelId="{732D11C4-D547-4E07-BB69-F9F2B86AF885}" type="pres">
      <dgm:prSet presAssocID="{F51AE834-BF44-417A-AB04-8DA29F03E44F}" presName="parentTextBox" presStyleLbl="node1" presStyleIdx="0" presStyleCnt="4"/>
      <dgm:spPr/>
      <dgm:t>
        <a:bodyPr/>
        <a:lstStyle/>
        <a:p>
          <a:endParaRPr lang="en-US"/>
        </a:p>
      </dgm:t>
    </dgm:pt>
    <dgm:pt modelId="{C7D4D844-260D-4F4C-8FF5-9725D9B14816}" type="pres">
      <dgm:prSet presAssocID="{C726BDA9-EFC2-4CFC-845F-924D991063B3}" presName="sp" presStyleCnt="0"/>
      <dgm:spPr/>
      <dgm:t>
        <a:bodyPr/>
        <a:lstStyle/>
        <a:p>
          <a:endParaRPr lang="en-US"/>
        </a:p>
      </dgm:t>
    </dgm:pt>
    <dgm:pt modelId="{11DADCA5-13E4-4228-B575-0C858C90FD75}" type="pres">
      <dgm:prSet presAssocID="{4534CD20-CFF5-4BB7-916C-C66E647593E2}" presName="arrowAndChildren" presStyleCnt="0"/>
      <dgm:spPr/>
      <dgm:t>
        <a:bodyPr/>
        <a:lstStyle/>
        <a:p>
          <a:endParaRPr lang="en-US"/>
        </a:p>
      </dgm:t>
    </dgm:pt>
    <dgm:pt modelId="{5CCC855F-BF38-49EF-B5A3-D168F0F08440}" type="pres">
      <dgm:prSet presAssocID="{4534CD20-CFF5-4BB7-916C-C66E647593E2}" presName="parentTextArrow" presStyleLbl="node1" presStyleIdx="1" presStyleCnt="4"/>
      <dgm:spPr/>
      <dgm:t>
        <a:bodyPr/>
        <a:lstStyle/>
        <a:p>
          <a:endParaRPr lang="en-US"/>
        </a:p>
      </dgm:t>
    </dgm:pt>
    <dgm:pt modelId="{F31E957D-E8A4-4BB9-AE49-6B73CC66A49B}" type="pres">
      <dgm:prSet presAssocID="{1B47B4DC-E180-4A06-A375-A461A9766F80}" presName="sp" presStyleCnt="0"/>
      <dgm:spPr/>
      <dgm:t>
        <a:bodyPr/>
        <a:lstStyle/>
        <a:p>
          <a:endParaRPr lang="en-US"/>
        </a:p>
      </dgm:t>
    </dgm:pt>
    <dgm:pt modelId="{493B1324-8961-448A-B526-459727801A5E}" type="pres">
      <dgm:prSet presAssocID="{9ECB9E18-7396-4DEA-876C-D0B0B894E577}" presName="arrowAndChildren" presStyleCnt="0"/>
      <dgm:spPr/>
      <dgm:t>
        <a:bodyPr/>
        <a:lstStyle/>
        <a:p>
          <a:endParaRPr lang="en-US"/>
        </a:p>
      </dgm:t>
    </dgm:pt>
    <dgm:pt modelId="{03F1A858-8DEA-4EDA-A4DF-D62BE196A681}" type="pres">
      <dgm:prSet presAssocID="{9ECB9E18-7396-4DEA-876C-D0B0B894E577}" presName="parentTextArrow" presStyleLbl="node1" presStyleIdx="2" presStyleCnt="4"/>
      <dgm:spPr/>
      <dgm:t>
        <a:bodyPr/>
        <a:lstStyle/>
        <a:p>
          <a:endParaRPr lang="en-US"/>
        </a:p>
      </dgm:t>
    </dgm:pt>
    <dgm:pt modelId="{A19E9D1C-C237-41B4-BD39-984575087140}" type="pres">
      <dgm:prSet presAssocID="{4CCECEC1-C44F-4321-8D85-87D34DB3AD08}" presName="sp" presStyleCnt="0"/>
      <dgm:spPr/>
      <dgm:t>
        <a:bodyPr/>
        <a:lstStyle/>
        <a:p>
          <a:endParaRPr lang="en-US"/>
        </a:p>
      </dgm:t>
    </dgm:pt>
    <dgm:pt modelId="{566A628A-853A-491B-BBAC-4DC5B3EC3E7D}" type="pres">
      <dgm:prSet presAssocID="{CDA3BD22-917F-4270-BF05-1E1CBF6E7A69}" presName="arrowAndChildren" presStyleCnt="0"/>
      <dgm:spPr/>
      <dgm:t>
        <a:bodyPr/>
        <a:lstStyle/>
        <a:p>
          <a:endParaRPr lang="en-US"/>
        </a:p>
      </dgm:t>
    </dgm:pt>
    <dgm:pt modelId="{2F884623-4230-4422-B173-2F4CAE3E5727}" type="pres">
      <dgm:prSet presAssocID="{CDA3BD22-917F-4270-BF05-1E1CBF6E7A69}" presName="parentTextArrow" presStyleLbl="node1" presStyleIdx="3" presStyleCnt="4"/>
      <dgm:spPr/>
      <dgm:t>
        <a:bodyPr/>
        <a:lstStyle/>
        <a:p>
          <a:endParaRPr lang="en-US"/>
        </a:p>
      </dgm:t>
    </dgm:pt>
  </dgm:ptLst>
  <dgm:cxnLst>
    <dgm:cxn modelId="{06D3AE27-0AF7-4B52-BA8B-02E8DAF627CE}" srcId="{7D364682-7E56-4328-B22A-965519E16A0B}" destId="{F51AE834-BF44-417A-AB04-8DA29F03E44F}" srcOrd="3" destOrd="0" parTransId="{0D54A3ED-D3C6-42FA-B407-5D2AB0A2DA0D}" sibTransId="{7BE2C32F-7488-4F19-ACF5-41AC6CB0A683}"/>
    <dgm:cxn modelId="{AEB086EF-11F1-4935-A84C-587A0B60F8B2}" type="presOf" srcId="{F51AE834-BF44-417A-AB04-8DA29F03E44F}" destId="{732D11C4-D547-4E07-BB69-F9F2B86AF885}" srcOrd="0" destOrd="0" presId="urn:microsoft.com/office/officeart/2005/8/layout/process4"/>
    <dgm:cxn modelId="{BAC7932D-CBC8-4D9F-9636-853B4C5C4417}" srcId="{7D364682-7E56-4328-B22A-965519E16A0B}" destId="{4534CD20-CFF5-4BB7-916C-C66E647593E2}" srcOrd="2" destOrd="0" parTransId="{14443A04-184B-4D50-A905-3E351DBEB803}" sibTransId="{C726BDA9-EFC2-4CFC-845F-924D991063B3}"/>
    <dgm:cxn modelId="{ADCC0FDB-51BA-4687-AE92-B42A1B513648}" type="presOf" srcId="{9ECB9E18-7396-4DEA-876C-D0B0B894E577}" destId="{03F1A858-8DEA-4EDA-A4DF-D62BE196A681}" srcOrd="0" destOrd="0" presId="urn:microsoft.com/office/officeart/2005/8/layout/process4"/>
    <dgm:cxn modelId="{CD5D909A-0802-4D11-A8F4-489A81FBED05}" type="presOf" srcId="{4534CD20-CFF5-4BB7-916C-C66E647593E2}" destId="{5CCC855F-BF38-49EF-B5A3-D168F0F08440}" srcOrd="0" destOrd="0" presId="urn:microsoft.com/office/officeart/2005/8/layout/process4"/>
    <dgm:cxn modelId="{34A79ABA-94B0-47CF-9014-8C0EC2373FEB}" type="presOf" srcId="{7D364682-7E56-4328-B22A-965519E16A0B}" destId="{7068E49B-E6C2-4515-9DCD-6F80662325E5}" srcOrd="0" destOrd="0" presId="urn:microsoft.com/office/officeart/2005/8/layout/process4"/>
    <dgm:cxn modelId="{A64C9C13-F34B-4C9D-8521-ACAB9D9A00FE}" srcId="{7D364682-7E56-4328-B22A-965519E16A0B}" destId="{CDA3BD22-917F-4270-BF05-1E1CBF6E7A69}" srcOrd="0" destOrd="0" parTransId="{3D737EA8-22F1-4112-950E-DCB56E2383C7}" sibTransId="{4CCECEC1-C44F-4321-8D85-87D34DB3AD08}"/>
    <dgm:cxn modelId="{CD9A24BD-CE86-4844-A5ED-263215D48297}" srcId="{7D364682-7E56-4328-B22A-965519E16A0B}" destId="{9ECB9E18-7396-4DEA-876C-D0B0B894E577}" srcOrd="1" destOrd="0" parTransId="{A8FEB86F-B876-49EE-B278-B4A7967DAF4A}" sibTransId="{1B47B4DC-E180-4A06-A375-A461A9766F80}"/>
    <dgm:cxn modelId="{8F6A9829-B7A1-4C71-8A24-06F50043475C}" type="presOf" srcId="{CDA3BD22-917F-4270-BF05-1E1CBF6E7A69}" destId="{2F884623-4230-4422-B173-2F4CAE3E5727}" srcOrd="0" destOrd="0" presId="urn:microsoft.com/office/officeart/2005/8/layout/process4"/>
    <dgm:cxn modelId="{9A3BD3A0-4413-4C56-BE65-058F0968FF02}" type="presParOf" srcId="{7068E49B-E6C2-4515-9DCD-6F80662325E5}" destId="{7C39F339-F64E-4E9A-B942-7492298832C8}" srcOrd="0" destOrd="0" presId="urn:microsoft.com/office/officeart/2005/8/layout/process4"/>
    <dgm:cxn modelId="{5BA0E903-7A12-4B60-9DAC-525F9D47A89E}" type="presParOf" srcId="{7C39F339-F64E-4E9A-B942-7492298832C8}" destId="{732D11C4-D547-4E07-BB69-F9F2B86AF885}" srcOrd="0" destOrd="0" presId="urn:microsoft.com/office/officeart/2005/8/layout/process4"/>
    <dgm:cxn modelId="{E02AC506-81E2-4526-BED0-FF58130E71AF}" type="presParOf" srcId="{7068E49B-E6C2-4515-9DCD-6F80662325E5}" destId="{C7D4D844-260D-4F4C-8FF5-9725D9B14816}" srcOrd="1" destOrd="0" presId="urn:microsoft.com/office/officeart/2005/8/layout/process4"/>
    <dgm:cxn modelId="{97BE2AF6-AFB3-4454-85DC-D0070C0B8978}" type="presParOf" srcId="{7068E49B-E6C2-4515-9DCD-6F80662325E5}" destId="{11DADCA5-13E4-4228-B575-0C858C90FD75}" srcOrd="2" destOrd="0" presId="urn:microsoft.com/office/officeart/2005/8/layout/process4"/>
    <dgm:cxn modelId="{ACA41D13-F089-46F0-94B1-84D717D01924}" type="presParOf" srcId="{11DADCA5-13E4-4228-B575-0C858C90FD75}" destId="{5CCC855F-BF38-49EF-B5A3-D168F0F08440}" srcOrd="0" destOrd="0" presId="urn:microsoft.com/office/officeart/2005/8/layout/process4"/>
    <dgm:cxn modelId="{AF051FA9-FA6B-4C36-A9D1-E1CF67440F9B}" type="presParOf" srcId="{7068E49B-E6C2-4515-9DCD-6F80662325E5}" destId="{F31E957D-E8A4-4BB9-AE49-6B73CC66A49B}" srcOrd="3" destOrd="0" presId="urn:microsoft.com/office/officeart/2005/8/layout/process4"/>
    <dgm:cxn modelId="{2C49698E-B84A-4CCF-8FC2-69CEFECEA6E4}" type="presParOf" srcId="{7068E49B-E6C2-4515-9DCD-6F80662325E5}" destId="{493B1324-8961-448A-B526-459727801A5E}" srcOrd="4" destOrd="0" presId="urn:microsoft.com/office/officeart/2005/8/layout/process4"/>
    <dgm:cxn modelId="{969005EB-B772-4645-A8AB-D0CE1BC98B10}" type="presParOf" srcId="{493B1324-8961-448A-B526-459727801A5E}" destId="{03F1A858-8DEA-4EDA-A4DF-D62BE196A681}" srcOrd="0" destOrd="0" presId="urn:microsoft.com/office/officeart/2005/8/layout/process4"/>
    <dgm:cxn modelId="{E232F48F-68A3-4417-A70A-4F42D9458379}" type="presParOf" srcId="{7068E49B-E6C2-4515-9DCD-6F80662325E5}" destId="{A19E9D1C-C237-41B4-BD39-984575087140}" srcOrd="5" destOrd="0" presId="urn:microsoft.com/office/officeart/2005/8/layout/process4"/>
    <dgm:cxn modelId="{AE025125-704F-443B-9700-D3E0F1EF553E}" type="presParOf" srcId="{7068E49B-E6C2-4515-9DCD-6F80662325E5}" destId="{566A628A-853A-491B-BBAC-4DC5B3EC3E7D}" srcOrd="6" destOrd="0" presId="urn:microsoft.com/office/officeart/2005/8/layout/process4"/>
    <dgm:cxn modelId="{F785230D-E478-424C-92B8-BD28A9C4CE7B}" type="presParOf" srcId="{566A628A-853A-491B-BBAC-4DC5B3EC3E7D}" destId="{2F884623-4230-4422-B173-2F4CAE3E5727}" srcOrd="0" destOrd="0" presId="urn:microsoft.com/office/officeart/2005/8/layout/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62A6035-5D0E-4BE5-8F12-F9B88F2F96CF}" type="datetimeFigureOut">
              <a:rPr lang="en-US"/>
              <a:pPr>
                <a:defRPr/>
              </a:pPr>
              <a:t>11/21/2011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37CB72-E796-47DC-8ACF-57E96820B1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F2521-DCA1-4F63-AF52-B763313A9A5A}" type="slidenum">
              <a:rPr lang="en-US">
                <a:solidFill>
                  <a:srgbClr val="000000"/>
                </a:solidFill>
              </a:rPr>
              <a:pPr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E452E-4A59-4133-95CA-8B3627A3EE1D}" type="slidenum">
              <a:rPr lang="en-US">
                <a:solidFill>
                  <a:srgbClr val="000000"/>
                </a:solidFill>
              </a:rPr>
              <a:pPr fontAlgn="base">
                <a:spcBef>
                  <a:spcPct val="0"/>
                </a:spcBef>
                <a:spcAft>
                  <a:spcPct val="0"/>
                </a:spcAft>
              </a:pPr>
              <a:t>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969D58-6E3A-4CD8-8D77-2E6917CD509B}" type="slidenum">
              <a:rPr lang="en-US">
                <a:solidFill>
                  <a:srgbClr val="000000"/>
                </a:solidFill>
              </a:rPr>
              <a:pPr fontAlgn="base">
                <a:spcBef>
                  <a:spcPct val="0"/>
                </a:spcBef>
                <a:spcAft>
                  <a:spcPct val="0"/>
                </a:spcAft>
              </a:pPr>
              <a:t>11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15B12-8E85-4587-A46D-A33FEE433A44}" type="slidenum">
              <a:rPr lang="en-US">
                <a:solidFill>
                  <a:srgbClr val="000000"/>
                </a:solidFill>
              </a:rPr>
              <a:pPr fontAlgn="base">
                <a:spcBef>
                  <a:spcPct val="0"/>
                </a:spcBef>
                <a:spcAft>
                  <a:spcPct val="0"/>
                </a:spcAft>
              </a:pPr>
              <a:t>12</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1CCED4-3834-47A4-9AE5-EDFB3A9476F8}" type="slidenum">
              <a:rPr lang="en-US">
                <a:solidFill>
                  <a:srgbClr val="000000"/>
                </a:solidFill>
              </a:rPr>
              <a:pPr fontAlgn="base">
                <a:spcBef>
                  <a:spcPct val="0"/>
                </a:spcBef>
                <a:spcAft>
                  <a:spcPct val="0"/>
                </a:spcAft>
              </a:pPr>
              <a:t>13</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0F164-655A-463C-A8D6-7990DDA87A23}" type="slidenum">
              <a:rPr lang="en-US">
                <a:solidFill>
                  <a:srgbClr val="000000"/>
                </a:solidFill>
              </a:rPr>
              <a:pPr fontAlgn="base">
                <a:spcBef>
                  <a:spcPct val="0"/>
                </a:spcBef>
                <a:spcAft>
                  <a:spcPct val="0"/>
                </a:spcAft>
              </a:pPr>
              <a:t>14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63A04-5A1A-4D3E-9FBF-0CF35B05A344}" type="slidenum">
              <a:rPr lang="en-US">
                <a:solidFill>
                  <a:srgbClr val="000000"/>
                </a:solidFill>
              </a:rPr>
              <a:pPr fontAlgn="base">
                <a:spcBef>
                  <a:spcPct val="0"/>
                </a:spcBef>
                <a:spcAft>
                  <a:spcPct val="0"/>
                </a:spcAft>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6A1E3B-651D-486D-B30D-9FAAEB3B28E1}" type="slidenum">
              <a:rPr lang="en-US">
                <a:solidFill>
                  <a:srgbClr val="000000"/>
                </a:solidFill>
              </a:rPr>
              <a:pPr fontAlgn="base">
                <a:spcBef>
                  <a:spcPct val="0"/>
                </a:spcBef>
                <a:spcAft>
                  <a:spcPct val="0"/>
                </a:spcAft>
              </a:pPr>
              <a:t>16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C9148-AC6E-4961-9AB4-3C9D9F88863D}" type="slidenum">
              <a:rPr lang="en-US">
                <a:solidFill>
                  <a:srgbClr val="000000"/>
                </a:solidFill>
              </a:rPr>
              <a:pPr fontAlgn="base">
                <a:spcBef>
                  <a:spcPct val="0"/>
                </a:spcBef>
                <a:spcAft>
                  <a:spcPct val="0"/>
                </a:spcAft>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400001-FFC3-43C7-97C1-DD8B2F7820E7}" type="slidenum">
              <a:rPr lang="en-US">
                <a:solidFill>
                  <a:srgbClr val="000000"/>
                </a:solidFill>
              </a:rPr>
              <a:pPr fontAlgn="base">
                <a:spcBef>
                  <a:spcPct val="0"/>
                </a:spcBef>
                <a:spcAft>
                  <a:spcPct val="0"/>
                </a:spcAft>
              </a:pPr>
              <a:t>18</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75BE4-69CB-4E80-9246-D67758973CBC}" type="slidenum">
              <a:rPr lang="en-US">
                <a:solidFill>
                  <a:srgbClr val="000000"/>
                </a:solidFill>
              </a:rPr>
              <a:pPr fontAlgn="base">
                <a:spcBef>
                  <a:spcPct val="0"/>
                </a:spcBef>
                <a:spcAft>
                  <a:spcPct val="0"/>
                </a:spcAft>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3C94D1-388B-46AD-A427-FA67905350AA}" type="slidenum">
              <a:rPr lang="en-US">
                <a:solidFill>
                  <a:srgbClr val="000000"/>
                </a:solidFill>
              </a:rPr>
              <a:pPr fontAlgn="base">
                <a:spcBef>
                  <a:spcPct val="0"/>
                </a:spcBef>
                <a:spcAft>
                  <a:spcPct val="0"/>
                </a:spcAft>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5562AD-6724-4377-BA99-C93EF9691EE7}" type="slidenum">
              <a:rPr lang="en-US">
                <a:solidFill>
                  <a:srgbClr val="000000"/>
                </a:solidFill>
              </a:rPr>
              <a:pPr fontAlgn="base">
                <a:spcBef>
                  <a:spcPct val="0"/>
                </a:spcBef>
                <a:spcAft>
                  <a:spcPct val="0"/>
                </a:spcAft>
              </a:pPr>
              <a:t>20</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E06624-ADCF-408B-9505-8C517070FF08}"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ADDFE-0693-40D1-8F62-D61393CB54C8}" type="slidenum">
              <a:rPr lang="en-US">
                <a:solidFill>
                  <a:srgbClr val="000000"/>
                </a:solidFill>
              </a:rPr>
              <a:pPr fontAlgn="base">
                <a:spcBef>
                  <a:spcPct val="0"/>
                </a:spcBef>
                <a:spcAft>
                  <a:spcPct val="0"/>
                </a:spcAft>
              </a:pPr>
              <a:t>22</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94EE92-6EAA-4D3F-84E6-1D956A3AEDA9}" type="slidenum">
              <a:rPr lang="en-US">
                <a:solidFill>
                  <a:srgbClr val="000000"/>
                </a:solidFill>
              </a:rPr>
              <a:pPr fontAlgn="base">
                <a:spcBef>
                  <a:spcPct val="0"/>
                </a:spcBef>
                <a:spcAft>
                  <a:spcPct val="0"/>
                </a:spcAft>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3D0949-3416-4F4B-A135-1C5580EEEAA8}" type="slidenum">
              <a:rPr lang="en-US">
                <a:solidFill>
                  <a:srgbClr val="000000"/>
                </a:solidFill>
              </a:rPr>
              <a:pPr fontAlgn="base">
                <a:spcBef>
                  <a:spcPct val="0"/>
                </a:spcBef>
                <a:spcAft>
                  <a:spcPct val="0"/>
                </a:spcAft>
              </a:pPr>
              <a:t>24</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E613C1-8194-44CD-A7E4-860C24DAFEEB}" type="slidenum">
              <a:rPr lang="en-US">
                <a:solidFill>
                  <a:srgbClr val="000000"/>
                </a:solidFill>
              </a:rPr>
              <a:pPr fontAlgn="base">
                <a:spcBef>
                  <a:spcPct val="0"/>
                </a:spcBef>
                <a:spcAft>
                  <a:spcPct val="0"/>
                </a:spcAft>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627D7-5E97-4F91-99DA-8CC7B22532C5}" type="slidenum">
              <a:rPr lang="en-US">
                <a:solidFill>
                  <a:srgbClr val="000000"/>
                </a:solidFill>
              </a:rPr>
              <a:pPr fontAlgn="base">
                <a:spcBef>
                  <a:spcPct val="0"/>
                </a:spcBef>
                <a:spcAft>
                  <a:spcPct val="0"/>
                </a:spcAft>
              </a:pPr>
              <a:t>26</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F7B56-698E-4133-B00A-FF29FCB3A604}" type="slidenum">
              <a:rPr lang="en-US">
                <a:solidFill>
                  <a:srgbClr val="000000"/>
                </a:solidFill>
              </a:rPr>
              <a:pPr fontAlgn="base">
                <a:spcBef>
                  <a:spcPct val="0"/>
                </a:spcBef>
                <a:spcAft>
                  <a:spcPct val="0"/>
                </a:spcAft>
              </a:pPr>
              <a:t>27</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4BE8BB-2282-4FD0-A7FE-10C1B496B788}" type="slidenum">
              <a:rPr lang="en-US">
                <a:solidFill>
                  <a:srgbClr val="000000"/>
                </a:solidFill>
              </a:rPr>
              <a:pPr fontAlgn="base">
                <a:spcBef>
                  <a:spcPct val="0"/>
                </a:spcBef>
                <a:spcAft>
                  <a:spcPct val="0"/>
                </a:spcAft>
              </a:pPr>
              <a:t>28</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33668-71DD-49E2-950D-9C74AE8FC0B2}" type="slidenum">
              <a:rPr lang="en-US">
                <a:solidFill>
                  <a:srgbClr val="000000"/>
                </a:solidFill>
              </a:rPr>
              <a:pPr fontAlgn="base">
                <a:spcBef>
                  <a:spcPct val="0"/>
                </a:spcBef>
                <a:spcAft>
                  <a:spcPct val="0"/>
                </a:spcAft>
              </a:pPr>
              <a:t>29</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1ADE5-7DA0-4B1F-9129-19666D0D07B1}" type="slidenum">
              <a:rPr lang="en-US">
                <a:solidFill>
                  <a:srgbClr val="000000"/>
                </a:solidFill>
              </a:rPr>
              <a:pPr fontAlgn="base">
                <a:spcBef>
                  <a:spcPct val="0"/>
                </a:spcBef>
                <a:spcAft>
                  <a:spcPct val="0"/>
                </a:spcAft>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EC4B2-91D6-40D4-947D-1DB6BFB3BCFE}" type="slidenum">
              <a:rPr lang="en-US">
                <a:solidFill>
                  <a:srgbClr val="000000"/>
                </a:solidFill>
              </a:rPr>
              <a:pPr fontAlgn="base">
                <a:spcBef>
                  <a:spcPct val="0"/>
                </a:spcBef>
                <a:spcAft>
                  <a:spcPct val="0"/>
                </a:spcAft>
              </a:pPr>
              <a:t>30</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A9D76-5C1C-47CA-BCDD-5F11273CA2D7}" type="slidenum">
              <a:rPr lang="en-US">
                <a:solidFill>
                  <a:srgbClr val="000000"/>
                </a:solidFill>
              </a:rPr>
              <a:pPr fontAlgn="base">
                <a:spcBef>
                  <a:spcPct val="0"/>
                </a:spcBef>
                <a:spcAft>
                  <a:spcPct val="0"/>
                </a:spcAft>
              </a:pPr>
              <a:t>31</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18972-BB5B-45C5-9569-D50C20AE866A}" type="slidenum">
              <a:rPr lang="en-US">
                <a:solidFill>
                  <a:srgbClr val="000000"/>
                </a:solidFill>
              </a:rPr>
              <a:pPr fontAlgn="base">
                <a:spcBef>
                  <a:spcPct val="0"/>
                </a:spcBef>
                <a:spcAft>
                  <a:spcPct val="0"/>
                </a:spcAft>
              </a:pPr>
              <a:t>32</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C46D6-2ED3-4C4B-9F32-4481306B91B6}" type="slidenum">
              <a:rPr lang="en-US">
                <a:solidFill>
                  <a:srgbClr val="000000"/>
                </a:solidFill>
              </a:rPr>
              <a:pPr fontAlgn="base">
                <a:spcBef>
                  <a:spcPct val="0"/>
                </a:spcBef>
                <a:spcAft>
                  <a:spcPct val="0"/>
                </a:spcAft>
              </a:pPr>
              <a:t>33</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64D76-A9C4-4DD6-825C-CA1422652F17}" type="slidenum">
              <a:rPr lang="en-US">
                <a:solidFill>
                  <a:srgbClr val="000000"/>
                </a:solidFill>
              </a:rPr>
              <a:pPr fontAlgn="base">
                <a:spcBef>
                  <a:spcPct val="0"/>
                </a:spcBef>
                <a:spcAft>
                  <a:spcPct val="0"/>
                </a:spcAft>
              </a:pPr>
              <a:t>34</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C06455-A69F-4D7B-9428-E5BD50239696}" type="slidenum">
              <a:rPr lang="en-US">
                <a:solidFill>
                  <a:srgbClr val="000000"/>
                </a:solidFill>
              </a:rPr>
              <a:pPr fontAlgn="base">
                <a:spcBef>
                  <a:spcPct val="0"/>
                </a:spcBef>
                <a:spcAft>
                  <a:spcPct val="0"/>
                </a:spcAft>
              </a:pPr>
              <a:t>35</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53B23-324F-46BE-9059-160FAE399D13}" type="slidenum">
              <a:rPr lang="en-US">
                <a:solidFill>
                  <a:srgbClr val="000000"/>
                </a:solidFill>
              </a:rPr>
              <a:pPr fontAlgn="base">
                <a:spcBef>
                  <a:spcPct val="0"/>
                </a:spcBef>
                <a:spcAft>
                  <a:spcPct val="0"/>
                </a:spcAft>
              </a:pPr>
              <a:t>36</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857C3-935E-4883-8ACB-946FD355607E}" type="slidenum">
              <a:rPr lang="en-US">
                <a:solidFill>
                  <a:srgbClr val="000000"/>
                </a:solidFill>
              </a:rPr>
              <a:pPr fontAlgn="base">
                <a:spcBef>
                  <a:spcPct val="0"/>
                </a:spcBef>
                <a:spcAft>
                  <a:spcPct val="0"/>
                </a:spcAft>
              </a:pPr>
              <a:t>37</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35927-31CA-4BFF-9BE4-37D29A428355}" type="slidenum">
              <a:rPr lang="en-US">
                <a:solidFill>
                  <a:srgbClr val="000000"/>
                </a:solidFill>
              </a:rPr>
              <a:pPr fontAlgn="base">
                <a:spcBef>
                  <a:spcPct val="0"/>
                </a:spcBef>
                <a:spcAft>
                  <a:spcPct val="0"/>
                </a:spcAft>
              </a:pPr>
              <a:t>38</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FF37B-98CF-4D24-8EBF-78E8ABE258BD}" type="slidenum">
              <a:rPr lang="en-US">
                <a:solidFill>
                  <a:srgbClr val="000000"/>
                </a:solidFill>
              </a:rPr>
              <a:pPr fontAlgn="base">
                <a:spcBef>
                  <a:spcPct val="0"/>
                </a:spcBef>
                <a:spcAft>
                  <a:spcPct val="0"/>
                </a:spcAft>
              </a:pPr>
              <a:t>39</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7AACF-23AA-4242-9B8C-1547E49BA9AB}" type="slidenum">
              <a:rPr lang="en-US">
                <a:solidFill>
                  <a:srgbClr val="000000"/>
                </a:solidFill>
              </a:rPr>
              <a:pPr fontAlgn="base">
                <a:spcBef>
                  <a:spcPct val="0"/>
                </a:spcBef>
                <a:spcAft>
                  <a:spcPct val="0"/>
                </a:spcAft>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348D73-3E7D-49AD-9F59-8D5E706284B5}" type="slidenum">
              <a:rPr lang="en-US">
                <a:solidFill>
                  <a:srgbClr val="000000"/>
                </a:solidFill>
              </a:rPr>
              <a:pPr fontAlgn="base">
                <a:spcBef>
                  <a:spcPct val="0"/>
                </a:spcBef>
                <a:spcAft>
                  <a:spcPct val="0"/>
                </a:spcAft>
              </a:pPr>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2E8932-DB0D-4692-A5A7-C57C33246E21}" type="slidenum">
              <a:rPr lang="en-US">
                <a:solidFill>
                  <a:srgbClr val="000000"/>
                </a:solidFill>
              </a:rPr>
              <a:pPr fontAlgn="base">
                <a:spcBef>
                  <a:spcPct val="0"/>
                </a:spcBef>
                <a:spcAft>
                  <a:spcPct val="0"/>
                </a:spcAft>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BD138-C5EC-45BA-BD26-164CF96D3326}" type="slidenum">
              <a:rPr lang="en-US">
                <a:solidFill>
                  <a:srgbClr val="000000"/>
                </a:solidFill>
              </a:rPr>
              <a:pPr fontAlgn="base">
                <a:spcBef>
                  <a:spcPct val="0"/>
                </a:spcBef>
                <a:spcAft>
                  <a:spcPct val="0"/>
                </a:spcAft>
              </a:pPr>
              <a:t>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96BA5-E09A-4DBC-8E6F-837088E71B5E}" type="slidenum">
              <a:rPr lang="en-US">
                <a:solidFill>
                  <a:srgbClr val="000000"/>
                </a:solidFill>
              </a:rPr>
              <a:pPr fontAlgn="base">
                <a:spcBef>
                  <a:spcPct val="0"/>
                </a:spcBef>
                <a:spcAft>
                  <a:spcPct val="0"/>
                </a:spcAft>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434D1-7C8A-4DAB-96B2-1DC790B3A3C0}"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577" y="1652461"/>
            <a:ext cx="5148327" cy="963936"/>
          </a:xfrm>
        </p:spPr>
        <p:txBody>
          <a:bodyPr/>
          <a:lstStyle>
            <a:lvl1pPr>
              <a:defRPr sz="3400"/>
            </a:lvl1pPr>
          </a:lstStyle>
          <a:p>
            <a:r>
              <a:rPr lang="en-US" altLang="en-US" smtClean="0"/>
              <a:t>Click to edit Master title style</a:t>
            </a:r>
            <a:endParaRPr lang="en-US" altLang="en-US"/>
          </a:p>
        </p:txBody>
      </p:sp>
      <p:sp>
        <p:nvSpPr>
          <p:cNvPr id="2051" name="Rectangle 3"/>
          <p:cNvSpPr>
            <a:spLocks noGrp="1" noChangeArrowheads="1"/>
          </p:cNvSpPr>
          <p:nvPr>
            <p:ph type="subTitle" idx="1"/>
          </p:nvPr>
        </p:nvSpPr>
        <p:spPr>
          <a:xfrm>
            <a:off x="205933" y="3098364"/>
            <a:ext cx="5422904" cy="619673"/>
          </a:xfrm>
        </p:spPr>
        <p:txBody>
          <a:bodyPr/>
          <a:lstStyle>
            <a:lvl1pPr marL="0" indent="0">
              <a:buFontTx/>
              <a:buNone/>
              <a:defRPr sz="2900"/>
            </a:lvl1pPr>
          </a:lstStyle>
          <a:p>
            <a:r>
              <a:rPr lang="en-US" altLang="en-US" smtClean="0"/>
              <a:t>Click to edit Master subtitle style</a:t>
            </a:r>
            <a:endParaRPr lang="en-US" altLang="en-US"/>
          </a:p>
        </p:txBody>
      </p:sp>
      <p:sp>
        <p:nvSpPr>
          <p:cNvPr id="4" name="Rectangle 4"/>
          <p:cNvSpPr>
            <a:spLocks noGrp="1" noChangeArrowheads="1"/>
          </p:cNvSpPr>
          <p:nvPr>
            <p:ph type="dt" sz="half" idx="10"/>
          </p:nvPr>
        </p:nvSpPr>
        <p:spPr>
          <a:xfrm>
            <a:off x="755650" y="6196013"/>
            <a:ext cx="1920875" cy="482600"/>
          </a:xfrm>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225800" y="6196013"/>
            <a:ext cx="2814638" cy="482600"/>
          </a:xfrm>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89713" y="6196013"/>
            <a:ext cx="1922462" cy="482600"/>
          </a:xfrm>
        </p:spPr>
        <p:txBody>
          <a:bodyPr/>
          <a:lstStyle>
            <a:lvl1pPr>
              <a:defRPr/>
            </a:lvl1pPr>
          </a:lstStyle>
          <a:p>
            <a:fld id="{6A73B96F-C35B-4BD0-AAF4-B64EF060E88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6CA8DA-193F-4301-839A-0C0600C9382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4308" y="68853"/>
            <a:ext cx="2179458" cy="60590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933" y="68853"/>
            <a:ext cx="6401086" cy="60590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CD7E54-9907-4407-B0CF-7761B8E045A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6235B6-BB0F-422F-946E-368B6F3D991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7320CC-18A5-4A33-BEC1-CA90863DA7A9}"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933" y="1514756"/>
            <a:ext cx="4290272" cy="4613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494" y="1514756"/>
            <a:ext cx="4290272" cy="4613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627EB1-42D5-4DAC-A907-8870DFBB62A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365149F-239A-492F-9D06-1E27856F154D}"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4C29F9-D06C-4E9A-BDC7-45F9A1FDC3E9}"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535B503-A475-43A1-94A7-0CE2375EAD3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B0702B-F4A8-4B7C-A237-348207D4D69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BCF293-5934-4761-A19B-374BE4C603C6}"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 y="68263"/>
            <a:ext cx="7413625"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6375" y="1514475"/>
            <a:ext cx="8716963" cy="46132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defRPr>
            </a:lvl1pPr>
          </a:lstStyle>
          <a:p>
            <a:fld id="{0D142225-69A7-4AC8-8141-37466A15CC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3600">
          <a:solidFill>
            <a:schemeClr val="tx1"/>
          </a:solidFill>
          <a:latin typeface="Calibri" pitchFamily="34" charset="0"/>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12394" algn="l" defTabSz="915001" rtl="0" eaLnBrk="1" fontAlgn="base" hangingPunct="1">
        <a:spcBef>
          <a:spcPct val="0"/>
        </a:spcBef>
        <a:spcAft>
          <a:spcPct val="0"/>
        </a:spcAft>
        <a:defRPr sz="3600">
          <a:solidFill>
            <a:schemeClr val="tx1"/>
          </a:solidFill>
          <a:latin typeface="Arial" charset="0"/>
        </a:defRPr>
      </a:lvl6pPr>
      <a:lvl7pPr marL="824789" algn="l" defTabSz="915001" rtl="0" eaLnBrk="1" fontAlgn="base" hangingPunct="1">
        <a:spcBef>
          <a:spcPct val="0"/>
        </a:spcBef>
        <a:spcAft>
          <a:spcPct val="0"/>
        </a:spcAft>
        <a:defRPr sz="3600">
          <a:solidFill>
            <a:schemeClr val="tx1"/>
          </a:solidFill>
          <a:latin typeface="Arial" charset="0"/>
        </a:defRPr>
      </a:lvl7pPr>
      <a:lvl8pPr marL="1237183" algn="l" defTabSz="915001" rtl="0" eaLnBrk="1" fontAlgn="base" hangingPunct="1">
        <a:spcBef>
          <a:spcPct val="0"/>
        </a:spcBef>
        <a:spcAft>
          <a:spcPct val="0"/>
        </a:spcAft>
        <a:defRPr sz="3600">
          <a:solidFill>
            <a:schemeClr val="tx1"/>
          </a:solidFill>
          <a:latin typeface="Arial" charset="0"/>
        </a:defRPr>
      </a:lvl8pPr>
      <a:lvl9pPr marL="1649578" algn="l" defTabSz="915001" rtl="0" eaLnBrk="1" fontAlgn="base" hangingPunct="1">
        <a:spcBef>
          <a:spcPct val="0"/>
        </a:spcBef>
        <a:spcAft>
          <a:spcPct val="0"/>
        </a:spcAft>
        <a:defRPr sz="3600">
          <a:solidFill>
            <a:schemeClr val="tx1"/>
          </a:solidFill>
          <a:latin typeface="Arial" charset="0"/>
        </a:defRPr>
      </a:lvl9pPr>
    </p:titleStyle>
    <p:bodyStyle>
      <a:lvl1pPr marL="341313" indent="-341313" algn="l" rtl="0" fontAlgn="base">
        <a:spcBef>
          <a:spcPct val="20000"/>
        </a:spcBef>
        <a:spcAft>
          <a:spcPct val="0"/>
        </a:spcAft>
        <a:buChar char="•"/>
        <a:defRPr sz="32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itchFamily="34" charset="0"/>
        </a:defRPr>
      </a:lvl2pPr>
      <a:lvl3pPr marL="1141413" indent="-227013" algn="l" rtl="0" fontAlgn="base">
        <a:spcBef>
          <a:spcPct val="20000"/>
        </a:spcBef>
        <a:spcAft>
          <a:spcPct val="0"/>
        </a:spcAft>
        <a:buChar char="•"/>
        <a:defRPr sz="2400">
          <a:solidFill>
            <a:schemeClr val="tx1"/>
          </a:solidFill>
          <a:latin typeface="Calibri" pitchFamily="34" charset="0"/>
        </a:defRPr>
      </a:lvl3pPr>
      <a:lvl4pPr marL="1598613" indent="-227013" algn="l" rtl="0" fontAlgn="base">
        <a:spcBef>
          <a:spcPct val="20000"/>
        </a:spcBef>
        <a:spcAft>
          <a:spcPct val="0"/>
        </a:spcAft>
        <a:buChar char="–"/>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470071" indent="-229108" algn="l" defTabSz="915001" rtl="0" eaLnBrk="1" fontAlgn="base" hangingPunct="1">
        <a:spcBef>
          <a:spcPct val="20000"/>
        </a:spcBef>
        <a:spcAft>
          <a:spcPct val="0"/>
        </a:spcAft>
        <a:buChar char="»"/>
        <a:defRPr sz="2000">
          <a:solidFill>
            <a:schemeClr val="tx1"/>
          </a:solidFill>
          <a:latin typeface="+mn-lt"/>
        </a:defRPr>
      </a:lvl6pPr>
      <a:lvl7pPr marL="2882465" indent="-229108" algn="l" defTabSz="915001" rtl="0" eaLnBrk="1" fontAlgn="base" hangingPunct="1">
        <a:spcBef>
          <a:spcPct val="20000"/>
        </a:spcBef>
        <a:spcAft>
          <a:spcPct val="0"/>
        </a:spcAft>
        <a:buChar char="»"/>
        <a:defRPr sz="2000">
          <a:solidFill>
            <a:schemeClr val="tx1"/>
          </a:solidFill>
          <a:latin typeface="+mn-lt"/>
        </a:defRPr>
      </a:lvl7pPr>
      <a:lvl8pPr marL="3294860" indent="-229108" algn="l" defTabSz="915001" rtl="0" eaLnBrk="1" fontAlgn="base" hangingPunct="1">
        <a:spcBef>
          <a:spcPct val="20000"/>
        </a:spcBef>
        <a:spcAft>
          <a:spcPct val="0"/>
        </a:spcAft>
        <a:buChar char="»"/>
        <a:defRPr sz="2000">
          <a:solidFill>
            <a:schemeClr val="tx1"/>
          </a:solidFill>
          <a:latin typeface="+mn-lt"/>
        </a:defRPr>
      </a:lvl8pPr>
      <a:lvl9pPr marL="3707254" indent="-229108" algn="l" defTabSz="915001"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2903538" y="1222375"/>
            <a:ext cx="3336925" cy="4411663"/>
          </a:xfrm>
          <a:prstGeom prst="rect">
            <a:avLst/>
          </a:prstGeom>
          <a:noFill/>
          <a:ln w="9525">
            <a:noFill/>
            <a:miter lim="800000"/>
            <a:headEnd/>
            <a:tailEnd/>
          </a:ln>
        </p:spPr>
      </p:pic>
      <p:sp>
        <p:nvSpPr>
          <p:cNvPr id="22531" name="Rectangle 3"/>
          <p:cNvSpPr>
            <a:spLocks noGrp="1" noChangeArrowheads="1"/>
          </p:cNvSpPr>
          <p:nvPr>
            <p:ph type="body" idx="1"/>
          </p:nvPr>
        </p:nvSpPr>
        <p:spPr>
          <a:xfrm>
            <a:off x="0" y="2590800"/>
            <a:ext cx="9144000" cy="1112838"/>
          </a:xfrm>
        </p:spPr>
        <p:txBody>
          <a:bodyPr/>
          <a:lstStyle/>
          <a:p>
            <a:pPr algn="ctr">
              <a:buFontTx/>
              <a:buNone/>
            </a:pPr>
            <a:r>
              <a:rPr lang="en-US" sz="4900" b="1" smtClean="0">
                <a:solidFill>
                  <a:srgbClr val="006600"/>
                </a:solidFill>
                <a:effectLst>
                  <a:outerShdw blurRad="38100" dist="38100" dir="2700000" algn="tl">
                    <a:srgbClr val="000000"/>
                  </a:outerShdw>
                </a:effectLst>
              </a:rPr>
              <a:t>Initial Environmental Review</a:t>
            </a:r>
            <a:endParaRPr lang="en-US" sz="4000" b="1" smtClean="0">
              <a:solidFill>
                <a:srgbClr val="006600"/>
              </a:solidFill>
              <a:effectLst>
                <a:outerShdw blurRad="38100" dist="38100" dir="2700000" algn="tl">
                  <a:srgbClr val="000000"/>
                </a:outerShdw>
              </a:effectLst>
            </a:endParaRPr>
          </a:p>
        </p:txBody>
      </p:sp>
      <p:sp>
        <p:nvSpPr>
          <p:cNvPr id="14339" name="Text Box 4"/>
          <p:cNvSpPr txBox="1">
            <a:spLocks noChangeArrowheads="1"/>
          </p:cNvSpPr>
          <p:nvPr/>
        </p:nvSpPr>
        <p:spPr bwMode="auto">
          <a:xfrm>
            <a:off x="533400" y="6248400"/>
            <a:ext cx="1676400" cy="457200"/>
          </a:xfrm>
          <a:prstGeom prst="rect">
            <a:avLst/>
          </a:prstGeom>
          <a:noFill/>
          <a:ln w="9525">
            <a:noFill/>
            <a:miter lim="800000"/>
            <a:headEnd/>
            <a:tailEnd/>
          </a:ln>
        </p:spPr>
        <p:txBody>
          <a:bodyPr lIns="91432" tIns="45716" rIns="91432" bIns="45716">
            <a:spAutoFit/>
          </a:bodyPr>
          <a:lstStyle/>
          <a:p>
            <a:pPr>
              <a:spcBef>
                <a:spcPct val="50000"/>
              </a:spcBef>
            </a:pPr>
            <a:endParaRPr lang="en-US" sz="2400">
              <a:solidFill>
                <a:srgbClr val="000000"/>
              </a:solidFill>
              <a:latin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marL="342900" indent="-342900"/>
            <a:r>
              <a:rPr lang="en-US" smtClean="0">
                <a:solidFill>
                  <a:srgbClr val="003300"/>
                </a:solidFill>
              </a:rPr>
              <a:t>Criteria for significance evaluation</a:t>
            </a:r>
          </a:p>
        </p:txBody>
      </p:sp>
      <p:sp>
        <p:nvSpPr>
          <p:cNvPr id="32770" name="Content Placeholder 2"/>
          <p:cNvSpPr>
            <a:spLocks noGrp="1"/>
          </p:cNvSpPr>
          <p:nvPr>
            <p:ph idx="1"/>
          </p:nvPr>
        </p:nvSpPr>
        <p:spPr/>
        <p:txBody>
          <a:bodyPr/>
          <a:lstStyle/>
          <a:p>
            <a:r>
              <a:rPr lang="en-US" smtClean="0">
                <a:solidFill>
                  <a:srgbClr val="003300"/>
                </a:solidFill>
              </a:rPr>
              <a:t>3 Evaluation criteria</a:t>
            </a:r>
          </a:p>
          <a:p>
            <a:endParaRPr lang="en-US" smtClean="0">
              <a:solidFill>
                <a:srgbClr val="003300"/>
              </a:solidFill>
            </a:endParaRPr>
          </a:p>
          <a:p>
            <a:pPr>
              <a:buFontTx/>
              <a:buNone/>
            </a:pPr>
            <a:r>
              <a:rPr lang="en-US" smtClean="0">
                <a:solidFill>
                  <a:srgbClr val="003300"/>
                </a:solidFill>
              </a:rPr>
              <a:t>Criteria				allocated points</a:t>
            </a:r>
          </a:p>
          <a:p>
            <a:pPr>
              <a:buFontTx/>
              <a:buNone/>
            </a:pPr>
            <a:r>
              <a:rPr lang="en-US" smtClean="0">
                <a:solidFill>
                  <a:srgbClr val="003300"/>
                </a:solidFill>
              </a:rPr>
              <a:t>Severity (S)				10</a:t>
            </a:r>
          </a:p>
          <a:p>
            <a:pPr>
              <a:buFontTx/>
              <a:buNone/>
            </a:pPr>
            <a:r>
              <a:rPr lang="en-US" smtClean="0">
                <a:solidFill>
                  <a:srgbClr val="003300"/>
                </a:solidFill>
              </a:rPr>
              <a:t>Occurrence (O)			10</a:t>
            </a:r>
          </a:p>
          <a:p>
            <a:pPr>
              <a:buFontTx/>
              <a:buNone/>
            </a:pPr>
            <a:r>
              <a:rPr lang="en-US" smtClean="0">
                <a:solidFill>
                  <a:srgbClr val="003300"/>
                </a:solidFill>
              </a:rPr>
              <a:t>Detection (D)				10</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marL="342900" indent="-342900"/>
            <a:r>
              <a:rPr lang="en-US" smtClean="0">
                <a:solidFill>
                  <a:srgbClr val="003300"/>
                </a:solidFill>
              </a:rPr>
              <a:t>Criteria for significance evaluation</a:t>
            </a:r>
          </a:p>
        </p:txBody>
      </p:sp>
      <p:sp>
        <p:nvSpPr>
          <p:cNvPr id="34818" name="Content Placeholder 2"/>
          <p:cNvSpPr>
            <a:spLocks noGrp="1"/>
          </p:cNvSpPr>
          <p:nvPr>
            <p:ph idx="1"/>
          </p:nvPr>
        </p:nvSpPr>
        <p:spPr/>
        <p:txBody>
          <a:bodyPr/>
          <a:lstStyle/>
          <a:p>
            <a:r>
              <a:rPr lang="en-US" smtClean="0">
                <a:solidFill>
                  <a:srgbClr val="003300"/>
                </a:solidFill>
              </a:rPr>
              <a:t>Significance evaluation rating system:</a:t>
            </a:r>
          </a:p>
          <a:p>
            <a:pPr>
              <a:buFontTx/>
              <a:buNone/>
            </a:pPr>
            <a:r>
              <a:rPr lang="en-US" smtClean="0">
                <a:solidFill>
                  <a:srgbClr val="003300"/>
                </a:solidFill>
              </a:rPr>
              <a:t>			ERPN    =       S  x  O  x   D </a:t>
            </a:r>
          </a:p>
          <a:p>
            <a:pPr>
              <a:buFontTx/>
              <a:buNone/>
            </a:pPr>
            <a:endParaRPr lang="en-US" smtClean="0">
              <a:solidFill>
                <a:srgbClr val="003300"/>
              </a:solidFill>
            </a:endParaRPr>
          </a:p>
          <a:p>
            <a:pPr>
              <a:buFontTx/>
              <a:buNone/>
            </a:pPr>
            <a:r>
              <a:rPr lang="en-US" smtClean="0">
                <a:solidFill>
                  <a:srgbClr val="003300"/>
                </a:solidFill>
              </a:rPr>
              <a:t>	Total maximum score  =  1000</a:t>
            </a:r>
          </a:p>
          <a:p>
            <a:pPr>
              <a:buFontTx/>
              <a:buNone/>
            </a:pPr>
            <a:r>
              <a:rPr lang="en-US" smtClean="0">
                <a:solidFill>
                  <a:srgbClr val="003300"/>
                </a:solidFill>
              </a:rPr>
              <a:t>	ERPN – Environmental Risk Priority Number used to rank order environmental aspects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a:r>
              <a:rPr lang="en-US" smtClean="0">
                <a:solidFill>
                  <a:srgbClr val="003300"/>
                </a:solidFill>
              </a:rPr>
              <a:t>Definition</a:t>
            </a:r>
          </a:p>
        </p:txBody>
      </p:sp>
      <p:sp>
        <p:nvSpPr>
          <p:cNvPr id="36866" name="Content Placeholder 2"/>
          <p:cNvSpPr>
            <a:spLocks noGrp="1"/>
          </p:cNvSpPr>
          <p:nvPr>
            <p:ph idx="1"/>
          </p:nvPr>
        </p:nvSpPr>
        <p:spPr/>
        <p:txBody>
          <a:bodyPr/>
          <a:lstStyle/>
          <a:p>
            <a:r>
              <a:rPr lang="en-US" sz="2200" smtClean="0">
                <a:solidFill>
                  <a:srgbClr val="003300"/>
                </a:solidFill>
              </a:rPr>
              <a:t>Severity</a:t>
            </a:r>
          </a:p>
          <a:p>
            <a:pPr>
              <a:buFontTx/>
              <a:buNone/>
            </a:pPr>
            <a:r>
              <a:rPr lang="en-US" sz="2200" smtClean="0">
                <a:solidFill>
                  <a:srgbClr val="003300"/>
                </a:solidFill>
              </a:rPr>
              <a:t>	Is an assessment of the seriousness of the effect (environmental impact)  to the cause (environmental aspect) to the environment.</a:t>
            </a:r>
          </a:p>
          <a:p>
            <a:endParaRPr lang="en-US" sz="2200" smtClean="0">
              <a:solidFill>
                <a:srgbClr val="003300"/>
              </a:solidFill>
            </a:endParaRPr>
          </a:p>
          <a:p>
            <a:r>
              <a:rPr lang="en-US" sz="2200" smtClean="0">
                <a:solidFill>
                  <a:srgbClr val="003300"/>
                </a:solidFill>
              </a:rPr>
              <a:t>Occurrence</a:t>
            </a:r>
          </a:p>
          <a:p>
            <a:pPr>
              <a:buFontTx/>
              <a:buNone/>
            </a:pPr>
            <a:r>
              <a:rPr lang="en-US" sz="2200" smtClean="0">
                <a:solidFill>
                  <a:srgbClr val="003300"/>
                </a:solidFill>
              </a:rPr>
              <a:t>	How frequently the specific environmental aspect is projected to occur (the occurrence number has a meaning rather than a value)</a:t>
            </a:r>
          </a:p>
          <a:p>
            <a:endParaRPr lang="en-US" sz="2200" smtClean="0">
              <a:solidFill>
                <a:srgbClr val="003300"/>
              </a:solidFill>
            </a:endParaRPr>
          </a:p>
          <a:p>
            <a:r>
              <a:rPr lang="en-US" sz="2200" smtClean="0">
                <a:solidFill>
                  <a:srgbClr val="003300"/>
                </a:solidFill>
              </a:rPr>
              <a:t>Detection</a:t>
            </a:r>
          </a:p>
          <a:p>
            <a:pPr>
              <a:buFontTx/>
              <a:buNone/>
            </a:pPr>
            <a:r>
              <a:rPr lang="en-US" sz="2200" smtClean="0">
                <a:solidFill>
                  <a:srgbClr val="003300"/>
                </a:solidFill>
              </a:rPr>
              <a:t>	Is an assessment of the probability that the existing operational control(s) or monitoring and measurement(s) will detect environmental aspect performance weakness, deterioration or degradation.  </a:t>
            </a:r>
          </a:p>
          <a:p>
            <a:endParaRPr lang="en-US" sz="2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marL="342900" indent="-342900"/>
            <a:r>
              <a:rPr lang="en-US" smtClean="0">
                <a:solidFill>
                  <a:srgbClr val="003300"/>
                </a:solidFill>
              </a:rPr>
              <a:t>Severity (S) criteria</a:t>
            </a:r>
          </a:p>
        </p:txBody>
      </p:sp>
      <p:sp>
        <p:nvSpPr>
          <p:cNvPr id="38914" name="Content Placeholder 2"/>
          <p:cNvSpPr>
            <a:spLocks noGrp="1"/>
          </p:cNvSpPr>
          <p:nvPr>
            <p:ph idx="1"/>
          </p:nvPr>
        </p:nvSpPr>
        <p:spPr/>
        <p:txBody>
          <a:bodyPr/>
          <a:lstStyle/>
          <a:p>
            <a:pPr>
              <a:buFontTx/>
              <a:buNone/>
            </a:pPr>
            <a:r>
              <a:rPr lang="en-US" sz="2200" smtClean="0">
                <a:solidFill>
                  <a:srgbClr val="003300"/>
                </a:solidFill>
              </a:rPr>
              <a:t>S  =  S1 + S2 + … + S6 </a:t>
            </a:r>
          </a:p>
          <a:p>
            <a:endParaRPr lang="en-US" sz="1800" smtClean="0">
              <a:solidFill>
                <a:srgbClr val="003300"/>
              </a:solidFill>
            </a:endParaRPr>
          </a:p>
          <a:p>
            <a:pPr>
              <a:buFontTx/>
              <a:buNone/>
            </a:pPr>
            <a:r>
              <a:rPr lang="en-US" sz="1800" smtClean="0">
                <a:solidFill>
                  <a:srgbClr val="003300"/>
                </a:solidFill>
              </a:rPr>
              <a:t>S1:RESOURCE USAGE  (2.0 PTS)</a:t>
            </a:r>
          </a:p>
          <a:p>
            <a:pPr>
              <a:buFontTx/>
              <a:buNone/>
            </a:pPr>
            <a:endParaRPr lang="en-US" sz="1800" smtClean="0">
              <a:solidFill>
                <a:srgbClr val="003300"/>
              </a:solidFill>
            </a:endParaRPr>
          </a:p>
          <a:p>
            <a:pPr>
              <a:buFontTx/>
              <a:buNone/>
            </a:pPr>
            <a:r>
              <a:rPr lang="en-US" sz="1800" smtClean="0">
                <a:solidFill>
                  <a:srgbClr val="003300"/>
                </a:solidFill>
              </a:rPr>
              <a:t>0.2		VERY MINIMAL USAGE, NEGLIGIBLE IN IMPACT</a:t>
            </a:r>
          </a:p>
          <a:p>
            <a:pPr>
              <a:buFontTx/>
              <a:buNone/>
            </a:pPr>
            <a:r>
              <a:rPr lang="en-US" sz="1800" smtClean="0">
                <a:solidFill>
                  <a:srgbClr val="003300"/>
                </a:solidFill>
              </a:rPr>
              <a:t>0.4		WITH RESOURCE USAGE, 50 % OR MORE IS RECYCLED OR RE-	USED WITH REDUCTION PROGRAMS</a:t>
            </a:r>
          </a:p>
          <a:p>
            <a:pPr>
              <a:buFontTx/>
              <a:buNone/>
            </a:pPr>
            <a:r>
              <a:rPr lang="en-US" sz="1800" smtClean="0">
                <a:solidFill>
                  <a:srgbClr val="003300"/>
                </a:solidFill>
              </a:rPr>
              <a:t>0.8		WITH RESOURCE USAGE REDUCTION PROGRAMS IMPLEMENTED</a:t>
            </a:r>
          </a:p>
          <a:p>
            <a:pPr>
              <a:buFontTx/>
              <a:buNone/>
            </a:pPr>
            <a:r>
              <a:rPr lang="en-US" sz="1800" smtClean="0">
                <a:solidFill>
                  <a:srgbClr val="003300"/>
                </a:solidFill>
              </a:rPr>
              <a:t>1.2		RESOURCE USAGE WITH SOME CONTROLS BUT IS NOT DIRECTED 	TOWARDS CONSERVATION</a:t>
            </a:r>
          </a:p>
          <a:p>
            <a:pPr>
              <a:buFontTx/>
              <a:buNone/>
            </a:pPr>
            <a:r>
              <a:rPr lang="en-US" sz="1800" smtClean="0">
                <a:solidFill>
                  <a:srgbClr val="003300"/>
                </a:solidFill>
              </a:rPr>
              <a:t>1.6		RESOURCE USAGE  WITH NO CONSERVATION</a:t>
            </a:r>
          </a:p>
          <a:p>
            <a:pPr>
              <a:buFontTx/>
              <a:buNone/>
            </a:pPr>
            <a:r>
              <a:rPr lang="en-US" sz="1800" smtClean="0">
                <a:solidFill>
                  <a:srgbClr val="003300"/>
                </a:solidFill>
              </a:rPr>
              <a:t>2.0		EXTRAVAGANT USAGE OF RESOURCES, NO CONSERVATION OR 	CARE</a:t>
            </a:r>
          </a:p>
          <a:p>
            <a:endParaRPr lang="en-US" sz="1800" smtClean="0">
              <a:solidFill>
                <a:srgbClr val="003300"/>
              </a:solidFill>
            </a:endParaRPr>
          </a:p>
        </p:txBody>
      </p:sp>
      <p:pic>
        <p:nvPicPr>
          <p:cNvPr id="38915" name="Picture 4" descr="ex.png"/>
          <p:cNvPicPr>
            <a:picLocks noChangeAspect="1"/>
          </p:cNvPicPr>
          <p:nvPr/>
        </p:nvPicPr>
        <p:blipFill>
          <a:blip r:embed="rId3"/>
          <a:srcRect/>
          <a:stretch>
            <a:fillRect/>
          </a:stretch>
        </p:blipFill>
        <p:spPr bwMode="auto">
          <a:xfrm>
            <a:off x="6081713" y="1087438"/>
            <a:ext cx="1785937" cy="17907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marL="342900" indent="-342900"/>
            <a:r>
              <a:rPr lang="en-US" smtClean="0">
                <a:solidFill>
                  <a:srgbClr val="003300"/>
                </a:solidFill>
              </a:rPr>
              <a:t>Severity (S) criteria</a:t>
            </a:r>
          </a:p>
        </p:txBody>
      </p:sp>
      <p:sp>
        <p:nvSpPr>
          <p:cNvPr id="40962" name="Content Placeholder 2"/>
          <p:cNvSpPr>
            <a:spLocks noGrp="1"/>
          </p:cNvSpPr>
          <p:nvPr>
            <p:ph idx="1"/>
          </p:nvPr>
        </p:nvSpPr>
        <p:spPr/>
        <p:txBody>
          <a:bodyPr/>
          <a:lstStyle/>
          <a:p>
            <a:pPr>
              <a:buFontTx/>
              <a:buNone/>
            </a:pPr>
            <a:r>
              <a:rPr lang="en-US" sz="1600" smtClean="0">
                <a:solidFill>
                  <a:srgbClr val="003300"/>
                </a:solidFill>
              </a:rPr>
              <a:t>S  =  S1 + S2 + … + S6 </a:t>
            </a:r>
          </a:p>
          <a:p>
            <a:endParaRPr lang="en-US" sz="1400" smtClean="0">
              <a:solidFill>
                <a:srgbClr val="003300"/>
              </a:solidFill>
            </a:endParaRPr>
          </a:p>
          <a:p>
            <a:pPr>
              <a:buFontTx/>
              <a:buNone/>
            </a:pPr>
            <a:r>
              <a:rPr lang="en-US" sz="1400" smtClean="0">
                <a:solidFill>
                  <a:srgbClr val="003300"/>
                </a:solidFill>
              </a:rPr>
              <a:t>S2  HEALTH AND SAFETY ( 2.0 PTS)</a:t>
            </a:r>
          </a:p>
          <a:p>
            <a:pPr>
              <a:buFontTx/>
              <a:buNone/>
            </a:pPr>
            <a:r>
              <a:rPr lang="en-US" sz="1400" smtClean="0">
                <a:solidFill>
                  <a:srgbClr val="003300"/>
                </a:solidFill>
              </a:rPr>
              <a:t>0.0		NO CONCERN</a:t>
            </a:r>
          </a:p>
          <a:p>
            <a:pPr>
              <a:buFontTx/>
              <a:buNone/>
            </a:pPr>
            <a:r>
              <a:rPr lang="en-US" sz="1400" smtClean="0">
                <a:solidFill>
                  <a:srgbClr val="003300"/>
                </a:solidFill>
              </a:rPr>
              <a:t>0.5		RESULT TO IRRITATION / MINOR INJURY</a:t>
            </a:r>
          </a:p>
          <a:p>
            <a:pPr>
              <a:buFontTx/>
              <a:buNone/>
            </a:pPr>
            <a:r>
              <a:rPr lang="en-US" sz="1400" smtClean="0">
                <a:solidFill>
                  <a:srgbClr val="003300"/>
                </a:solidFill>
              </a:rPr>
              <a:t>1.0		RESULTS TO INJURY OR ILLNESS</a:t>
            </a:r>
          </a:p>
          <a:p>
            <a:pPr>
              <a:buFontTx/>
              <a:buNone/>
            </a:pPr>
            <a:r>
              <a:rPr lang="en-US" sz="1400" smtClean="0">
                <a:solidFill>
                  <a:srgbClr val="003300"/>
                </a:solidFill>
              </a:rPr>
              <a:t>1.5		SHORT TERM ACCUTE HAZARDS SUCH AS ACCUTE TOXICITY BY INGESTION, INHALATION 	OR SKIN ABSORPTION, CORROSIVITY OR OTHER SKIN OR EYE CONTACT HAZARDS OR 	RISK OF FIRE EXPOSURE OR EXPLOSION. USUALLY CONFINED IN THE HOSPITAL</a:t>
            </a:r>
          </a:p>
          <a:p>
            <a:pPr>
              <a:buFontTx/>
              <a:buNone/>
            </a:pPr>
            <a:r>
              <a:rPr lang="en-US" sz="1400" smtClean="0">
                <a:solidFill>
                  <a:srgbClr val="003300"/>
                </a:solidFill>
              </a:rPr>
              <a:t>2.0		LONG TERM HAZARDS, INCLUDING CHRONIC TOXICITY UPON REPEATED EXPOSURE. 	CARCINOGENIC IN SOME CASES RESULTING FROM ACCUTE EXPOSURE. FATAL</a:t>
            </a:r>
          </a:p>
          <a:p>
            <a:pPr>
              <a:buFontTx/>
              <a:buNone/>
            </a:pPr>
            <a:endParaRPr lang="en-US" sz="1400" smtClean="0">
              <a:solidFill>
                <a:srgbClr val="003300"/>
              </a:solidFill>
            </a:endParaRPr>
          </a:p>
          <a:p>
            <a:pPr>
              <a:buFontTx/>
              <a:buNone/>
            </a:pPr>
            <a:r>
              <a:rPr lang="en-US" sz="1400" smtClean="0">
                <a:solidFill>
                  <a:srgbClr val="003300"/>
                </a:solidFill>
              </a:rPr>
              <a:t>S3  AIR POLLUTION (1.5 PTS)</a:t>
            </a:r>
          </a:p>
          <a:p>
            <a:pPr>
              <a:buFontTx/>
              <a:buNone/>
            </a:pPr>
            <a:r>
              <a:rPr lang="en-US" sz="1400" smtClean="0">
                <a:solidFill>
                  <a:srgbClr val="003300"/>
                </a:solidFill>
              </a:rPr>
              <a:t>0		NO EMISSION</a:t>
            </a:r>
          </a:p>
          <a:p>
            <a:pPr>
              <a:buFontTx/>
              <a:buNone/>
            </a:pPr>
            <a:r>
              <a:rPr lang="en-US" sz="1400" smtClean="0">
                <a:solidFill>
                  <a:srgbClr val="003300"/>
                </a:solidFill>
              </a:rPr>
              <a:t>0.5		CONTROLLABLE EMISSIONS WITH KNOWN NON-POLLUTING SUBSTANCES</a:t>
            </a:r>
          </a:p>
          <a:p>
            <a:pPr>
              <a:buFontTx/>
              <a:buNone/>
            </a:pPr>
            <a:r>
              <a:rPr lang="en-US" sz="1400" smtClean="0">
                <a:solidFill>
                  <a:srgbClr val="003300"/>
                </a:solidFill>
              </a:rPr>
              <a:t>1.0		UNCONTROLLED EMISSIONS WITH KNOWN POTENTIAL POLLUTING SUBSTANCES LIKE 	OZONE DEPLETING SUBSTANCES (ODS), CO2, NOX, SOX, LEAD, ACID FUMES. ETC,.</a:t>
            </a:r>
          </a:p>
          <a:p>
            <a:pPr>
              <a:buFontTx/>
              <a:buNone/>
            </a:pPr>
            <a:r>
              <a:rPr lang="en-US" sz="1400" smtClean="0">
                <a:solidFill>
                  <a:srgbClr val="003300"/>
                </a:solidFill>
              </a:rPr>
              <a:t>1.5		EMISSIONS AFFECTING STAKEHOLDERS OR OTHER INTERESTED PARTIES. MAINFESTED 	BY INTERNAL OR EXTERNAL COMPLAINTS</a:t>
            </a:r>
          </a:p>
          <a:p>
            <a:pPr>
              <a:buFontTx/>
              <a:buNone/>
            </a:pPr>
            <a:endParaRPr lang="en-US" sz="1300" smtClean="0">
              <a:solidFill>
                <a:srgbClr val="003300"/>
              </a:solidFill>
            </a:endParaRPr>
          </a:p>
          <a:p>
            <a:endParaRPr lang="en-US" sz="1300" smtClean="0">
              <a:solidFill>
                <a:srgbClr val="003300"/>
              </a:solidFill>
            </a:endParaRPr>
          </a:p>
        </p:txBody>
      </p:sp>
      <p:pic>
        <p:nvPicPr>
          <p:cNvPr id="40963" name="Picture 3" descr="ex.png"/>
          <p:cNvPicPr>
            <a:picLocks noChangeAspect="1"/>
          </p:cNvPicPr>
          <p:nvPr/>
        </p:nvPicPr>
        <p:blipFill>
          <a:blip r:embed="rId3"/>
          <a:srcRect/>
          <a:stretch>
            <a:fillRect/>
          </a:stretch>
        </p:blipFill>
        <p:spPr bwMode="auto">
          <a:xfrm>
            <a:off x="6081713" y="1087438"/>
            <a:ext cx="1785937" cy="17907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marL="342900" indent="-342900"/>
            <a:r>
              <a:rPr lang="en-US" smtClean="0">
                <a:solidFill>
                  <a:srgbClr val="003300"/>
                </a:solidFill>
              </a:rPr>
              <a:t>Severity (S) criteria</a:t>
            </a:r>
          </a:p>
        </p:txBody>
      </p:sp>
      <p:sp>
        <p:nvSpPr>
          <p:cNvPr id="43010" name="Content Placeholder 2"/>
          <p:cNvSpPr>
            <a:spLocks noGrp="1"/>
          </p:cNvSpPr>
          <p:nvPr>
            <p:ph idx="1"/>
          </p:nvPr>
        </p:nvSpPr>
        <p:spPr/>
        <p:txBody>
          <a:bodyPr/>
          <a:lstStyle/>
          <a:p>
            <a:pPr>
              <a:buFontTx/>
              <a:buNone/>
            </a:pPr>
            <a:r>
              <a:rPr lang="en-US" sz="1600" smtClean="0">
                <a:solidFill>
                  <a:srgbClr val="003300"/>
                </a:solidFill>
              </a:rPr>
              <a:t>S  =  S1 + S2 + … + S6 </a:t>
            </a:r>
          </a:p>
          <a:p>
            <a:endParaRPr lang="en-US" sz="1400" smtClean="0">
              <a:solidFill>
                <a:srgbClr val="003300"/>
              </a:solidFill>
            </a:endParaRPr>
          </a:p>
          <a:p>
            <a:pPr>
              <a:buFontTx/>
              <a:buNone/>
            </a:pPr>
            <a:r>
              <a:rPr lang="en-US" sz="1400" smtClean="0">
                <a:solidFill>
                  <a:srgbClr val="003300"/>
                </a:solidFill>
              </a:rPr>
              <a:t>S4:WATER POLLUTION (1.5 PTS.)</a:t>
            </a:r>
          </a:p>
          <a:p>
            <a:pPr>
              <a:buFontTx/>
              <a:buNone/>
            </a:pPr>
            <a:endParaRPr lang="en-US" sz="1400" smtClean="0">
              <a:solidFill>
                <a:srgbClr val="003300"/>
              </a:solidFill>
            </a:endParaRPr>
          </a:p>
          <a:p>
            <a:pPr>
              <a:buFontTx/>
              <a:buNone/>
            </a:pPr>
            <a:r>
              <a:rPr lang="en-US" sz="1400" smtClean="0">
                <a:solidFill>
                  <a:srgbClr val="003300"/>
                </a:solidFill>
              </a:rPr>
              <a:t>0		NO CONCERN</a:t>
            </a:r>
          </a:p>
          <a:p>
            <a:pPr>
              <a:buFontTx/>
              <a:buNone/>
            </a:pPr>
            <a:r>
              <a:rPr lang="en-US" sz="1400" smtClean="0">
                <a:solidFill>
                  <a:srgbClr val="003300"/>
                </a:solidFill>
              </a:rPr>
              <a:t>0.5		CONTROLLED DISCHARGE WITH KNOWN NON-POLLUTIVESUBSTANCE</a:t>
            </a:r>
          </a:p>
          <a:p>
            <a:pPr>
              <a:buFontTx/>
              <a:buNone/>
            </a:pPr>
            <a:r>
              <a:rPr lang="en-US" sz="1400" smtClean="0">
                <a:solidFill>
                  <a:srgbClr val="003300"/>
                </a:solidFill>
              </a:rPr>
              <a:t>1.0		UNCONTROLLED DISCHARGES WITH KNOWN POLLUTIVE SUBSTANCES</a:t>
            </a:r>
          </a:p>
          <a:p>
            <a:pPr>
              <a:buFontTx/>
              <a:buNone/>
            </a:pPr>
            <a:r>
              <a:rPr lang="en-US" sz="1400" smtClean="0">
                <a:solidFill>
                  <a:srgbClr val="003300"/>
                </a:solidFill>
              </a:rPr>
              <a:t>1.5		DISCHARGES CAUSING COMPLAINTS FROM INTERESTED PARTIES LIKE 	NEIGHBORHOOD, REGULATORY AGENCIES, ETC.,</a:t>
            </a:r>
          </a:p>
          <a:p>
            <a:pPr>
              <a:buFontTx/>
              <a:buNone/>
            </a:pPr>
            <a:endParaRPr lang="en-US" sz="1400" smtClean="0">
              <a:solidFill>
                <a:srgbClr val="003300"/>
              </a:solidFill>
            </a:endParaRPr>
          </a:p>
          <a:p>
            <a:pPr>
              <a:buFontTx/>
              <a:buNone/>
            </a:pPr>
            <a:r>
              <a:rPr lang="en-US" sz="1400" smtClean="0">
                <a:solidFill>
                  <a:srgbClr val="003300"/>
                </a:solidFill>
              </a:rPr>
              <a:t>S5:GROUND, SOIL/LAND CONTAMINATION (1.5 PTS.)</a:t>
            </a:r>
          </a:p>
          <a:p>
            <a:pPr>
              <a:buFontTx/>
              <a:buNone/>
            </a:pPr>
            <a:endParaRPr lang="en-US" sz="1400" smtClean="0">
              <a:solidFill>
                <a:srgbClr val="003300"/>
              </a:solidFill>
            </a:endParaRPr>
          </a:p>
          <a:p>
            <a:pPr>
              <a:buFontTx/>
              <a:buNone/>
            </a:pPr>
            <a:r>
              <a:rPr lang="en-US" sz="1400" smtClean="0">
                <a:solidFill>
                  <a:srgbClr val="003300"/>
                </a:solidFill>
              </a:rPr>
              <a:t>0		NO DISCHARGES, EFFLUENT OR EMISSION</a:t>
            </a:r>
          </a:p>
          <a:p>
            <a:pPr>
              <a:buFontTx/>
              <a:buNone/>
            </a:pPr>
            <a:r>
              <a:rPr lang="en-US" sz="1400" smtClean="0">
                <a:solidFill>
                  <a:srgbClr val="003300"/>
                </a:solidFill>
              </a:rPr>
              <a:t>0.5		WITH DISCHARGES OR EFFUENT WITH KNOWN NON-POLLUTIVE 	SUBSTANCES</a:t>
            </a:r>
          </a:p>
          <a:p>
            <a:pPr>
              <a:buFontTx/>
              <a:buNone/>
            </a:pPr>
            <a:r>
              <a:rPr lang="en-US" sz="1400" smtClean="0">
                <a:solidFill>
                  <a:srgbClr val="003300"/>
                </a:solidFill>
              </a:rPr>
              <a:t>1.0		WITH DISCHARGES OR EFFLUENT WITH KNOWN POLLUTIVE 	SUBSTANCE BUT 	CONTROL IS IN PLACE.</a:t>
            </a:r>
          </a:p>
          <a:p>
            <a:pPr>
              <a:buFontTx/>
              <a:buNone/>
            </a:pPr>
            <a:r>
              <a:rPr lang="en-US" sz="1400" smtClean="0">
                <a:solidFill>
                  <a:srgbClr val="003300"/>
                </a:solidFill>
              </a:rPr>
              <a:t>1.5		NO MONITORING OF SOIL CONTAMINATION, WITH COMPLAINTS OR EVIDENCE OF 	DETERIORATION AS SEEN VISUALLY. NO CONTROLS IN PLACE.  </a:t>
            </a:r>
          </a:p>
          <a:p>
            <a:pPr>
              <a:buFontTx/>
              <a:buNone/>
            </a:pPr>
            <a:endParaRPr lang="en-US" sz="1400" smtClean="0">
              <a:solidFill>
                <a:srgbClr val="003300"/>
              </a:solidFill>
            </a:endParaRPr>
          </a:p>
          <a:p>
            <a:endParaRPr lang="en-US" sz="1400" smtClean="0">
              <a:solidFill>
                <a:srgbClr val="003300"/>
              </a:solidFill>
            </a:endParaRPr>
          </a:p>
        </p:txBody>
      </p:sp>
      <p:pic>
        <p:nvPicPr>
          <p:cNvPr id="43011" name="Picture 3" descr="ex.png"/>
          <p:cNvPicPr>
            <a:picLocks noChangeAspect="1"/>
          </p:cNvPicPr>
          <p:nvPr/>
        </p:nvPicPr>
        <p:blipFill>
          <a:blip r:embed="rId3"/>
          <a:srcRect/>
          <a:stretch>
            <a:fillRect/>
          </a:stretch>
        </p:blipFill>
        <p:spPr bwMode="auto">
          <a:xfrm>
            <a:off x="6081713" y="1087438"/>
            <a:ext cx="1785937" cy="17907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ex.png"/>
          <p:cNvPicPr>
            <a:picLocks noChangeAspect="1"/>
          </p:cNvPicPr>
          <p:nvPr/>
        </p:nvPicPr>
        <p:blipFill>
          <a:blip r:embed="rId3"/>
          <a:srcRect/>
          <a:stretch>
            <a:fillRect/>
          </a:stretch>
        </p:blipFill>
        <p:spPr bwMode="auto">
          <a:xfrm>
            <a:off x="6081713" y="1087438"/>
            <a:ext cx="1785937" cy="1790700"/>
          </a:xfrm>
          <a:prstGeom prst="rect">
            <a:avLst/>
          </a:prstGeom>
          <a:noFill/>
          <a:ln w="9525">
            <a:noFill/>
            <a:miter lim="800000"/>
            <a:headEnd/>
            <a:tailEnd/>
          </a:ln>
        </p:spPr>
      </p:pic>
      <p:sp>
        <p:nvSpPr>
          <p:cNvPr id="45058" name="Title 1"/>
          <p:cNvSpPr>
            <a:spLocks noGrp="1"/>
          </p:cNvSpPr>
          <p:nvPr>
            <p:ph type="title"/>
          </p:nvPr>
        </p:nvSpPr>
        <p:spPr/>
        <p:txBody>
          <a:bodyPr/>
          <a:lstStyle/>
          <a:p>
            <a:pPr marL="342900" indent="-342900"/>
            <a:r>
              <a:rPr lang="en-US" smtClean="0">
                <a:solidFill>
                  <a:srgbClr val="003300"/>
                </a:solidFill>
              </a:rPr>
              <a:t>Severity (S) criteria</a:t>
            </a:r>
          </a:p>
        </p:txBody>
      </p:sp>
      <p:sp>
        <p:nvSpPr>
          <p:cNvPr id="45059" name="Content Placeholder 2"/>
          <p:cNvSpPr>
            <a:spLocks noGrp="1"/>
          </p:cNvSpPr>
          <p:nvPr>
            <p:ph idx="1"/>
          </p:nvPr>
        </p:nvSpPr>
        <p:spPr/>
        <p:txBody>
          <a:bodyPr/>
          <a:lstStyle/>
          <a:p>
            <a:pPr>
              <a:buFontTx/>
              <a:buNone/>
            </a:pPr>
            <a:r>
              <a:rPr lang="en-US" sz="1800" smtClean="0">
                <a:solidFill>
                  <a:srgbClr val="003300"/>
                </a:solidFill>
              </a:rPr>
              <a:t>S  =  S1 + S2 + … + S6 </a:t>
            </a:r>
          </a:p>
          <a:p>
            <a:endParaRPr lang="en-US" sz="1600" smtClean="0">
              <a:solidFill>
                <a:srgbClr val="003300"/>
              </a:solidFill>
            </a:endParaRPr>
          </a:p>
          <a:p>
            <a:pPr>
              <a:buFontTx/>
              <a:buNone/>
            </a:pPr>
            <a:r>
              <a:rPr lang="en-US" sz="1600" smtClean="0">
                <a:solidFill>
                  <a:srgbClr val="003300"/>
                </a:solidFill>
              </a:rPr>
              <a:t>S6:NUISSANCE, DISTURBANCE OR AESTHETIC EFFECT (1.5 PTS)</a:t>
            </a:r>
          </a:p>
          <a:p>
            <a:pPr>
              <a:buFontTx/>
              <a:buNone/>
            </a:pPr>
            <a:endParaRPr lang="en-US" sz="1600" smtClean="0">
              <a:solidFill>
                <a:srgbClr val="003300"/>
              </a:solidFill>
            </a:endParaRPr>
          </a:p>
          <a:p>
            <a:pPr>
              <a:buFontTx/>
              <a:buNone/>
            </a:pPr>
            <a:r>
              <a:rPr lang="en-US" sz="1600" smtClean="0">
                <a:solidFill>
                  <a:srgbClr val="003300"/>
                </a:solidFill>
              </a:rPr>
              <a:t>0		NO CONCERN</a:t>
            </a:r>
          </a:p>
          <a:p>
            <a:pPr>
              <a:buFontTx/>
              <a:buNone/>
            </a:pPr>
            <a:r>
              <a:rPr lang="en-US" sz="1600" smtClean="0">
                <a:solidFill>
                  <a:srgbClr val="003300"/>
                </a:solidFill>
              </a:rPr>
              <a:t>0.5		TOLERABLE LEVEL, NO INTERFERENCE, NORMAL WORK FLOW</a:t>
            </a:r>
          </a:p>
          <a:p>
            <a:pPr>
              <a:buFontTx/>
              <a:buNone/>
            </a:pPr>
            <a:r>
              <a:rPr lang="en-US" sz="1600" smtClean="0">
                <a:solidFill>
                  <a:srgbClr val="003300"/>
                </a:solidFill>
              </a:rPr>
              <a:t>1.0		RESULTING TO WORK INTERFERENCE OR OCCASIONAL WORK STOPPAGE 	WHICH MAY AFFECT THE OVERALL EFFICIENCY</a:t>
            </a:r>
          </a:p>
          <a:p>
            <a:pPr>
              <a:buFontTx/>
              <a:buNone/>
            </a:pPr>
            <a:r>
              <a:rPr lang="en-US" sz="1600" smtClean="0">
                <a:solidFill>
                  <a:srgbClr val="003300"/>
                </a:solidFill>
              </a:rPr>
              <a:t>1.5		CAUSING WORK STOPPAGES DUE TO NOISE, DISTURBANCE OR 	UNTOLERABLE AESTHETIC EFFECT</a:t>
            </a:r>
          </a:p>
          <a:p>
            <a:pPr>
              <a:buFontTx/>
              <a:buNone/>
            </a:pPr>
            <a:endParaRPr lang="en-US" sz="1400" smtClean="0">
              <a:solidFill>
                <a:srgbClr val="003300"/>
              </a:solidFill>
            </a:endParaRPr>
          </a:p>
          <a:p>
            <a:endParaRPr lang="en-US" sz="14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solidFill>
                  <a:srgbClr val="003300"/>
                </a:solidFill>
              </a:rPr>
              <a:t>Occurrence (O) Criteria</a:t>
            </a:r>
          </a:p>
        </p:txBody>
      </p:sp>
      <p:sp>
        <p:nvSpPr>
          <p:cNvPr id="47106" name="Content Placeholder 6"/>
          <p:cNvSpPr>
            <a:spLocks noGrp="1"/>
          </p:cNvSpPr>
          <p:nvPr>
            <p:ph idx="1"/>
          </p:nvPr>
        </p:nvSpPr>
        <p:spPr>
          <a:xfrm>
            <a:off x="206375" y="1514475"/>
            <a:ext cx="8937625" cy="4613275"/>
          </a:xfrm>
        </p:spPr>
        <p:txBody>
          <a:bodyPr/>
          <a:lstStyle/>
          <a:p>
            <a:pPr marL="341313" lvl="1" indent="-341313">
              <a:buFontTx/>
              <a:buNone/>
            </a:pPr>
            <a:r>
              <a:rPr lang="en-US" sz="1300" b="1" smtClean="0"/>
              <a:t>RANKING		PROBABILITY OF THE ASPECT TO OCCUR			POINTS</a:t>
            </a:r>
          </a:p>
          <a:p>
            <a:pPr marL="341313" lvl="1" indent="-341313">
              <a:buFontTx/>
              <a:buNone/>
            </a:pPr>
            <a:endParaRPr lang="en-US" sz="100" smtClean="0"/>
          </a:p>
          <a:p>
            <a:pPr marL="341313" lvl="1" indent="-341313">
              <a:buFontTx/>
              <a:buNone/>
            </a:pPr>
            <a:r>
              <a:rPr lang="en-US" sz="1300" smtClean="0"/>
              <a:t>VERY HIGH		</a:t>
            </a:r>
            <a:r>
              <a:rPr lang="en-US" sz="1300" smtClean="0">
                <a:solidFill>
                  <a:srgbClr val="FF0000"/>
                </a:solidFill>
              </a:rPr>
              <a:t>INCIDENT OR ACTIVITY HAPPENS DAILY AS PART OF THE PROCESS	    10	</a:t>
            </a:r>
          </a:p>
          <a:p>
            <a:pPr marL="341313" lvl="1" indent="-341313">
              <a:buFontTx/>
              <a:buNone/>
            </a:pPr>
            <a:r>
              <a:rPr lang="en-US" sz="1300" smtClean="0">
                <a:solidFill>
                  <a:srgbClr val="FF0000"/>
                </a:solidFill>
              </a:rPr>
              <a:t>			OR COMPANY ACTIVITIES</a:t>
            </a:r>
          </a:p>
          <a:p>
            <a:pPr marL="341313" lvl="1" indent="-341313">
              <a:buFontTx/>
              <a:buNone/>
            </a:pPr>
            <a:r>
              <a:rPr lang="en-US" sz="1300" smtClean="0"/>
              <a:t>			INCIDENT OR ACTIVITY HAPPENS AT LEAST 3 TIME A WEEK, AS PART 	     9	   </a:t>
            </a:r>
          </a:p>
          <a:p>
            <a:pPr marL="341313" lvl="1" indent="-341313">
              <a:buFontTx/>
              <a:buNone/>
            </a:pPr>
            <a:r>
              <a:rPr lang="en-US" sz="1300" smtClean="0"/>
              <a:t>			OF AN ACTIVITY THAT IS NOT REGULR IN NATURE BUT OCCURS </a:t>
            </a:r>
          </a:p>
          <a:p>
            <a:pPr marL="341313" lvl="1" indent="-341313">
              <a:buFontTx/>
              <a:buNone/>
            </a:pPr>
            <a:r>
              <a:rPr lang="en-US" sz="1300" smtClean="0"/>
              <a:t>			DURING THE WEEK.</a:t>
            </a:r>
          </a:p>
          <a:p>
            <a:pPr marL="341313" lvl="1" indent="-341313">
              <a:buFontTx/>
              <a:buNone/>
            </a:pPr>
            <a:r>
              <a:rPr lang="en-US" sz="1300" smtClean="0"/>
              <a:t>			</a:t>
            </a:r>
            <a:r>
              <a:rPr lang="en-US" sz="1300" smtClean="0">
                <a:solidFill>
                  <a:srgbClr val="FF0000"/>
                </a:solidFill>
              </a:rPr>
              <a:t>INCIDENT OR ACTIVITY HAPPENS AT LEAST 1X PER WEEK, AS THE 	     8</a:t>
            </a:r>
          </a:p>
          <a:p>
            <a:pPr marL="341313" lvl="1" indent="-341313">
              <a:buFontTx/>
              <a:buNone/>
            </a:pPr>
            <a:r>
              <a:rPr lang="en-US" sz="1300" smtClean="0">
                <a:solidFill>
                  <a:srgbClr val="FF0000"/>
                </a:solidFill>
              </a:rPr>
              <a:t>			INSPECTION IS REGULARLY DONE ON A WEEKLY BASIS.</a:t>
            </a:r>
          </a:p>
          <a:p>
            <a:pPr marL="341313" lvl="1" indent="-341313">
              <a:buFontTx/>
              <a:buNone/>
            </a:pPr>
            <a:r>
              <a:rPr lang="en-US" sz="1300" smtClean="0"/>
              <a:t>			INCIDENT OR ACTIVITY HAPPENS AT MOST 2 X A MONTH DUE TO AN	     7 </a:t>
            </a:r>
          </a:p>
          <a:p>
            <a:pPr marL="341313" lvl="1" indent="-341313">
              <a:buFontTx/>
              <a:buNone/>
            </a:pPr>
            <a:r>
              <a:rPr lang="en-US" sz="1300" smtClean="0"/>
              <a:t>			ACTIVITY THAT IS PLANNED OR SCHEDULED</a:t>
            </a:r>
          </a:p>
          <a:p>
            <a:pPr marL="341313" lvl="1" indent="-341313">
              <a:buFontTx/>
              <a:buNone/>
            </a:pPr>
            <a:r>
              <a:rPr lang="en-US" sz="1300" smtClean="0"/>
              <a:t>   </a:t>
            </a:r>
          </a:p>
          <a:p>
            <a:pPr marL="341313" lvl="1" indent="-341313">
              <a:buFontTx/>
              <a:buNone/>
            </a:pPr>
            <a:r>
              <a:rPr lang="en-US" sz="1300" smtClean="0"/>
              <a:t>MODERATE		</a:t>
            </a:r>
            <a:r>
              <a:rPr lang="en-US" sz="1300" smtClean="0">
                <a:solidFill>
                  <a:srgbClr val="FF0000"/>
                </a:solidFill>
              </a:rPr>
              <a:t>INCIDENT OR ACTIVITY RE-OCCUR MONTHLY DUE TO ABNORMAL	     6 </a:t>
            </a:r>
          </a:p>
          <a:p>
            <a:pPr marL="341313" lvl="1" indent="-341313">
              <a:buFontTx/>
              <a:buNone/>
            </a:pPr>
            <a:r>
              <a:rPr lang="en-US" sz="1300" smtClean="0">
                <a:solidFill>
                  <a:srgbClr val="FF0000"/>
                </a:solidFill>
              </a:rPr>
              <a:t>			CONDITIONS OR AS A RESULT OF REGULAR CHECKS</a:t>
            </a:r>
          </a:p>
          <a:p>
            <a:pPr marL="341313" lvl="1" indent="-341313">
              <a:buFontTx/>
              <a:buNone/>
            </a:pPr>
            <a:r>
              <a:rPr lang="en-US" sz="1300" smtClean="0"/>
              <a:t>			INCIDENT OR ACTIVITY RE-OCCUR QUARTERLY		     5	     		</a:t>
            </a:r>
            <a:r>
              <a:rPr lang="en-US" sz="1300" smtClean="0">
                <a:solidFill>
                  <a:srgbClr val="FF0000"/>
                </a:solidFill>
              </a:rPr>
              <a:t>INCIDENT OR ACTIVITY RE-OCCUR SEMI-ANNUALLY</a:t>
            </a:r>
            <a:r>
              <a:rPr lang="en-US" sz="1300" smtClean="0"/>
              <a:t>		</a:t>
            </a:r>
            <a:r>
              <a:rPr lang="en-US" sz="1300" smtClean="0">
                <a:solidFill>
                  <a:srgbClr val="FF0000"/>
                </a:solidFill>
              </a:rPr>
              <a:t>     4</a:t>
            </a:r>
          </a:p>
          <a:p>
            <a:pPr marL="341313" lvl="1" indent="-341313">
              <a:buFontTx/>
              <a:buNone/>
            </a:pPr>
            <a:r>
              <a:rPr lang="en-US" sz="1300" smtClean="0"/>
              <a:t>			INCIDENT OR ACTIVITY RE-OCCUR ANNUALLY			     3</a:t>
            </a:r>
          </a:p>
          <a:p>
            <a:pPr marL="341313" lvl="1" indent="-341313">
              <a:buFontTx/>
              <a:buNone/>
            </a:pPr>
            <a:endParaRPr lang="en-US" sz="1100" smtClean="0"/>
          </a:p>
          <a:p>
            <a:pPr marL="341313" lvl="1" indent="-341313">
              <a:buFontTx/>
              <a:buNone/>
            </a:pPr>
            <a:r>
              <a:rPr lang="en-US" sz="1300" smtClean="0"/>
              <a:t>REMOTE		</a:t>
            </a:r>
            <a:r>
              <a:rPr lang="en-US" sz="1300" smtClean="0">
                <a:solidFill>
                  <a:srgbClr val="FF0000"/>
                </a:solidFill>
              </a:rPr>
              <a:t>OCCURS WHEN NATURAL DISASTER STRIKES OR ACCIDENT 	     2		     	OR USE IS DETERMINED PER FREQUENCY OF DISASTER OR </a:t>
            </a:r>
          </a:p>
          <a:p>
            <a:pPr marL="341313" lvl="1" indent="-341313">
              <a:buFontTx/>
              <a:buNone/>
            </a:pPr>
            <a:r>
              <a:rPr lang="en-US" sz="1300" smtClean="0">
                <a:solidFill>
                  <a:srgbClr val="FF0000"/>
                </a:solidFill>
              </a:rPr>
              <a:t>			ACCIDENT OF ANY KIND.</a:t>
            </a:r>
          </a:p>
          <a:p>
            <a:pPr marL="341313" lvl="1" indent="-341313">
              <a:buFontTx/>
              <a:buNone/>
            </a:pPr>
            <a:r>
              <a:rPr lang="en-US" sz="1300" smtClean="0"/>
              <a:t>			OCCURS ON SOME BUT NOT ALL DISASTERS OR ACCIDENT OF	     1</a:t>
            </a:r>
          </a:p>
          <a:p>
            <a:pPr marL="341313" lvl="1" indent="-341313">
              <a:buFontTx/>
              <a:buNone/>
            </a:pPr>
            <a:r>
              <a:rPr lang="en-US" sz="1300" smtClean="0"/>
              <a:t>			ANY KIND.</a:t>
            </a:r>
          </a:p>
          <a:p>
            <a:pPr marL="341313" lvl="1" indent="-341313">
              <a:buFontTx/>
              <a:buNone/>
            </a:pPr>
            <a:r>
              <a:rPr lang="en-US" sz="1300" smtClean="0"/>
              <a:t>			</a:t>
            </a:r>
            <a:r>
              <a:rPr lang="en-US" sz="1300" smtClean="0">
                <a:solidFill>
                  <a:srgbClr val="FF0000"/>
                </a:solidFill>
              </a:rPr>
              <a:t>UNLIKELY TO OCCUR. NO RECORD OF INCIDENT		     0</a:t>
            </a:r>
            <a:r>
              <a:rPr lang="en-US" sz="1300" smtClean="0"/>
              <a:t>		</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marL="342900" indent="-342900"/>
            <a:r>
              <a:rPr lang="en-US" smtClean="0">
                <a:solidFill>
                  <a:srgbClr val="003300"/>
                </a:solidFill>
              </a:rPr>
              <a:t>Detection (D) criteria</a:t>
            </a:r>
          </a:p>
        </p:txBody>
      </p:sp>
      <p:sp>
        <p:nvSpPr>
          <p:cNvPr id="49154" name="Content Placeholder 2"/>
          <p:cNvSpPr>
            <a:spLocks noGrp="1"/>
          </p:cNvSpPr>
          <p:nvPr>
            <p:ph idx="1"/>
          </p:nvPr>
        </p:nvSpPr>
        <p:spPr/>
        <p:txBody>
          <a:bodyPr/>
          <a:lstStyle/>
          <a:p>
            <a:pPr>
              <a:buFontTx/>
              <a:buNone/>
            </a:pPr>
            <a:r>
              <a:rPr lang="en-US" sz="1500" smtClean="0"/>
              <a:t>RANKING		PROBABILITY OF THE ASPECT TO OCCUR		    POINTS</a:t>
            </a:r>
          </a:p>
          <a:p>
            <a:pPr lvl="1">
              <a:buFontTx/>
              <a:buNone/>
            </a:pPr>
            <a:endParaRPr lang="en-US" sz="1300" u="sng" smtClean="0"/>
          </a:p>
          <a:p>
            <a:pPr>
              <a:buFontTx/>
              <a:buNone/>
            </a:pPr>
            <a:r>
              <a:rPr lang="en-US" sz="1300" smtClean="0"/>
              <a:t>ALMOST 		</a:t>
            </a:r>
            <a:r>
              <a:rPr lang="en-US" sz="1300" smtClean="0">
                <a:solidFill>
                  <a:srgbClr val="FF0000"/>
                </a:solidFill>
              </a:rPr>
              <a:t>NO KNOWN CONTROLS TO DETECT THE INCIDENT OR THE ABNORMAL   9 - 10</a:t>
            </a:r>
          </a:p>
          <a:p>
            <a:pPr>
              <a:buFontTx/>
              <a:buNone/>
            </a:pPr>
            <a:r>
              <a:rPr lang="en-US" sz="1300" smtClean="0"/>
              <a:t>IMPOSSIBLE</a:t>
            </a:r>
            <a:r>
              <a:rPr lang="en-US" sz="1300" smtClean="0">
                <a:solidFill>
                  <a:srgbClr val="FF0000"/>
                </a:solidFill>
              </a:rPr>
              <a:t>	USE DUE TO THE UNCONTROLLED OCCURRENCE OF THE ASPECT</a:t>
            </a:r>
          </a:p>
          <a:p>
            <a:pPr lvl="1">
              <a:buFontTx/>
              <a:buNone/>
            </a:pPr>
            <a:endParaRPr lang="en-US" sz="1300" smtClean="0"/>
          </a:p>
          <a:p>
            <a:pPr>
              <a:buFontTx/>
              <a:buNone/>
            </a:pPr>
            <a:r>
              <a:rPr lang="en-US" sz="1300" smtClean="0"/>
              <a:t>REMOTE		SOME CONTROLS IMPLEMENTED. CONTROLS NOT DEFINED IN	     7 - 8 </a:t>
            </a:r>
          </a:p>
          <a:p>
            <a:pPr>
              <a:buFontTx/>
              <a:buNone/>
            </a:pPr>
            <a:r>
              <a:rPr lang="en-US" sz="1300" smtClean="0"/>
              <a:t>			PROCEDURES BUT IS MONITIRED OR CHECKED IRREGULARLY</a:t>
            </a:r>
            <a:endParaRPr lang="en-US" sz="1300" i="1" smtClean="0">
              <a:solidFill>
                <a:srgbClr val="3308BE"/>
              </a:solidFill>
            </a:endParaRPr>
          </a:p>
          <a:p>
            <a:pPr>
              <a:buFontTx/>
              <a:buNone/>
            </a:pPr>
            <a:endParaRPr lang="en-US" sz="1300" smtClean="0"/>
          </a:p>
          <a:p>
            <a:pPr>
              <a:buFontTx/>
              <a:buNone/>
            </a:pPr>
            <a:r>
              <a:rPr lang="en-US" sz="1300" smtClean="0"/>
              <a:t>LOW		</a:t>
            </a:r>
            <a:r>
              <a:rPr lang="en-US" sz="1300" smtClean="0">
                <a:solidFill>
                  <a:srgbClr val="FF0000"/>
                </a:solidFill>
              </a:rPr>
              <a:t>MONITIRED REGULARLY BUT FREQUENCY MAY NOT BE ADEQUATE 	     5 – 6</a:t>
            </a:r>
          </a:p>
          <a:p>
            <a:pPr>
              <a:buFontTx/>
              <a:buNone/>
            </a:pPr>
            <a:r>
              <a:rPr lang="en-US" sz="1300" smtClean="0">
                <a:solidFill>
                  <a:srgbClr val="FF0000"/>
                </a:solidFill>
              </a:rPr>
              <a:t>			TO DETECT THE INCIDENT OR ACCORRENCE DEFINED IN </a:t>
            </a:r>
          </a:p>
          <a:p>
            <a:pPr>
              <a:buFontTx/>
              <a:buNone/>
            </a:pPr>
            <a:r>
              <a:rPr lang="en-US" sz="1300" smtClean="0">
                <a:solidFill>
                  <a:srgbClr val="FF0000"/>
                </a:solidFill>
              </a:rPr>
              <a:t>			PROCEDURES.</a:t>
            </a:r>
          </a:p>
          <a:p>
            <a:pPr>
              <a:buFontTx/>
              <a:buNone/>
            </a:pPr>
            <a:endParaRPr lang="en-US" sz="1300" smtClean="0"/>
          </a:p>
          <a:p>
            <a:pPr>
              <a:buFontTx/>
              <a:buNone/>
            </a:pPr>
            <a:r>
              <a:rPr lang="en-US" sz="1300" smtClean="0"/>
              <a:t>HIGH		REGULAR MONITORS DONE. CONTROLS ARE DEFINED IN PROCEDURES 3 – 4</a:t>
            </a:r>
          </a:p>
          <a:p>
            <a:pPr>
              <a:buFontTx/>
              <a:buNone/>
            </a:pPr>
            <a:r>
              <a:rPr lang="en-US" sz="1300" smtClean="0"/>
              <a:t>			IMPLEMENTED AND MAINTAINED</a:t>
            </a:r>
          </a:p>
          <a:p>
            <a:pPr>
              <a:buFontTx/>
              <a:buNone/>
            </a:pPr>
            <a:endParaRPr lang="en-US" sz="1300" smtClean="0"/>
          </a:p>
          <a:p>
            <a:pPr>
              <a:buFontTx/>
              <a:buNone/>
            </a:pPr>
            <a:r>
              <a:rPr lang="en-US" sz="1300" smtClean="0"/>
              <a:t>ALMOST 		</a:t>
            </a:r>
            <a:r>
              <a:rPr lang="en-US" sz="1300" smtClean="0">
                <a:solidFill>
                  <a:srgbClr val="FF0000"/>
                </a:solidFill>
              </a:rPr>
              <a:t>CURRENT CONTROLS ALMOST CERTAIN TO DETECT THE INCIDENT	      1  - 2</a:t>
            </a:r>
          </a:p>
          <a:p>
            <a:pPr>
              <a:buFontTx/>
              <a:buNone/>
            </a:pPr>
            <a:r>
              <a:rPr lang="en-US" sz="1300" smtClean="0"/>
              <a:t>CERTAIN</a:t>
            </a:r>
            <a:r>
              <a:rPr lang="en-US" sz="1300" smtClean="0">
                <a:solidFill>
                  <a:srgbClr val="FF0000"/>
                </a:solidFill>
              </a:rPr>
              <a:t>		OR OCCURRENCE OF AN ASPECT. AUTOMATIC CONTROLS OR A </a:t>
            </a:r>
          </a:p>
          <a:p>
            <a:pPr>
              <a:buFontTx/>
              <a:buNone/>
            </a:pPr>
            <a:r>
              <a:rPr lang="en-US" sz="1300" smtClean="0">
                <a:solidFill>
                  <a:srgbClr val="FF0000"/>
                </a:solidFill>
              </a:rPr>
              <a:t>			DESIGNATED PERSONNEL TO MONITOR OR INSPECT THE CONTROLS </a:t>
            </a:r>
          </a:p>
          <a:p>
            <a:pPr>
              <a:buFontTx/>
              <a:buNone/>
            </a:pPr>
            <a:r>
              <a:rPr lang="en-US" sz="1300" smtClean="0">
                <a:solidFill>
                  <a:srgbClr val="FF0000"/>
                </a:solidFill>
              </a:rPr>
              <a:t>			IS DESIGNATED</a:t>
            </a:r>
          </a:p>
          <a:p>
            <a:pPr>
              <a:buFontTx/>
              <a:buNone/>
            </a:pPr>
            <a:endParaRPr lang="en-US" sz="1400" smtClean="0"/>
          </a:p>
          <a:p>
            <a:endParaRPr lang="en-US" sz="1400" smtClean="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6096000" y="4016375"/>
            <a:ext cx="2835275" cy="2841625"/>
          </a:xfrm>
          <a:prstGeom prst="rect">
            <a:avLst/>
          </a:prstGeom>
          <a:noFill/>
          <a:ln w="9525">
            <a:noFill/>
            <a:miter lim="800000"/>
            <a:headEnd/>
            <a:tailEnd/>
          </a:ln>
        </p:spPr>
      </p:pic>
      <p:sp>
        <p:nvSpPr>
          <p:cNvPr id="51202" name="Title 1"/>
          <p:cNvSpPr>
            <a:spLocks noGrp="1"/>
          </p:cNvSpPr>
          <p:nvPr>
            <p:ph type="title"/>
          </p:nvPr>
        </p:nvSpPr>
        <p:spPr>
          <a:xfrm>
            <a:off x="206375" y="68263"/>
            <a:ext cx="7935913" cy="827087"/>
          </a:xfrm>
        </p:spPr>
        <p:txBody>
          <a:bodyPr/>
          <a:lstStyle/>
          <a:p>
            <a:r>
              <a:rPr lang="en-US" sz="3200" smtClean="0">
                <a:solidFill>
                  <a:srgbClr val="003300"/>
                </a:solidFill>
              </a:rPr>
              <a:t>4.3.2  Legal and other requirements</a:t>
            </a:r>
          </a:p>
        </p:txBody>
      </p:sp>
      <p:sp>
        <p:nvSpPr>
          <p:cNvPr id="3" name="Content Placeholder 2"/>
          <p:cNvSpPr>
            <a:spLocks noGrp="1"/>
          </p:cNvSpPr>
          <p:nvPr>
            <p:ph idx="1"/>
          </p:nvPr>
        </p:nvSpPr>
        <p:spPr/>
        <p:txBody>
          <a:bodyPr/>
          <a:lstStyle/>
          <a:p>
            <a:r>
              <a:rPr lang="en-US" smtClean="0">
                <a:solidFill>
                  <a:srgbClr val="003300"/>
                </a:solidFill>
              </a:rPr>
              <a:t>Establish, implement and maintain a procedure to:</a:t>
            </a:r>
          </a:p>
          <a:p>
            <a:pPr marL="863600" lvl="1" indent="-463550">
              <a:buFontTx/>
              <a:buAutoNum type="alphaLcPeriod"/>
            </a:pPr>
            <a:r>
              <a:rPr lang="en-US" smtClean="0">
                <a:solidFill>
                  <a:srgbClr val="003300"/>
                </a:solidFill>
              </a:rPr>
              <a:t>identify and have access to the applicable legal requirements and other requirements to which the organization subscribes</a:t>
            </a:r>
          </a:p>
          <a:p>
            <a:pPr marL="863600" lvl="1" indent="-463550">
              <a:buFontTx/>
              <a:buAutoNum type="alphaLcPeriod"/>
            </a:pPr>
            <a:endParaRPr lang="en-US" smtClean="0">
              <a:solidFill>
                <a:srgbClr val="003300"/>
              </a:solidFill>
            </a:endParaRPr>
          </a:p>
          <a:p>
            <a:pPr marL="863600" lvl="1" indent="-463550">
              <a:buFontTx/>
              <a:buAutoNum type="alphaLcPeriod"/>
            </a:pPr>
            <a:r>
              <a:rPr lang="en-US" smtClean="0">
                <a:solidFill>
                  <a:srgbClr val="003300"/>
                </a:solidFill>
              </a:rPr>
              <a:t>determine how these requirements apply to its environmental aspects</a:t>
            </a:r>
          </a:p>
          <a:p>
            <a:pPr marL="863600" lvl="1" indent="-463550">
              <a:buFontTx/>
              <a:buAutoNum type="alphaLcPeriod"/>
            </a:pPr>
            <a:endParaRPr lang="en-US" smtClean="0">
              <a:solidFill>
                <a:srgbClr val="003300"/>
              </a:solidFill>
            </a:endParaRPr>
          </a:p>
          <a:p>
            <a:pPr marL="863600" lvl="1" indent="-463550"/>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3200" smtClean="0">
                <a:solidFill>
                  <a:srgbClr val="003300"/>
                </a:solidFill>
              </a:rPr>
              <a:t>What exactly is an Initial Environmental Review? </a:t>
            </a:r>
          </a:p>
        </p:txBody>
      </p:sp>
      <p:sp>
        <p:nvSpPr>
          <p:cNvPr id="16386" name="Content Placeholder 2"/>
          <p:cNvSpPr>
            <a:spLocks noGrp="1"/>
          </p:cNvSpPr>
          <p:nvPr>
            <p:ph idx="1"/>
          </p:nvPr>
        </p:nvSpPr>
        <p:spPr/>
        <p:txBody>
          <a:bodyPr/>
          <a:lstStyle/>
          <a:p>
            <a:r>
              <a:rPr lang="en-US" sz="2900" smtClean="0">
                <a:solidFill>
                  <a:srgbClr val="003300"/>
                </a:solidFill>
              </a:rPr>
              <a:t>It provides a snapshot of a company’s performance at a particular point in time. </a:t>
            </a:r>
          </a:p>
          <a:p>
            <a:r>
              <a:rPr lang="en-US" sz="2900" smtClean="0">
                <a:solidFill>
                  <a:srgbClr val="003300"/>
                </a:solidFill>
              </a:rPr>
              <a:t>It highlights a company’s environmental impacts allowing action to be taken where it is most required. </a:t>
            </a:r>
          </a:p>
          <a:p>
            <a:r>
              <a:rPr lang="en-US" sz="2900" smtClean="0">
                <a:solidFill>
                  <a:srgbClr val="003300"/>
                </a:solidFill>
              </a:rPr>
              <a:t>The purpose is to find and evaluate as many areas as possible in which the company can improve its environmental performance. </a:t>
            </a:r>
          </a:p>
          <a:p>
            <a:endParaRPr lang="en-US" sz="29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5638800" y="2819400"/>
            <a:ext cx="3306763" cy="3108325"/>
          </a:xfrm>
          <a:prstGeom prst="rect">
            <a:avLst/>
          </a:prstGeom>
          <a:noFill/>
          <a:ln w="9525">
            <a:noFill/>
            <a:miter lim="800000"/>
            <a:headEnd/>
            <a:tailEnd/>
          </a:ln>
        </p:spPr>
      </p:pic>
      <p:sp>
        <p:nvSpPr>
          <p:cNvPr id="53250" name="Title 1"/>
          <p:cNvSpPr>
            <a:spLocks noGrp="1"/>
          </p:cNvSpPr>
          <p:nvPr>
            <p:ph type="title"/>
          </p:nvPr>
        </p:nvSpPr>
        <p:spPr>
          <a:xfrm>
            <a:off x="206375" y="68263"/>
            <a:ext cx="7797800" cy="827087"/>
          </a:xfrm>
        </p:spPr>
        <p:txBody>
          <a:bodyPr/>
          <a:lstStyle/>
          <a:p>
            <a:r>
              <a:rPr lang="en-US" sz="2900" smtClean="0">
                <a:solidFill>
                  <a:srgbClr val="003300"/>
                </a:solidFill>
              </a:rPr>
              <a:t>Categories of environmental legal requirements</a:t>
            </a:r>
          </a:p>
        </p:txBody>
      </p:sp>
      <p:sp>
        <p:nvSpPr>
          <p:cNvPr id="53251" name="Content Placeholder 2"/>
          <p:cNvSpPr>
            <a:spLocks noGrp="1"/>
          </p:cNvSpPr>
          <p:nvPr>
            <p:ph idx="1"/>
          </p:nvPr>
        </p:nvSpPr>
        <p:spPr/>
        <p:txBody>
          <a:bodyPr/>
          <a:lstStyle/>
          <a:p>
            <a:r>
              <a:rPr lang="en-US" sz="2500" smtClean="0">
                <a:solidFill>
                  <a:srgbClr val="003300"/>
                </a:solidFill>
              </a:rPr>
              <a:t>Air Quality Management</a:t>
            </a:r>
          </a:p>
          <a:p>
            <a:r>
              <a:rPr lang="en-US" sz="2500" smtClean="0">
                <a:solidFill>
                  <a:srgbClr val="003300"/>
                </a:solidFill>
              </a:rPr>
              <a:t>Control of Toxic Substances and Hazardous Wastes</a:t>
            </a:r>
          </a:p>
          <a:p>
            <a:r>
              <a:rPr lang="en-US" sz="2500" smtClean="0">
                <a:solidFill>
                  <a:srgbClr val="003300"/>
                </a:solidFill>
              </a:rPr>
              <a:t>Environmental Impact Assessment</a:t>
            </a:r>
          </a:p>
          <a:p>
            <a:r>
              <a:rPr lang="en-US" sz="2500" smtClean="0">
                <a:solidFill>
                  <a:srgbClr val="003300"/>
                </a:solidFill>
              </a:rPr>
              <a:t>General Environment</a:t>
            </a:r>
          </a:p>
          <a:p>
            <a:r>
              <a:rPr lang="en-US" sz="2500" smtClean="0">
                <a:solidFill>
                  <a:srgbClr val="003300"/>
                </a:solidFill>
              </a:rPr>
              <a:t>Solid Waste Management</a:t>
            </a:r>
          </a:p>
          <a:p>
            <a:r>
              <a:rPr lang="en-US" sz="2500" smtClean="0">
                <a:solidFill>
                  <a:srgbClr val="003300"/>
                </a:solidFill>
              </a:rPr>
              <a:t>Water Quality Management</a:t>
            </a:r>
          </a:p>
          <a:p>
            <a:r>
              <a:rPr lang="en-US" sz="2500" smtClean="0">
                <a:solidFill>
                  <a:srgbClr val="003300"/>
                </a:solidFill>
              </a:rPr>
              <a:t>Other requirements may include</a:t>
            </a:r>
          </a:p>
          <a:p>
            <a:pPr lvl="1"/>
            <a:r>
              <a:rPr lang="en-US" sz="2200" smtClean="0">
                <a:solidFill>
                  <a:srgbClr val="003300"/>
                </a:solidFill>
              </a:rPr>
              <a:t>Customer requirements (e.g. RoHS)</a:t>
            </a:r>
          </a:p>
          <a:p>
            <a:pPr lvl="1"/>
            <a:r>
              <a:rPr lang="en-US" sz="2200" smtClean="0">
                <a:solidFill>
                  <a:srgbClr val="003300"/>
                </a:solidFill>
              </a:rPr>
              <a:t>Requirements of trade associations</a:t>
            </a:r>
          </a:p>
          <a:p>
            <a:pPr lvl="1"/>
            <a:r>
              <a:rPr lang="en-US" sz="2200" smtClean="0">
                <a:solidFill>
                  <a:srgbClr val="003300"/>
                </a:solidFill>
              </a:rPr>
              <a:t>Commitment to parent organizations</a:t>
            </a:r>
          </a:p>
          <a:p>
            <a:endParaRPr lang="en-US" sz="2500" smtClean="0">
              <a:solidFill>
                <a:srgbClr val="003300"/>
              </a:solidFill>
            </a:endParaRPr>
          </a:p>
          <a:p>
            <a:pPr>
              <a:buFontTx/>
              <a:buNone/>
            </a:pPr>
            <a:endParaRPr lang="en-US" sz="25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792163" y="1371600"/>
            <a:ext cx="7559675" cy="4648200"/>
          </a:xfrm>
          <a:prstGeom prst="rect">
            <a:avLst/>
          </a:prstGeom>
          <a:noFill/>
          <a:ln w="9525">
            <a:noFill/>
            <a:miter lim="800000"/>
            <a:headEnd/>
            <a:tailEnd/>
          </a:ln>
        </p:spPr>
      </p:pic>
      <p:sp>
        <p:nvSpPr>
          <p:cNvPr id="55298" name="Title 1"/>
          <p:cNvSpPr>
            <a:spLocks noGrp="1"/>
          </p:cNvSpPr>
          <p:nvPr>
            <p:ph type="title"/>
          </p:nvPr>
        </p:nvSpPr>
        <p:spPr>
          <a:xfrm>
            <a:off x="206375" y="68263"/>
            <a:ext cx="7866063" cy="827087"/>
          </a:xfrm>
        </p:spPr>
        <p:txBody>
          <a:bodyPr/>
          <a:lstStyle/>
          <a:p>
            <a:r>
              <a:rPr lang="en-US" sz="2900" smtClean="0">
                <a:solidFill>
                  <a:srgbClr val="003300"/>
                </a:solidFill>
              </a:rPr>
              <a:t>4.3.3  Objectives, targets and programme(s)</a:t>
            </a:r>
          </a:p>
        </p:txBody>
      </p:sp>
      <p:sp>
        <p:nvSpPr>
          <p:cNvPr id="55299" name="Content Placeholder 2"/>
          <p:cNvSpPr>
            <a:spLocks noGrp="1"/>
          </p:cNvSpPr>
          <p:nvPr>
            <p:ph idx="1"/>
          </p:nvPr>
        </p:nvSpPr>
        <p:spPr/>
        <p:txBody>
          <a:bodyPr/>
          <a:lstStyle/>
          <a:p>
            <a:pPr>
              <a:buFontTx/>
              <a:buNone/>
            </a:pPr>
            <a:r>
              <a:rPr lang="en-US" sz="2200" smtClean="0">
                <a:solidFill>
                  <a:srgbClr val="003300"/>
                </a:solidFill>
              </a:rPr>
              <a:t>Definitions</a:t>
            </a:r>
          </a:p>
          <a:p>
            <a:endParaRPr lang="en-US" sz="2200" smtClean="0">
              <a:solidFill>
                <a:srgbClr val="003300"/>
              </a:solidFill>
            </a:endParaRPr>
          </a:p>
          <a:p>
            <a:r>
              <a:rPr lang="en-US" sz="2200" smtClean="0">
                <a:solidFill>
                  <a:srgbClr val="003300"/>
                </a:solidFill>
              </a:rPr>
              <a:t>Environmental objectives</a:t>
            </a:r>
          </a:p>
          <a:p>
            <a:pPr>
              <a:buFontTx/>
              <a:buNone/>
            </a:pPr>
            <a:r>
              <a:rPr lang="en-US" sz="2200" smtClean="0">
                <a:solidFill>
                  <a:srgbClr val="003300"/>
                </a:solidFill>
              </a:rPr>
              <a:t>	Overall environmental goal, consistent with the environmental policy that an organization sets itself to achieve.</a:t>
            </a:r>
          </a:p>
          <a:p>
            <a:endParaRPr lang="en-US" sz="2200" smtClean="0">
              <a:solidFill>
                <a:srgbClr val="003300"/>
              </a:solidFill>
            </a:endParaRPr>
          </a:p>
          <a:p>
            <a:r>
              <a:rPr lang="en-US" sz="2200" smtClean="0">
                <a:solidFill>
                  <a:srgbClr val="003300"/>
                </a:solidFill>
              </a:rPr>
              <a:t>Environmental target</a:t>
            </a:r>
          </a:p>
          <a:p>
            <a:pPr>
              <a:buFontTx/>
              <a:buNone/>
            </a:pPr>
            <a:r>
              <a:rPr lang="en-US" sz="2200" smtClean="0">
                <a:solidFill>
                  <a:srgbClr val="003300"/>
                </a:solidFill>
              </a:rPr>
              <a:t>	Detailed performance requirement, applicable to the organization or parts thereof, that arises from the environmental objectives and that needs to be set and met in order to achieve those objectives.</a:t>
            </a:r>
          </a:p>
          <a:p>
            <a:endParaRPr lang="en-US" sz="2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a:stretch>
            <a:fillRect/>
          </a:stretch>
        </p:blipFill>
        <p:spPr bwMode="auto">
          <a:xfrm>
            <a:off x="6165850" y="4598988"/>
            <a:ext cx="2936875" cy="2224087"/>
          </a:xfrm>
          <a:prstGeom prst="rect">
            <a:avLst/>
          </a:prstGeom>
          <a:noFill/>
          <a:ln w="9525">
            <a:noFill/>
            <a:miter lim="800000"/>
            <a:headEnd/>
            <a:tailEnd/>
          </a:ln>
        </p:spPr>
      </p:pic>
      <p:sp>
        <p:nvSpPr>
          <p:cNvPr id="57346" name="Title 1"/>
          <p:cNvSpPr>
            <a:spLocks noGrp="1"/>
          </p:cNvSpPr>
          <p:nvPr>
            <p:ph type="title"/>
          </p:nvPr>
        </p:nvSpPr>
        <p:spPr>
          <a:xfrm>
            <a:off x="206375" y="68263"/>
            <a:ext cx="7866063" cy="827087"/>
          </a:xfrm>
        </p:spPr>
        <p:txBody>
          <a:bodyPr/>
          <a:lstStyle/>
          <a:p>
            <a:r>
              <a:rPr lang="en-US" sz="2900" smtClean="0">
                <a:solidFill>
                  <a:srgbClr val="003300"/>
                </a:solidFill>
              </a:rPr>
              <a:t>4.3.3  Objectives, targets and programme(s)</a:t>
            </a:r>
          </a:p>
        </p:txBody>
      </p:sp>
      <p:sp>
        <p:nvSpPr>
          <p:cNvPr id="57347" name="Content Placeholder 2"/>
          <p:cNvSpPr>
            <a:spLocks noGrp="1"/>
          </p:cNvSpPr>
          <p:nvPr>
            <p:ph idx="1"/>
          </p:nvPr>
        </p:nvSpPr>
        <p:spPr/>
        <p:txBody>
          <a:bodyPr/>
          <a:lstStyle/>
          <a:p>
            <a:r>
              <a:rPr lang="en-US" sz="2200" smtClean="0">
                <a:solidFill>
                  <a:srgbClr val="003300"/>
                </a:solidFill>
              </a:rPr>
              <a:t>Establish, implement and maintain documented environmental objectives and targets at relevant function and level within the organization.</a:t>
            </a:r>
          </a:p>
          <a:p>
            <a:r>
              <a:rPr lang="en-US" sz="2200" smtClean="0">
                <a:solidFill>
                  <a:srgbClr val="003300"/>
                </a:solidFill>
              </a:rPr>
              <a:t>In setting objectives, consider:</a:t>
            </a:r>
          </a:p>
          <a:p>
            <a:pPr lvl="1"/>
            <a:r>
              <a:rPr lang="en-US" sz="1800" smtClean="0">
                <a:solidFill>
                  <a:srgbClr val="003300"/>
                </a:solidFill>
              </a:rPr>
              <a:t>	Legal and other requirements</a:t>
            </a:r>
          </a:p>
          <a:p>
            <a:pPr lvl="1"/>
            <a:r>
              <a:rPr lang="en-US" sz="1800" smtClean="0">
                <a:solidFill>
                  <a:srgbClr val="003300"/>
                </a:solidFill>
              </a:rPr>
              <a:t>	Significant environmental aspects</a:t>
            </a:r>
          </a:p>
          <a:p>
            <a:pPr lvl="1"/>
            <a:r>
              <a:rPr lang="en-US" sz="1800" smtClean="0">
                <a:solidFill>
                  <a:srgbClr val="003300"/>
                </a:solidFill>
              </a:rPr>
              <a:t>	Technological options</a:t>
            </a:r>
          </a:p>
          <a:p>
            <a:pPr lvl="1"/>
            <a:r>
              <a:rPr lang="en-US" sz="1800" smtClean="0">
                <a:solidFill>
                  <a:srgbClr val="003300"/>
                </a:solidFill>
              </a:rPr>
              <a:t>	Financial, operational and business requirements</a:t>
            </a:r>
          </a:p>
          <a:p>
            <a:pPr lvl="1"/>
            <a:r>
              <a:rPr lang="en-US" sz="1800" smtClean="0">
                <a:solidFill>
                  <a:srgbClr val="003300"/>
                </a:solidFill>
              </a:rPr>
              <a:t>	Views of interested parties</a:t>
            </a:r>
          </a:p>
          <a:p>
            <a:r>
              <a:rPr lang="en-US" sz="2200" smtClean="0">
                <a:solidFill>
                  <a:srgbClr val="003300"/>
                </a:solidFill>
              </a:rPr>
              <a:t>Consistent with the policy including commitment to the prevention of pollution.</a:t>
            </a:r>
          </a:p>
          <a:p>
            <a:r>
              <a:rPr lang="en-US" sz="2200" smtClean="0">
                <a:solidFill>
                  <a:srgbClr val="003300"/>
                </a:solidFill>
              </a:rPr>
              <a:t>Commitments to continual improvement</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srcRect/>
          <a:stretch>
            <a:fillRect/>
          </a:stretch>
        </p:blipFill>
        <p:spPr bwMode="auto">
          <a:xfrm>
            <a:off x="6165850" y="4579938"/>
            <a:ext cx="2936875" cy="2222500"/>
          </a:xfrm>
          <a:prstGeom prst="rect">
            <a:avLst/>
          </a:prstGeom>
          <a:noFill/>
          <a:ln w="9525">
            <a:noFill/>
            <a:miter lim="800000"/>
            <a:headEnd/>
            <a:tailEnd/>
          </a:ln>
        </p:spPr>
      </p:pic>
      <p:sp>
        <p:nvSpPr>
          <p:cNvPr id="59394" name="Title 1"/>
          <p:cNvSpPr>
            <a:spLocks noGrp="1"/>
          </p:cNvSpPr>
          <p:nvPr>
            <p:ph type="title"/>
          </p:nvPr>
        </p:nvSpPr>
        <p:spPr>
          <a:xfrm>
            <a:off x="206375" y="68263"/>
            <a:ext cx="7866063" cy="827087"/>
          </a:xfrm>
        </p:spPr>
        <p:txBody>
          <a:bodyPr/>
          <a:lstStyle/>
          <a:p>
            <a:r>
              <a:rPr lang="en-US" sz="2900" smtClean="0">
                <a:solidFill>
                  <a:srgbClr val="003300"/>
                </a:solidFill>
              </a:rPr>
              <a:t>4.3.3  Objectives, targets and programme(s)</a:t>
            </a:r>
          </a:p>
        </p:txBody>
      </p:sp>
      <p:sp>
        <p:nvSpPr>
          <p:cNvPr id="59395" name="Content Placeholder 2"/>
          <p:cNvSpPr>
            <a:spLocks noGrp="1"/>
          </p:cNvSpPr>
          <p:nvPr>
            <p:ph idx="1"/>
          </p:nvPr>
        </p:nvSpPr>
        <p:spPr/>
        <p:txBody>
          <a:bodyPr/>
          <a:lstStyle/>
          <a:p>
            <a:r>
              <a:rPr lang="en-US" sz="2500" smtClean="0">
                <a:solidFill>
                  <a:srgbClr val="003300"/>
                </a:solidFill>
              </a:rPr>
              <a:t>Establish, implement and maintain a programme(s) for achieving its objectives and targets.</a:t>
            </a:r>
          </a:p>
          <a:p>
            <a:endParaRPr lang="en-US" sz="2500" smtClean="0">
              <a:solidFill>
                <a:srgbClr val="003300"/>
              </a:solidFill>
            </a:endParaRPr>
          </a:p>
          <a:p>
            <a:r>
              <a:rPr lang="en-US" sz="2500" smtClean="0">
                <a:solidFill>
                  <a:srgbClr val="003300"/>
                </a:solidFill>
              </a:rPr>
              <a:t>Programme(s) should include</a:t>
            </a:r>
          </a:p>
          <a:p>
            <a:pPr marL="812800" lvl="1" indent="-411163">
              <a:buFontTx/>
              <a:buAutoNum type="alphaLcPeriod"/>
            </a:pPr>
            <a:r>
              <a:rPr lang="en-US" sz="2500" smtClean="0">
                <a:solidFill>
                  <a:srgbClr val="003300"/>
                </a:solidFill>
              </a:rPr>
              <a:t>Designation of responsibility for achieving and targets at relevant functions and levels of the organization</a:t>
            </a:r>
          </a:p>
          <a:p>
            <a:pPr marL="812800" lvl="1" indent="-411163">
              <a:buFontTx/>
              <a:buAutoNum type="alphaLcPeriod"/>
            </a:pPr>
            <a:r>
              <a:rPr lang="en-US" sz="2500" smtClean="0">
                <a:solidFill>
                  <a:srgbClr val="003300"/>
                </a:solidFill>
              </a:rPr>
              <a:t>Means and time-frame by which they are to be achieved.</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533400" y="6248400"/>
            <a:ext cx="1676400" cy="468313"/>
          </a:xfrm>
          <a:prstGeom prst="rect">
            <a:avLst/>
          </a:prstGeom>
          <a:noFill/>
          <a:ln w="9525">
            <a:noFill/>
            <a:miter lim="800000"/>
            <a:headEnd/>
            <a:tailEnd/>
          </a:ln>
        </p:spPr>
        <p:txBody>
          <a:bodyPr lIns="91432" tIns="45716" rIns="91432" bIns="45716">
            <a:spAutoFit/>
          </a:bodyPr>
          <a:lstStyle/>
          <a:p>
            <a:pPr>
              <a:spcBef>
                <a:spcPct val="50000"/>
              </a:spcBef>
            </a:pPr>
            <a:endParaRPr lang="en-US" sz="2400">
              <a:solidFill>
                <a:srgbClr val="000000"/>
              </a:solidFill>
              <a:latin typeface="Times New Roman" pitchFamily="18" charset="0"/>
            </a:endParaRPr>
          </a:p>
        </p:txBody>
      </p:sp>
      <p:sp>
        <p:nvSpPr>
          <p:cNvPr id="61442" name="AutoShape 7" descr="Blue tissue paper"/>
          <p:cNvSpPr>
            <a:spLocks noChangeArrowheads="1"/>
          </p:cNvSpPr>
          <p:nvPr/>
        </p:nvSpPr>
        <p:spPr bwMode="auto">
          <a:xfrm>
            <a:off x="2590800" y="1981200"/>
            <a:ext cx="1752600" cy="762000"/>
          </a:xfrm>
          <a:prstGeom prst="roundRect">
            <a:avLst>
              <a:gd name="adj" fmla="val 16667"/>
            </a:avLst>
          </a:prstGeom>
          <a:blipFill dpi="0" rotWithShape="0">
            <a:blip r:embed="rId3"/>
            <a:srcRect/>
            <a:tile tx="0" ty="0" sx="100000" sy="100000" flip="none" algn="tl"/>
          </a:blip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43" name="AutoShape 8" descr="Newsprint"/>
          <p:cNvSpPr>
            <a:spLocks noChangeArrowheads="1"/>
          </p:cNvSpPr>
          <p:nvPr/>
        </p:nvSpPr>
        <p:spPr bwMode="auto">
          <a:xfrm>
            <a:off x="4495800" y="3733800"/>
            <a:ext cx="1752600" cy="533400"/>
          </a:xfrm>
          <a:prstGeom prst="roundRect">
            <a:avLst>
              <a:gd name="adj" fmla="val 16667"/>
            </a:avLst>
          </a:prstGeom>
          <a:blipFill dpi="0" rotWithShape="0">
            <a:blip r:embed="rId4"/>
            <a:srcRect/>
            <a:tile tx="0" ty="0" sx="100000" sy="100000" flip="none" algn="tl"/>
          </a:blip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44" name="AutoShape 9" descr="Newsprint"/>
          <p:cNvSpPr>
            <a:spLocks noChangeArrowheads="1"/>
          </p:cNvSpPr>
          <p:nvPr/>
        </p:nvSpPr>
        <p:spPr bwMode="auto">
          <a:xfrm>
            <a:off x="2514600" y="3733800"/>
            <a:ext cx="1752600" cy="533400"/>
          </a:xfrm>
          <a:prstGeom prst="roundRect">
            <a:avLst>
              <a:gd name="adj" fmla="val 16667"/>
            </a:avLst>
          </a:prstGeom>
          <a:blipFill dpi="0" rotWithShape="0">
            <a:blip r:embed="rId4"/>
            <a:srcRect/>
            <a:tile tx="0" ty="0" sx="100000" sy="100000" flip="none" algn="tl"/>
          </a:blip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45" name="AutoShape 10" descr="Newsprint"/>
          <p:cNvSpPr>
            <a:spLocks noChangeArrowheads="1"/>
          </p:cNvSpPr>
          <p:nvPr/>
        </p:nvSpPr>
        <p:spPr bwMode="auto">
          <a:xfrm>
            <a:off x="533400" y="3733800"/>
            <a:ext cx="1752600" cy="533400"/>
          </a:xfrm>
          <a:prstGeom prst="roundRect">
            <a:avLst>
              <a:gd name="adj" fmla="val 16667"/>
            </a:avLst>
          </a:prstGeom>
          <a:blipFill dpi="0" rotWithShape="0">
            <a:blip r:embed="rId4"/>
            <a:srcRect/>
            <a:tile tx="0" ty="0" sx="100000" sy="100000" flip="none" algn="tl"/>
          </a:blip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46" name="AutoShape 11" descr="Bouquet"/>
          <p:cNvSpPr>
            <a:spLocks noChangeArrowheads="1"/>
          </p:cNvSpPr>
          <p:nvPr/>
        </p:nvSpPr>
        <p:spPr bwMode="auto">
          <a:xfrm>
            <a:off x="4495800" y="4572000"/>
            <a:ext cx="1752600" cy="533400"/>
          </a:xfrm>
          <a:prstGeom prst="roundRect">
            <a:avLst>
              <a:gd name="adj" fmla="val 16667"/>
            </a:avLst>
          </a:prstGeom>
          <a:blipFill dpi="0" rotWithShape="0">
            <a:blip r:embed="rId5"/>
            <a:srcRect/>
            <a:tile tx="0" ty="0" sx="100000" sy="100000" flip="none" algn="tl"/>
          </a:blip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47" name="AutoShape 12" descr="Bouquet"/>
          <p:cNvSpPr>
            <a:spLocks noChangeArrowheads="1"/>
          </p:cNvSpPr>
          <p:nvPr/>
        </p:nvSpPr>
        <p:spPr bwMode="auto">
          <a:xfrm>
            <a:off x="2514600" y="4572000"/>
            <a:ext cx="1752600" cy="533400"/>
          </a:xfrm>
          <a:prstGeom prst="roundRect">
            <a:avLst>
              <a:gd name="adj" fmla="val 16667"/>
            </a:avLst>
          </a:prstGeom>
          <a:blipFill dpi="0" rotWithShape="0">
            <a:blip r:embed="rId5"/>
            <a:srcRect/>
            <a:tile tx="0" ty="0" sx="100000" sy="100000" flip="none" algn="tl"/>
          </a:blip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48" name="AutoShape 13" descr="Bouquet"/>
          <p:cNvSpPr>
            <a:spLocks noChangeArrowheads="1"/>
          </p:cNvSpPr>
          <p:nvPr/>
        </p:nvSpPr>
        <p:spPr bwMode="auto">
          <a:xfrm>
            <a:off x="533400" y="4572000"/>
            <a:ext cx="1752600" cy="533400"/>
          </a:xfrm>
          <a:prstGeom prst="roundRect">
            <a:avLst>
              <a:gd name="adj" fmla="val 16667"/>
            </a:avLst>
          </a:prstGeom>
          <a:blipFill dpi="0" rotWithShape="0">
            <a:blip r:embed="rId5"/>
            <a:srcRect/>
            <a:tile tx="0" ty="0" sx="100000" sy="100000" flip="none" algn="tl"/>
          </a:blip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49" name="AutoShape 14" descr="Blue tissue paper"/>
          <p:cNvSpPr>
            <a:spLocks noChangeArrowheads="1"/>
          </p:cNvSpPr>
          <p:nvPr/>
        </p:nvSpPr>
        <p:spPr bwMode="auto">
          <a:xfrm>
            <a:off x="2514600" y="2971800"/>
            <a:ext cx="1752600" cy="533400"/>
          </a:xfrm>
          <a:prstGeom prst="roundRect">
            <a:avLst>
              <a:gd name="adj" fmla="val 16667"/>
            </a:avLst>
          </a:prstGeom>
          <a:blipFill dpi="0" rotWithShape="0">
            <a:blip r:embed="rId3"/>
            <a:srcRect/>
            <a:tile tx="0" ty="0" sx="100000" sy="100000" flip="none" algn="tl"/>
          </a:blip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50" name="AutoShape 15"/>
          <p:cNvSpPr>
            <a:spLocks noChangeArrowheads="1"/>
          </p:cNvSpPr>
          <p:nvPr/>
        </p:nvSpPr>
        <p:spPr bwMode="auto">
          <a:xfrm>
            <a:off x="5029200" y="2743200"/>
            <a:ext cx="2057400" cy="304800"/>
          </a:xfrm>
          <a:prstGeom prst="roundRect">
            <a:avLst>
              <a:gd name="adj" fmla="val 16667"/>
            </a:avLst>
          </a:prstGeom>
          <a:solidFill>
            <a:schemeClr val="accent1"/>
          </a:solid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51" name="AutoShape 16"/>
          <p:cNvSpPr>
            <a:spLocks noChangeArrowheads="1"/>
          </p:cNvSpPr>
          <p:nvPr/>
        </p:nvSpPr>
        <p:spPr bwMode="auto">
          <a:xfrm>
            <a:off x="5029200" y="2209800"/>
            <a:ext cx="3276600" cy="381000"/>
          </a:xfrm>
          <a:prstGeom prst="roundRect">
            <a:avLst>
              <a:gd name="adj" fmla="val 16667"/>
            </a:avLst>
          </a:prstGeom>
          <a:solidFill>
            <a:srgbClr val="FDBD83"/>
          </a:solid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52" name="AutoShape 17"/>
          <p:cNvSpPr>
            <a:spLocks noChangeArrowheads="1"/>
          </p:cNvSpPr>
          <p:nvPr/>
        </p:nvSpPr>
        <p:spPr bwMode="auto">
          <a:xfrm>
            <a:off x="4724400" y="1676400"/>
            <a:ext cx="3886200" cy="381000"/>
          </a:xfrm>
          <a:prstGeom prst="roundRect">
            <a:avLst>
              <a:gd name="adj" fmla="val 16667"/>
            </a:avLst>
          </a:prstGeom>
          <a:solidFill>
            <a:srgbClr val="8EFE82"/>
          </a:solidFill>
          <a:ln w="9525">
            <a:solidFill>
              <a:schemeClr val="tx1"/>
            </a:solidFill>
            <a:miter lim="800000"/>
            <a:headEnd/>
            <a:tailEnd/>
          </a:ln>
        </p:spPr>
        <p:txBody>
          <a:bodyPr wrap="none" lIns="91432" tIns="45716" rIns="91432" bIns="45716" anchor="ctr"/>
          <a:lstStyle/>
          <a:p>
            <a:endParaRPr lang="en-US">
              <a:solidFill>
                <a:srgbClr val="000000"/>
              </a:solidFill>
              <a:latin typeface="Times New Roman" pitchFamily="18" charset="0"/>
            </a:endParaRPr>
          </a:p>
        </p:txBody>
      </p:sp>
      <p:sp>
        <p:nvSpPr>
          <p:cNvPr id="61453" name="Text Box 18"/>
          <p:cNvSpPr txBox="1">
            <a:spLocks noChangeArrowheads="1"/>
          </p:cNvSpPr>
          <p:nvPr/>
        </p:nvSpPr>
        <p:spPr bwMode="auto">
          <a:xfrm>
            <a:off x="2590800" y="2068513"/>
            <a:ext cx="1844675" cy="523875"/>
          </a:xfrm>
          <a:prstGeom prst="rect">
            <a:avLst/>
          </a:prstGeom>
          <a:noFill/>
          <a:ln w="9525">
            <a:noFill/>
            <a:miter lim="800000"/>
            <a:headEnd/>
            <a:tailEnd/>
          </a:ln>
        </p:spPr>
        <p:txBody>
          <a:bodyPr lIns="91432" tIns="45716" rIns="91432" bIns="45716">
            <a:spAutoFit/>
          </a:bodyPr>
          <a:lstStyle/>
          <a:p>
            <a:r>
              <a:rPr lang="en-US" sz="1400" b="1">
                <a:solidFill>
                  <a:srgbClr val="000000"/>
                </a:solidFill>
              </a:rPr>
              <a:t>ENVIRONMENTAL </a:t>
            </a:r>
          </a:p>
          <a:p>
            <a:r>
              <a:rPr lang="en-US" sz="1400" b="1">
                <a:solidFill>
                  <a:srgbClr val="000000"/>
                </a:solidFill>
              </a:rPr>
              <a:t>       POLICY</a:t>
            </a:r>
          </a:p>
        </p:txBody>
      </p:sp>
      <p:sp>
        <p:nvSpPr>
          <p:cNvPr id="61454" name="Text Box 19"/>
          <p:cNvSpPr txBox="1">
            <a:spLocks noChangeArrowheads="1"/>
          </p:cNvSpPr>
          <p:nvPr/>
        </p:nvSpPr>
        <p:spPr bwMode="auto">
          <a:xfrm>
            <a:off x="2667000" y="3048000"/>
            <a:ext cx="1581150" cy="314325"/>
          </a:xfrm>
          <a:prstGeom prst="rect">
            <a:avLst/>
          </a:prstGeom>
          <a:noFill/>
          <a:ln w="9525">
            <a:noFill/>
            <a:miter lim="800000"/>
            <a:headEnd/>
            <a:tailEnd/>
          </a:ln>
        </p:spPr>
        <p:txBody>
          <a:bodyPr wrap="none" lIns="91432" tIns="45716" rIns="91432" bIns="45716">
            <a:spAutoFit/>
          </a:bodyPr>
          <a:lstStyle/>
          <a:p>
            <a:r>
              <a:rPr lang="en-US" sz="1400" b="1">
                <a:solidFill>
                  <a:srgbClr val="000000"/>
                </a:solidFill>
              </a:rPr>
              <a:t>COMMITMENTS</a:t>
            </a:r>
          </a:p>
        </p:txBody>
      </p:sp>
      <p:sp>
        <p:nvSpPr>
          <p:cNvPr id="61455" name="Text Box 20"/>
          <p:cNvSpPr txBox="1">
            <a:spLocks noChangeArrowheads="1"/>
          </p:cNvSpPr>
          <p:nvPr/>
        </p:nvSpPr>
        <p:spPr bwMode="auto">
          <a:xfrm>
            <a:off x="685800" y="3810000"/>
            <a:ext cx="1339850" cy="307975"/>
          </a:xfrm>
          <a:prstGeom prst="rect">
            <a:avLst/>
          </a:prstGeom>
          <a:noFill/>
          <a:ln w="9525">
            <a:noFill/>
            <a:miter lim="800000"/>
            <a:headEnd/>
            <a:tailEnd/>
          </a:ln>
        </p:spPr>
        <p:txBody>
          <a:bodyPr lIns="91432" tIns="45716" rIns="91432" bIns="45716">
            <a:spAutoFit/>
          </a:bodyPr>
          <a:lstStyle/>
          <a:p>
            <a:r>
              <a:rPr lang="en-US" sz="1400" b="1">
                <a:solidFill>
                  <a:srgbClr val="000000"/>
                </a:solidFill>
              </a:rPr>
              <a:t>OBJECTIVE 1</a:t>
            </a:r>
          </a:p>
        </p:txBody>
      </p:sp>
      <p:sp>
        <p:nvSpPr>
          <p:cNvPr id="61456" name="Text Box 21"/>
          <p:cNvSpPr txBox="1">
            <a:spLocks noChangeArrowheads="1"/>
          </p:cNvSpPr>
          <p:nvPr/>
        </p:nvSpPr>
        <p:spPr bwMode="auto">
          <a:xfrm>
            <a:off x="2498725" y="3821113"/>
            <a:ext cx="1592263" cy="314325"/>
          </a:xfrm>
          <a:prstGeom prst="rect">
            <a:avLst/>
          </a:prstGeom>
          <a:noFill/>
          <a:ln w="9525">
            <a:noFill/>
            <a:miter lim="800000"/>
            <a:headEnd/>
            <a:tailEnd/>
          </a:ln>
        </p:spPr>
        <p:txBody>
          <a:bodyPr wrap="none" lIns="91432" tIns="45716" rIns="91432" bIns="45716">
            <a:spAutoFit/>
          </a:bodyPr>
          <a:lstStyle/>
          <a:p>
            <a:r>
              <a:rPr lang="en-US" sz="1400" b="1">
                <a:solidFill>
                  <a:srgbClr val="000000"/>
                </a:solidFill>
              </a:rPr>
              <a:t>    OBJECTIVE 2</a:t>
            </a:r>
          </a:p>
        </p:txBody>
      </p:sp>
      <p:sp>
        <p:nvSpPr>
          <p:cNvPr id="61457" name="Text Box 22"/>
          <p:cNvSpPr txBox="1">
            <a:spLocks noChangeArrowheads="1"/>
          </p:cNvSpPr>
          <p:nvPr/>
        </p:nvSpPr>
        <p:spPr bwMode="auto">
          <a:xfrm>
            <a:off x="4632325" y="3821113"/>
            <a:ext cx="1436688" cy="314325"/>
          </a:xfrm>
          <a:prstGeom prst="rect">
            <a:avLst/>
          </a:prstGeom>
          <a:noFill/>
          <a:ln w="9525">
            <a:noFill/>
            <a:miter lim="800000"/>
            <a:headEnd/>
            <a:tailEnd/>
          </a:ln>
        </p:spPr>
        <p:txBody>
          <a:bodyPr wrap="none" lIns="91432" tIns="45716" rIns="91432" bIns="45716">
            <a:spAutoFit/>
          </a:bodyPr>
          <a:lstStyle/>
          <a:p>
            <a:r>
              <a:rPr lang="en-US" sz="1400" b="1">
                <a:solidFill>
                  <a:srgbClr val="000000"/>
                </a:solidFill>
              </a:rPr>
              <a:t> OBJECTIVE 3</a:t>
            </a:r>
          </a:p>
        </p:txBody>
      </p:sp>
      <p:sp>
        <p:nvSpPr>
          <p:cNvPr id="61458" name="Text Box 23"/>
          <p:cNvSpPr txBox="1">
            <a:spLocks noChangeArrowheads="1"/>
          </p:cNvSpPr>
          <p:nvPr/>
        </p:nvSpPr>
        <p:spPr bwMode="auto">
          <a:xfrm>
            <a:off x="838200" y="4724400"/>
            <a:ext cx="1062038" cy="292100"/>
          </a:xfrm>
          <a:prstGeom prst="rect">
            <a:avLst/>
          </a:prstGeom>
          <a:noFill/>
          <a:ln w="9525">
            <a:noFill/>
            <a:miter lim="800000"/>
            <a:headEnd/>
            <a:tailEnd/>
          </a:ln>
        </p:spPr>
        <p:txBody>
          <a:bodyPr lIns="91432" tIns="45716" rIns="91432" bIns="45716">
            <a:spAutoFit/>
          </a:bodyPr>
          <a:lstStyle/>
          <a:p>
            <a:r>
              <a:rPr lang="en-US" sz="1300" b="1">
                <a:solidFill>
                  <a:srgbClr val="000000"/>
                </a:solidFill>
              </a:rPr>
              <a:t>TARGET 1</a:t>
            </a:r>
          </a:p>
        </p:txBody>
      </p:sp>
      <p:sp>
        <p:nvSpPr>
          <p:cNvPr id="61459" name="Text Box 24"/>
          <p:cNvSpPr txBox="1">
            <a:spLocks noChangeArrowheads="1"/>
          </p:cNvSpPr>
          <p:nvPr/>
        </p:nvSpPr>
        <p:spPr bwMode="auto">
          <a:xfrm>
            <a:off x="2743200" y="4724400"/>
            <a:ext cx="1062038" cy="292100"/>
          </a:xfrm>
          <a:prstGeom prst="rect">
            <a:avLst/>
          </a:prstGeom>
          <a:noFill/>
          <a:ln w="9525">
            <a:noFill/>
            <a:miter lim="800000"/>
            <a:headEnd/>
            <a:tailEnd/>
          </a:ln>
        </p:spPr>
        <p:txBody>
          <a:bodyPr lIns="91432" tIns="45716" rIns="91432" bIns="45716">
            <a:spAutoFit/>
          </a:bodyPr>
          <a:lstStyle/>
          <a:p>
            <a:r>
              <a:rPr lang="en-US" sz="1300" b="1">
                <a:solidFill>
                  <a:srgbClr val="000000"/>
                </a:solidFill>
              </a:rPr>
              <a:t>TARGET 2</a:t>
            </a:r>
          </a:p>
        </p:txBody>
      </p:sp>
      <p:sp>
        <p:nvSpPr>
          <p:cNvPr id="61460" name="Text Box 25"/>
          <p:cNvSpPr txBox="1">
            <a:spLocks noChangeArrowheads="1"/>
          </p:cNvSpPr>
          <p:nvPr/>
        </p:nvSpPr>
        <p:spPr bwMode="auto">
          <a:xfrm>
            <a:off x="4800600" y="4724400"/>
            <a:ext cx="1062038" cy="292100"/>
          </a:xfrm>
          <a:prstGeom prst="rect">
            <a:avLst/>
          </a:prstGeom>
          <a:noFill/>
          <a:ln w="9525">
            <a:noFill/>
            <a:miter lim="800000"/>
            <a:headEnd/>
            <a:tailEnd/>
          </a:ln>
        </p:spPr>
        <p:txBody>
          <a:bodyPr lIns="91432" tIns="45716" rIns="91432" bIns="45716">
            <a:spAutoFit/>
          </a:bodyPr>
          <a:lstStyle/>
          <a:p>
            <a:r>
              <a:rPr lang="en-US" sz="1300" b="1">
                <a:solidFill>
                  <a:srgbClr val="000000"/>
                </a:solidFill>
              </a:rPr>
              <a:t>TARGET 3</a:t>
            </a:r>
          </a:p>
        </p:txBody>
      </p:sp>
      <p:sp>
        <p:nvSpPr>
          <p:cNvPr id="61461" name="Text Box 26"/>
          <p:cNvSpPr txBox="1">
            <a:spLocks noChangeArrowheads="1"/>
          </p:cNvSpPr>
          <p:nvPr/>
        </p:nvSpPr>
        <p:spPr bwMode="auto">
          <a:xfrm>
            <a:off x="4727575" y="1676400"/>
            <a:ext cx="4111625" cy="292100"/>
          </a:xfrm>
          <a:prstGeom prst="rect">
            <a:avLst/>
          </a:prstGeom>
          <a:noFill/>
          <a:ln w="9525">
            <a:noFill/>
            <a:miter lim="800000"/>
            <a:headEnd/>
            <a:tailEnd/>
          </a:ln>
        </p:spPr>
        <p:txBody>
          <a:bodyPr lIns="91432" tIns="45716" rIns="91432" bIns="45716">
            <a:spAutoFit/>
          </a:bodyPr>
          <a:lstStyle/>
          <a:p>
            <a:r>
              <a:rPr lang="en-US" sz="1300" b="1">
                <a:solidFill>
                  <a:srgbClr val="000000"/>
                </a:solidFill>
              </a:rPr>
              <a:t>ENVIRONMENTAL ASPECTS AND IMPACTS </a:t>
            </a:r>
          </a:p>
        </p:txBody>
      </p:sp>
      <p:sp>
        <p:nvSpPr>
          <p:cNvPr id="61462" name="Text Box 27"/>
          <p:cNvSpPr txBox="1">
            <a:spLocks noChangeArrowheads="1"/>
          </p:cNvSpPr>
          <p:nvPr/>
        </p:nvSpPr>
        <p:spPr bwMode="auto">
          <a:xfrm>
            <a:off x="5013325" y="2220913"/>
            <a:ext cx="3167063" cy="292100"/>
          </a:xfrm>
          <a:prstGeom prst="rect">
            <a:avLst/>
          </a:prstGeom>
          <a:noFill/>
          <a:ln w="9525">
            <a:noFill/>
            <a:miter lim="800000"/>
            <a:headEnd/>
            <a:tailEnd/>
          </a:ln>
        </p:spPr>
        <p:txBody>
          <a:bodyPr wrap="none" lIns="91432" tIns="45716" rIns="91432" bIns="45716">
            <a:spAutoFit/>
          </a:bodyPr>
          <a:lstStyle/>
          <a:p>
            <a:r>
              <a:rPr lang="en-US" sz="1300" b="1">
                <a:solidFill>
                  <a:srgbClr val="000000"/>
                </a:solidFill>
              </a:rPr>
              <a:t>LEGAL AND OTHER REQUIREMENTS</a:t>
            </a:r>
          </a:p>
        </p:txBody>
      </p:sp>
      <p:sp>
        <p:nvSpPr>
          <p:cNvPr id="61463" name="Text Box 28"/>
          <p:cNvSpPr txBox="1">
            <a:spLocks noChangeArrowheads="1"/>
          </p:cNvSpPr>
          <p:nvPr/>
        </p:nvSpPr>
        <p:spPr bwMode="auto">
          <a:xfrm>
            <a:off x="5029200" y="2743200"/>
            <a:ext cx="1995488" cy="292100"/>
          </a:xfrm>
          <a:prstGeom prst="rect">
            <a:avLst/>
          </a:prstGeom>
          <a:noFill/>
          <a:ln w="9525">
            <a:noFill/>
            <a:miter lim="800000"/>
            <a:headEnd/>
            <a:tailEnd/>
          </a:ln>
        </p:spPr>
        <p:txBody>
          <a:bodyPr wrap="none" lIns="91432" tIns="45716" rIns="91432" bIns="45716">
            <a:spAutoFit/>
          </a:bodyPr>
          <a:lstStyle/>
          <a:p>
            <a:r>
              <a:rPr lang="en-US" sz="1300" b="1">
                <a:solidFill>
                  <a:srgbClr val="000000"/>
                </a:solidFill>
              </a:rPr>
              <a:t>INTERESTED PARTIES</a:t>
            </a:r>
          </a:p>
        </p:txBody>
      </p:sp>
      <p:sp>
        <p:nvSpPr>
          <p:cNvPr id="61464" name="Rectangle 29"/>
          <p:cNvSpPr>
            <a:spLocks noChangeArrowheads="1"/>
          </p:cNvSpPr>
          <p:nvPr/>
        </p:nvSpPr>
        <p:spPr bwMode="auto">
          <a:xfrm>
            <a:off x="6400800" y="3124200"/>
            <a:ext cx="2209800" cy="3276600"/>
          </a:xfrm>
          <a:prstGeom prst="rect">
            <a:avLst/>
          </a:prstGeom>
          <a:solidFill>
            <a:srgbClr val="B2D2DE"/>
          </a:solid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465" name="Line 30"/>
          <p:cNvSpPr>
            <a:spLocks noChangeShapeType="1"/>
          </p:cNvSpPr>
          <p:nvPr/>
        </p:nvSpPr>
        <p:spPr bwMode="auto">
          <a:xfrm flipV="1">
            <a:off x="4343400" y="1981200"/>
            <a:ext cx="381000" cy="3048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66" name="Line 31"/>
          <p:cNvSpPr>
            <a:spLocks noChangeShapeType="1"/>
          </p:cNvSpPr>
          <p:nvPr/>
        </p:nvSpPr>
        <p:spPr bwMode="auto">
          <a:xfrm>
            <a:off x="4343400" y="2362200"/>
            <a:ext cx="6858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67" name="Line 32"/>
          <p:cNvSpPr>
            <a:spLocks noChangeShapeType="1"/>
          </p:cNvSpPr>
          <p:nvPr/>
        </p:nvSpPr>
        <p:spPr bwMode="auto">
          <a:xfrm>
            <a:off x="4343400" y="2514600"/>
            <a:ext cx="685800" cy="3810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68" name="Line 33"/>
          <p:cNvSpPr>
            <a:spLocks noChangeShapeType="1"/>
          </p:cNvSpPr>
          <p:nvPr/>
        </p:nvSpPr>
        <p:spPr bwMode="auto">
          <a:xfrm>
            <a:off x="3429000" y="2743200"/>
            <a:ext cx="0" cy="2286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69" name="Line 34"/>
          <p:cNvSpPr>
            <a:spLocks noChangeShapeType="1"/>
          </p:cNvSpPr>
          <p:nvPr/>
        </p:nvSpPr>
        <p:spPr bwMode="auto">
          <a:xfrm>
            <a:off x="2819400" y="2743200"/>
            <a:ext cx="0" cy="2286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0" name="Line 35"/>
          <p:cNvSpPr>
            <a:spLocks noChangeShapeType="1"/>
          </p:cNvSpPr>
          <p:nvPr/>
        </p:nvSpPr>
        <p:spPr bwMode="auto">
          <a:xfrm>
            <a:off x="4038600" y="2743200"/>
            <a:ext cx="0" cy="2286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1" name="Line 36"/>
          <p:cNvSpPr>
            <a:spLocks noChangeShapeType="1"/>
          </p:cNvSpPr>
          <p:nvPr/>
        </p:nvSpPr>
        <p:spPr bwMode="auto">
          <a:xfrm>
            <a:off x="3352800" y="3505200"/>
            <a:ext cx="0" cy="2286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2" name="Line 37"/>
          <p:cNvSpPr>
            <a:spLocks noChangeShapeType="1"/>
          </p:cNvSpPr>
          <p:nvPr/>
        </p:nvSpPr>
        <p:spPr bwMode="auto">
          <a:xfrm>
            <a:off x="2819400" y="3505200"/>
            <a:ext cx="0" cy="152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3" name="Line 38"/>
          <p:cNvSpPr>
            <a:spLocks noChangeShapeType="1"/>
          </p:cNvSpPr>
          <p:nvPr/>
        </p:nvSpPr>
        <p:spPr bwMode="auto">
          <a:xfrm>
            <a:off x="4038600" y="3505200"/>
            <a:ext cx="0" cy="152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4" name="Line 39"/>
          <p:cNvSpPr>
            <a:spLocks noChangeShapeType="1"/>
          </p:cNvSpPr>
          <p:nvPr/>
        </p:nvSpPr>
        <p:spPr bwMode="auto">
          <a:xfrm>
            <a:off x="1371600" y="3657600"/>
            <a:ext cx="14478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5" name="Line 40"/>
          <p:cNvSpPr>
            <a:spLocks noChangeShapeType="1"/>
          </p:cNvSpPr>
          <p:nvPr/>
        </p:nvSpPr>
        <p:spPr bwMode="auto">
          <a:xfrm>
            <a:off x="1371600" y="3657600"/>
            <a:ext cx="0" cy="762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6" name="Line 41"/>
          <p:cNvSpPr>
            <a:spLocks noChangeShapeType="1"/>
          </p:cNvSpPr>
          <p:nvPr/>
        </p:nvSpPr>
        <p:spPr bwMode="auto">
          <a:xfrm>
            <a:off x="4038600" y="3657600"/>
            <a:ext cx="13716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7" name="Line 42"/>
          <p:cNvSpPr>
            <a:spLocks noChangeShapeType="1"/>
          </p:cNvSpPr>
          <p:nvPr/>
        </p:nvSpPr>
        <p:spPr bwMode="auto">
          <a:xfrm>
            <a:off x="5410200" y="3657600"/>
            <a:ext cx="0" cy="152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8" name="Line 43"/>
          <p:cNvSpPr>
            <a:spLocks noChangeShapeType="1"/>
          </p:cNvSpPr>
          <p:nvPr/>
        </p:nvSpPr>
        <p:spPr bwMode="auto">
          <a:xfrm>
            <a:off x="914400" y="4267200"/>
            <a:ext cx="0" cy="3048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79" name="Line 44"/>
          <p:cNvSpPr>
            <a:spLocks noChangeShapeType="1"/>
          </p:cNvSpPr>
          <p:nvPr/>
        </p:nvSpPr>
        <p:spPr bwMode="auto">
          <a:xfrm>
            <a:off x="1981200" y="4267200"/>
            <a:ext cx="0" cy="152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0" name="Line 45"/>
          <p:cNvSpPr>
            <a:spLocks noChangeShapeType="1"/>
          </p:cNvSpPr>
          <p:nvPr/>
        </p:nvSpPr>
        <p:spPr bwMode="auto">
          <a:xfrm>
            <a:off x="1371600" y="4267200"/>
            <a:ext cx="0" cy="2286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1" name="Line 46"/>
          <p:cNvSpPr>
            <a:spLocks noChangeShapeType="1"/>
          </p:cNvSpPr>
          <p:nvPr/>
        </p:nvSpPr>
        <p:spPr bwMode="auto">
          <a:xfrm>
            <a:off x="1371600" y="4495800"/>
            <a:ext cx="2057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2" name="Line 47"/>
          <p:cNvSpPr>
            <a:spLocks noChangeShapeType="1"/>
          </p:cNvSpPr>
          <p:nvPr/>
        </p:nvSpPr>
        <p:spPr bwMode="auto">
          <a:xfrm>
            <a:off x="1981200" y="4419600"/>
            <a:ext cx="34290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3" name="Line 48"/>
          <p:cNvSpPr>
            <a:spLocks noChangeShapeType="1"/>
          </p:cNvSpPr>
          <p:nvPr/>
        </p:nvSpPr>
        <p:spPr bwMode="auto">
          <a:xfrm>
            <a:off x="3429000" y="4495800"/>
            <a:ext cx="0" cy="762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4" name="Line 49"/>
          <p:cNvSpPr>
            <a:spLocks noChangeShapeType="1"/>
          </p:cNvSpPr>
          <p:nvPr/>
        </p:nvSpPr>
        <p:spPr bwMode="auto">
          <a:xfrm>
            <a:off x="5410200" y="4419600"/>
            <a:ext cx="0" cy="152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5" name="Line 50"/>
          <p:cNvSpPr>
            <a:spLocks noChangeShapeType="1"/>
          </p:cNvSpPr>
          <p:nvPr/>
        </p:nvSpPr>
        <p:spPr bwMode="auto">
          <a:xfrm>
            <a:off x="1219200" y="5105400"/>
            <a:ext cx="0" cy="914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6" name="Line 51"/>
          <p:cNvSpPr>
            <a:spLocks noChangeShapeType="1"/>
          </p:cNvSpPr>
          <p:nvPr/>
        </p:nvSpPr>
        <p:spPr bwMode="auto">
          <a:xfrm>
            <a:off x="1219200" y="53340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7" name="Line 52"/>
          <p:cNvSpPr>
            <a:spLocks noChangeShapeType="1"/>
          </p:cNvSpPr>
          <p:nvPr/>
        </p:nvSpPr>
        <p:spPr bwMode="auto">
          <a:xfrm>
            <a:off x="1219200" y="54864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8" name="Line 53"/>
          <p:cNvSpPr>
            <a:spLocks noChangeShapeType="1"/>
          </p:cNvSpPr>
          <p:nvPr/>
        </p:nvSpPr>
        <p:spPr bwMode="auto">
          <a:xfrm>
            <a:off x="1219200" y="56388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89" name="Line 54"/>
          <p:cNvSpPr>
            <a:spLocks noChangeShapeType="1"/>
          </p:cNvSpPr>
          <p:nvPr/>
        </p:nvSpPr>
        <p:spPr bwMode="auto">
          <a:xfrm>
            <a:off x="1219200" y="57912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0" name="Line 55"/>
          <p:cNvSpPr>
            <a:spLocks noChangeShapeType="1"/>
          </p:cNvSpPr>
          <p:nvPr/>
        </p:nvSpPr>
        <p:spPr bwMode="auto">
          <a:xfrm>
            <a:off x="1219200" y="59436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1" name="Line 56"/>
          <p:cNvSpPr>
            <a:spLocks noChangeShapeType="1"/>
          </p:cNvSpPr>
          <p:nvPr/>
        </p:nvSpPr>
        <p:spPr bwMode="auto">
          <a:xfrm>
            <a:off x="3352800" y="5105400"/>
            <a:ext cx="0" cy="914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2" name="Line 57"/>
          <p:cNvSpPr>
            <a:spLocks noChangeShapeType="1"/>
          </p:cNvSpPr>
          <p:nvPr/>
        </p:nvSpPr>
        <p:spPr bwMode="auto">
          <a:xfrm>
            <a:off x="3352800" y="52578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3" name="Line 58"/>
          <p:cNvSpPr>
            <a:spLocks noChangeShapeType="1"/>
          </p:cNvSpPr>
          <p:nvPr/>
        </p:nvSpPr>
        <p:spPr bwMode="auto">
          <a:xfrm>
            <a:off x="3352800" y="54102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4" name="Line 59"/>
          <p:cNvSpPr>
            <a:spLocks noChangeShapeType="1"/>
          </p:cNvSpPr>
          <p:nvPr/>
        </p:nvSpPr>
        <p:spPr bwMode="auto">
          <a:xfrm>
            <a:off x="3352800" y="55626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5" name="Line 60"/>
          <p:cNvSpPr>
            <a:spLocks noChangeShapeType="1"/>
          </p:cNvSpPr>
          <p:nvPr/>
        </p:nvSpPr>
        <p:spPr bwMode="auto">
          <a:xfrm>
            <a:off x="3352800" y="57150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6" name="Line 61"/>
          <p:cNvSpPr>
            <a:spLocks noChangeShapeType="1"/>
          </p:cNvSpPr>
          <p:nvPr/>
        </p:nvSpPr>
        <p:spPr bwMode="auto">
          <a:xfrm>
            <a:off x="3352800" y="58674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7" name="Line 62"/>
          <p:cNvSpPr>
            <a:spLocks noChangeShapeType="1"/>
          </p:cNvSpPr>
          <p:nvPr/>
        </p:nvSpPr>
        <p:spPr bwMode="auto">
          <a:xfrm>
            <a:off x="5334000" y="55626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8" name="Line 63"/>
          <p:cNvSpPr>
            <a:spLocks noChangeShapeType="1"/>
          </p:cNvSpPr>
          <p:nvPr/>
        </p:nvSpPr>
        <p:spPr bwMode="auto">
          <a:xfrm>
            <a:off x="5334000" y="52578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499" name="Line 64"/>
          <p:cNvSpPr>
            <a:spLocks noChangeShapeType="1"/>
          </p:cNvSpPr>
          <p:nvPr/>
        </p:nvSpPr>
        <p:spPr bwMode="auto">
          <a:xfrm>
            <a:off x="5334000" y="54102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500" name="Line 65"/>
          <p:cNvSpPr>
            <a:spLocks noChangeShapeType="1"/>
          </p:cNvSpPr>
          <p:nvPr/>
        </p:nvSpPr>
        <p:spPr bwMode="auto">
          <a:xfrm>
            <a:off x="5334000" y="57150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501" name="Line 66"/>
          <p:cNvSpPr>
            <a:spLocks noChangeShapeType="1"/>
          </p:cNvSpPr>
          <p:nvPr/>
        </p:nvSpPr>
        <p:spPr bwMode="auto">
          <a:xfrm>
            <a:off x="5334000" y="5867400"/>
            <a:ext cx="152400" cy="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502" name="Line 67"/>
          <p:cNvSpPr>
            <a:spLocks noChangeShapeType="1"/>
          </p:cNvSpPr>
          <p:nvPr/>
        </p:nvSpPr>
        <p:spPr bwMode="auto">
          <a:xfrm>
            <a:off x="5334000" y="5181600"/>
            <a:ext cx="0" cy="914400"/>
          </a:xfrm>
          <a:prstGeom prst="line">
            <a:avLst/>
          </a:prstGeom>
          <a:noFill/>
          <a:ln w="9525">
            <a:solidFill>
              <a:schemeClr val="tx1"/>
            </a:solidFill>
            <a:miter lim="800000"/>
            <a:headEnd/>
            <a:tailEnd/>
          </a:ln>
        </p:spPr>
        <p:txBody>
          <a:bodyPr wrap="none" lIns="91432" tIns="45716" rIns="91432" bIns="45716"/>
          <a:lstStyle/>
          <a:p>
            <a:endParaRPr lang="en-US"/>
          </a:p>
        </p:txBody>
      </p:sp>
      <p:sp>
        <p:nvSpPr>
          <p:cNvPr id="61503" name="Text Box 68"/>
          <p:cNvSpPr txBox="1">
            <a:spLocks noChangeArrowheads="1"/>
          </p:cNvSpPr>
          <p:nvPr/>
        </p:nvSpPr>
        <p:spPr bwMode="auto">
          <a:xfrm>
            <a:off x="6384925" y="3048000"/>
            <a:ext cx="2244725" cy="3432175"/>
          </a:xfrm>
          <a:prstGeom prst="rect">
            <a:avLst/>
          </a:prstGeom>
          <a:noFill/>
          <a:ln w="9525">
            <a:noFill/>
            <a:miter lim="800000"/>
            <a:headEnd/>
            <a:tailEnd/>
          </a:ln>
        </p:spPr>
        <p:txBody>
          <a:bodyPr lIns="91432" tIns="45716" rIns="91432" bIns="45716">
            <a:spAutoFit/>
          </a:bodyPr>
          <a:lstStyle/>
          <a:p>
            <a:r>
              <a:rPr lang="en-US" sz="1200" b="1" u="sng">
                <a:solidFill>
                  <a:srgbClr val="000000"/>
                </a:solidFill>
              </a:rPr>
              <a:t>Policy commitment</a:t>
            </a:r>
          </a:p>
          <a:p>
            <a:r>
              <a:rPr lang="en-US" sz="1200">
                <a:solidFill>
                  <a:srgbClr val="000000"/>
                </a:solidFill>
              </a:rPr>
              <a:t>Reduce waste from operations</a:t>
            </a:r>
          </a:p>
          <a:p>
            <a:endParaRPr lang="en-US" sz="1200">
              <a:solidFill>
                <a:srgbClr val="000000"/>
              </a:solidFill>
            </a:endParaRPr>
          </a:p>
          <a:p>
            <a:r>
              <a:rPr lang="en-US" sz="1200" b="1" u="sng">
                <a:solidFill>
                  <a:srgbClr val="000000"/>
                </a:solidFill>
              </a:rPr>
              <a:t>OBJECTIVE 1</a:t>
            </a:r>
          </a:p>
          <a:p>
            <a:r>
              <a:rPr lang="en-US" sz="1200">
                <a:solidFill>
                  <a:srgbClr val="000000"/>
                </a:solidFill>
              </a:rPr>
              <a:t>Reduce the waste generated </a:t>
            </a:r>
          </a:p>
          <a:p>
            <a:r>
              <a:rPr lang="en-US" sz="1200">
                <a:solidFill>
                  <a:srgbClr val="000000"/>
                </a:solidFill>
              </a:rPr>
              <a:t>By the organization in 3 years</a:t>
            </a:r>
          </a:p>
          <a:p>
            <a:endParaRPr lang="en-US" sz="1200">
              <a:solidFill>
                <a:srgbClr val="000000"/>
              </a:solidFill>
            </a:endParaRPr>
          </a:p>
          <a:p>
            <a:r>
              <a:rPr lang="en-US" sz="1200" b="1" u="sng">
                <a:solidFill>
                  <a:srgbClr val="000000"/>
                </a:solidFill>
              </a:rPr>
              <a:t>Target 1</a:t>
            </a:r>
          </a:p>
          <a:p>
            <a:r>
              <a:rPr lang="en-US" sz="1200">
                <a:solidFill>
                  <a:srgbClr val="000000"/>
                </a:solidFill>
              </a:rPr>
              <a:t>Reduce the total waste </a:t>
            </a:r>
          </a:p>
          <a:p>
            <a:r>
              <a:rPr lang="en-US" sz="1200">
                <a:solidFill>
                  <a:srgbClr val="000000"/>
                </a:solidFill>
              </a:rPr>
              <a:t>Generated by 50% in 3 years</a:t>
            </a:r>
          </a:p>
          <a:p>
            <a:endParaRPr lang="en-US" sz="1200">
              <a:solidFill>
                <a:srgbClr val="000000"/>
              </a:solidFill>
            </a:endParaRPr>
          </a:p>
          <a:p>
            <a:r>
              <a:rPr lang="en-US" sz="1200" b="1" u="sng">
                <a:solidFill>
                  <a:srgbClr val="000000"/>
                </a:solidFill>
              </a:rPr>
              <a:t>Target 2</a:t>
            </a:r>
          </a:p>
          <a:p>
            <a:r>
              <a:rPr lang="en-US" sz="1200">
                <a:solidFill>
                  <a:srgbClr val="000000"/>
                </a:solidFill>
              </a:rPr>
              <a:t>Reduce the packaging waste </a:t>
            </a:r>
          </a:p>
          <a:p>
            <a:r>
              <a:rPr lang="en-US" sz="1200">
                <a:solidFill>
                  <a:srgbClr val="000000"/>
                </a:solidFill>
              </a:rPr>
              <a:t>By 40 % in 2 years</a:t>
            </a:r>
          </a:p>
          <a:p>
            <a:endParaRPr lang="en-US" sz="1200">
              <a:solidFill>
                <a:srgbClr val="000000"/>
              </a:solidFill>
            </a:endParaRPr>
          </a:p>
          <a:p>
            <a:r>
              <a:rPr lang="en-US" sz="1200" b="1" u="sng">
                <a:solidFill>
                  <a:srgbClr val="000000"/>
                </a:solidFill>
              </a:rPr>
              <a:t>Target 3</a:t>
            </a:r>
          </a:p>
          <a:p>
            <a:r>
              <a:rPr lang="en-US" sz="1200">
                <a:solidFill>
                  <a:srgbClr val="000000"/>
                </a:solidFill>
              </a:rPr>
              <a:t>Reduce liquid waste  by 30% </a:t>
            </a:r>
          </a:p>
          <a:p>
            <a:r>
              <a:rPr lang="en-US" sz="1200">
                <a:solidFill>
                  <a:srgbClr val="000000"/>
                </a:solidFill>
              </a:rPr>
              <a:t>In 2 years</a:t>
            </a:r>
          </a:p>
        </p:txBody>
      </p:sp>
      <p:sp>
        <p:nvSpPr>
          <p:cNvPr id="61504" name="Text Box 69"/>
          <p:cNvSpPr txBox="1">
            <a:spLocks noChangeArrowheads="1"/>
          </p:cNvSpPr>
          <p:nvPr/>
        </p:nvSpPr>
        <p:spPr bwMode="auto">
          <a:xfrm>
            <a:off x="517525" y="1938338"/>
            <a:ext cx="2085975" cy="1016000"/>
          </a:xfrm>
          <a:prstGeom prst="rect">
            <a:avLst/>
          </a:prstGeom>
          <a:noFill/>
          <a:ln w="9525">
            <a:noFill/>
            <a:miter lim="800000"/>
            <a:headEnd/>
            <a:tailEnd/>
          </a:ln>
        </p:spPr>
        <p:txBody>
          <a:bodyPr wrap="none" lIns="91432" tIns="45716" rIns="91432" bIns="45716">
            <a:spAutoFit/>
          </a:bodyPr>
          <a:lstStyle/>
          <a:p>
            <a:r>
              <a:rPr lang="en-US" sz="1200" b="1">
                <a:solidFill>
                  <a:srgbClr val="000000"/>
                </a:solidFill>
              </a:rPr>
              <a:t>Objectives/targets-</a:t>
            </a:r>
          </a:p>
          <a:p>
            <a:r>
              <a:rPr lang="en-US" sz="1200">
                <a:solidFill>
                  <a:srgbClr val="000000"/>
                </a:solidFill>
              </a:rPr>
              <a:t>Quantified – what and when</a:t>
            </a:r>
          </a:p>
          <a:p>
            <a:r>
              <a:rPr lang="en-US" sz="1200" b="1">
                <a:solidFill>
                  <a:srgbClr val="000000"/>
                </a:solidFill>
              </a:rPr>
              <a:t>Programmes</a:t>
            </a:r>
          </a:p>
          <a:p>
            <a:r>
              <a:rPr lang="en-US" sz="1200">
                <a:solidFill>
                  <a:srgbClr val="000000"/>
                </a:solidFill>
              </a:rPr>
              <a:t>Who, what, when, how,</a:t>
            </a:r>
          </a:p>
          <a:p>
            <a:r>
              <a:rPr lang="en-US" sz="1200">
                <a:solidFill>
                  <a:srgbClr val="000000"/>
                </a:solidFill>
              </a:rPr>
              <a:t>Resources, knowledge</a:t>
            </a:r>
          </a:p>
        </p:txBody>
      </p:sp>
      <p:sp>
        <p:nvSpPr>
          <p:cNvPr id="61505" name="Text Box 70"/>
          <p:cNvSpPr txBox="1">
            <a:spLocks noChangeArrowheads="1"/>
          </p:cNvSpPr>
          <p:nvPr/>
        </p:nvSpPr>
        <p:spPr bwMode="auto">
          <a:xfrm>
            <a:off x="1584325" y="5443538"/>
            <a:ext cx="1198563" cy="274637"/>
          </a:xfrm>
          <a:prstGeom prst="rect">
            <a:avLst/>
          </a:prstGeom>
          <a:noFill/>
          <a:ln w="9525">
            <a:noFill/>
            <a:miter lim="800000"/>
            <a:headEnd/>
            <a:tailEnd/>
          </a:ln>
        </p:spPr>
        <p:txBody>
          <a:bodyPr wrap="none" lIns="91432" tIns="45716" rIns="91432" bIns="45716">
            <a:spAutoFit/>
          </a:bodyPr>
          <a:lstStyle/>
          <a:p>
            <a:r>
              <a:rPr lang="en-US" sz="1200" b="1">
                <a:solidFill>
                  <a:srgbClr val="000000"/>
                </a:solidFill>
              </a:rPr>
              <a:t>proogrammes</a:t>
            </a:r>
          </a:p>
        </p:txBody>
      </p:sp>
      <p:sp>
        <p:nvSpPr>
          <p:cNvPr id="61506" name="Rectangle 71"/>
          <p:cNvSpPr>
            <a:spLocks noChangeArrowheads="1"/>
          </p:cNvSpPr>
          <p:nvPr/>
        </p:nvSpPr>
        <p:spPr bwMode="auto">
          <a:xfrm>
            <a:off x="457200" y="1905000"/>
            <a:ext cx="2057400" cy="990600"/>
          </a:xfrm>
          <a:prstGeom prst="rect">
            <a:avLst/>
          </a:prstGeom>
          <a:noFill/>
          <a:ln w="9525">
            <a:solidFill>
              <a:schemeClr val="tx1"/>
            </a:solidFill>
            <a:miter lim="800000"/>
            <a:headEnd/>
            <a:tailEnd/>
          </a:ln>
        </p:spPr>
        <p:txBody>
          <a:bodyPr wrap="none" lIns="91432" tIns="45716" rIns="91432" bIns="45716" anchor="ctr"/>
          <a:lstStyle/>
          <a:p>
            <a:endParaRPr lang="en-US" sz="2200">
              <a:solidFill>
                <a:srgbClr val="000000"/>
              </a:solidFill>
              <a:latin typeface="Times New Roman" pitchFamily="18" charset="0"/>
            </a:endParaRPr>
          </a:p>
        </p:txBody>
      </p:sp>
      <p:sp>
        <p:nvSpPr>
          <p:cNvPr id="61507" name="Title 1"/>
          <p:cNvSpPr>
            <a:spLocks noGrp="1"/>
          </p:cNvSpPr>
          <p:nvPr>
            <p:ph type="title"/>
          </p:nvPr>
        </p:nvSpPr>
        <p:spPr>
          <a:xfrm>
            <a:off x="206375" y="68263"/>
            <a:ext cx="7866063" cy="827087"/>
          </a:xfrm>
        </p:spPr>
        <p:txBody>
          <a:bodyPr/>
          <a:lstStyle/>
          <a:p>
            <a:r>
              <a:rPr lang="en-US" sz="2900" smtClean="0">
                <a:solidFill>
                  <a:srgbClr val="003300"/>
                </a:solidFill>
              </a:rPr>
              <a:t>4.3.3  Objectives, targets and programme(s)</a:t>
            </a: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63490" name="Content Placeholder 2"/>
          <p:cNvSpPr>
            <a:spLocks noGrp="1"/>
          </p:cNvSpPr>
          <p:nvPr>
            <p:ph idx="1"/>
          </p:nvPr>
        </p:nvSpPr>
        <p:spPr/>
        <p:txBody>
          <a:bodyPr/>
          <a:lstStyle/>
          <a:p>
            <a:pPr>
              <a:buFontTx/>
              <a:buNone/>
            </a:pPr>
            <a:r>
              <a:rPr lang="en-US" sz="2500" smtClean="0">
                <a:solidFill>
                  <a:srgbClr val="003300"/>
                </a:solidFill>
              </a:rPr>
              <a:t>4.4.1  Resources, roles, responsibility and authority</a:t>
            </a:r>
          </a:p>
          <a:p>
            <a:pPr>
              <a:buFontTx/>
              <a:buNone/>
            </a:pPr>
            <a:endParaRPr lang="en-US" sz="2200" smtClean="0">
              <a:solidFill>
                <a:srgbClr val="003300"/>
              </a:solidFill>
            </a:endParaRPr>
          </a:p>
          <a:p>
            <a:r>
              <a:rPr lang="en-US" sz="2200" smtClean="0">
                <a:solidFill>
                  <a:srgbClr val="003300"/>
                </a:solidFill>
              </a:rPr>
              <a:t>Define, document  and communicate roles, responsibilities and authorities in order for facilitate effective environmental management.</a:t>
            </a:r>
          </a:p>
          <a:p>
            <a:r>
              <a:rPr lang="en-US" sz="2200" smtClean="0">
                <a:solidFill>
                  <a:srgbClr val="003300"/>
                </a:solidFill>
              </a:rPr>
              <a:t>Provide resources essential to the implementation and control of EMS.</a:t>
            </a:r>
          </a:p>
          <a:p>
            <a:r>
              <a:rPr lang="en-US" sz="2200" smtClean="0">
                <a:solidFill>
                  <a:srgbClr val="003300"/>
                </a:solidFill>
              </a:rPr>
              <a:t>Appoint (a) specific management representative (s) with defined role, responsibility and authority for:</a:t>
            </a:r>
          </a:p>
          <a:p>
            <a:pPr marL="812800" lvl="1" indent="-411163">
              <a:buFontTx/>
              <a:buAutoNum type="alphaLcPeriod"/>
            </a:pPr>
            <a:r>
              <a:rPr lang="en-US" sz="2000" smtClean="0">
                <a:solidFill>
                  <a:srgbClr val="003300"/>
                </a:solidFill>
              </a:rPr>
              <a:t>Ensuring that the EMS is established, implemented and maintained.</a:t>
            </a:r>
          </a:p>
          <a:p>
            <a:pPr marL="812800" lvl="1" indent="-411163">
              <a:buFontTx/>
              <a:buAutoNum type="alphaLcPeriod"/>
            </a:pPr>
            <a:r>
              <a:rPr lang="en-US" sz="2000" smtClean="0">
                <a:solidFill>
                  <a:srgbClr val="003300"/>
                </a:solidFill>
              </a:rPr>
              <a:t>Reporting on performance of EMS to top management for review and as basis for improvement. </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5773738" y="4068763"/>
            <a:ext cx="3328987" cy="2665412"/>
          </a:xfrm>
          <a:prstGeom prst="rect">
            <a:avLst/>
          </a:prstGeom>
          <a:noFill/>
          <a:ln w="9525">
            <a:noFill/>
            <a:miter lim="800000"/>
            <a:headEnd/>
            <a:tailEnd/>
          </a:ln>
        </p:spPr>
      </p:pic>
      <p:sp>
        <p:nvSpPr>
          <p:cNvPr id="65538"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65539" name="Content Placeholder 2"/>
          <p:cNvSpPr>
            <a:spLocks noGrp="1"/>
          </p:cNvSpPr>
          <p:nvPr>
            <p:ph idx="1"/>
          </p:nvPr>
        </p:nvSpPr>
        <p:spPr/>
        <p:txBody>
          <a:bodyPr/>
          <a:lstStyle/>
          <a:p>
            <a:pPr>
              <a:buFontTx/>
              <a:buNone/>
            </a:pPr>
            <a:r>
              <a:rPr lang="en-US" sz="2500" smtClean="0">
                <a:solidFill>
                  <a:srgbClr val="003300"/>
                </a:solidFill>
              </a:rPr>
              <a:t>4.4.2  Competence, training, awareness</a:t>
            </a:r>
          </a:p>
          <a:p>
            <a:pPr>
              <a:buFontTx/>
              <a:buNone/>
            </a:pPr>
            <a:endParaRPr lang="en-US" sz="1400" smtClean="0">
              <a:solidFill>
                <a:srgbClr val="003300"/>
              </a:solidFill>
            </a:endParaRPr>
          </a:p>
          <a:p>
            <a:r>
              <a:rPr lang="en-US" sz="2500" smtClean="0">
                <a:solidFill>
                  <a:srgbClr val="003300"/>
                </a:solidFill>
              </a:rPr>
              <a:t>Personnel performing tasks which cause significant impacts shall be competent</a:t>
            </a:r>
          </a:p>
          <a:p>
            <a:r>
              <a:rPr lang="en-US" sz="2500" smtClean="0">
                <a:solidFill>
                  <a:srgbClr val="003300"/>
                </a:solidFill>
              </a:rPr>
              <a:t>Identify training needs</a:t>
            </a:r>
          </a:p>
          <a:p>
            <a:r>
              <a:rPr lang="en-US" sz="2500" smtClean="0">
                <a:solidFill>
                  <a:srgbClr val="003300"/>
                </a:solidFill>
              </a:rPr>
              <a:t>All personnel whose work significant impact receive appropriate training or take other action</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5773738" y="4068763"/>
            <a:ext cx="3328987" cy="2665412"/>
          </a:xfrm>
          <a:prstGeom prst="rect">
            <a:avLst/>
          </a:prstGeom>
          <a:noFill/>
          <a:ln w="9525">
            <a:noFill/>
            <a:miter lim="800000"/>
            <a:headEnd/>
            <a:tailEnd/>
          </a:ln>
        </p:spPr>
      </p:pic>
      <p:sp>
        <p:nvSpPr>
          <p:cNvPr id="67586"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67587" name="Content Placeholder 2"/>
          <p:cNvSpPr>
            <a:spLocks noGrp="1"/>
          </p:cNvSpPr>
          <p:nvPr>
            <p:ph idx="1"/>
          </p:nvPr>
        </p:nvSpPr>
        <p:spPr/>
        <p:txBody>
          <a:bodyPr/>
          <a:lstStyle/>
          <a:p>
            <a:pPr>
              <a:buFontTx/>
              <a:buNone/>
            </a:pPr>
            <a:r>
              <a:rPr lang="en-US" sz="2500" smtClean="0">
                <a:solidFill>
                  <a:srgbClr val="003300"/>
                </a:solidFill>
              </a:rPr>
              <a:t>4.4.2  Competence, training, awareness</a:t>
            </a:r>
          </a:p>
          <a:p>
            <a:pPr>
              <a:buFontTx/>
              <a:buNone/>
            </a:pPr>
            <a:endParaRPr lang="en-US" sz="1400" smtClean="0">
              <a:solidFill>
                <a:srgbClr val="003300"/>
              </a:solidFill>
            </a:endParaRPr>
          </a:p>
          <a:p>
            <a:r>
              <a:rPr lang="en-US" sz="2200" smtClean="0">
                <a:solidFill>
                  <a:srgbClr val="003300"/>
                </a:solidFill>
              </a:rPr>
              <a:t>Establish, implement and maintain procedure to make persons aware of</a:t>
            </a:r>
          </a:p>
          <a:p>
            <a:endParaRPr lang="en-US" sz="900" smtClean="0">
              <a:solidFill>
                <a:srgbClr val="003300"/>
              </a:solidFill>
            </a:endParaRPr>
          </a:p>
          <a:p>
            <a:pPr marL="812800" lvl="1" indent="-411163">
              <a:buFontTx/>
              <a:buAutoNum type="alphaLcPeriod"/>
            </a:pPr>
            <a:r>
              <a:rPr lang="en-US" sz="1800" smtClean="0">
                <a:solidFill>
                  <a:srgbClr val="003300"/>
                </a:solidFill>
              </a:rPr>
              <a:t>Importance of conformity with the EMS</a:t>
            </a:r>
          </a:p>
          <a:p>
            <a:pPr marL="812800" lvl="1" indent="-411163">
              <a:buFontTx/>
              <a:buAutoNum type="alphaLcPeriod"/>
            </a:pPr>
            <a:r>
              <a:rPr lang="en-US" sz="1800" smtClean="0">
                <a:solidFill>
                  <a:srgbClr val="003300"/>
                </a:solidFill>
              </a:rPr>
              <a:t>Significant environmental aspects and related actual or potential impacts associated w/ their work</a:t>
            </a:r>
          </a:p>
          <a:p>
            <a:pPr marL="812800" lvl="1" indent="-411163">
              <a:buFontTx/>
              <a:buAutoNum type="alphaLcPeriod"/>
            </a:pPr>
            <a:r>
              <a:rPr lang="en-US" sz="1800" smtClean="0">
                <a:solidFill>
                  <a:srgbClr val="003300"/>
                </a:solidFill>
              </a:rPr>
              <a:t>Environmental benefits of improved personal performance</a:t>
            </a:r>
          </a:p>
          <a:p>
            <a:pPr marL="812800" lvl="1" indent="-411163">
              <a:buFontTx/>
              <a:buAutoNum type="alphaLcPeriod"/>
            </a:pPr>
            <a:r>
              <a:rPr lang="en-US" sz="1800" smtClean="0">
                <a:solidFill>
                  <a:srgbClr val="003300"/>
                </a:solidFill>
              </a:rPr>
              <a:t>Roles and responsibilities in achieving conformity</a:t>
            </a:r>
          </a:p>
          <a:p>
            <a:pPr marL="812800" lvl="1" indent="-411163">
              <a:buFontTx/>
              <a:buAutoNum type="alphaLcPeriod"/>
            </a:pPr>
            <a:r>
              <a:rPr lang="en-US" sz="1800" smtClean="0">
                <a:solidFill>
                  <a:srgbClr val="003300"/>
                </a:solidFill>
              </a:rPr>
              <a:t>Potential consequences of departure from specified procedure</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5"/>
          <p:cNvGrpSpPr>
            <a:grpSpLocks/>
          </p:cNvGrpSpPr>
          <p:nvPr/>
        </p:nvGrpSpPr>
        <p:grpSpPr bwMode="auto">
          <a:xfrm>
            <a:off x="5035550" y="2395538"/>
            <a:ext cx="3586163" cy="3994150"/>
            <a:chOff x="5380037" y="2347119"/>
            <a:chExt cx="3981036" cy="4419600"/>
          </a:xfrm>
        </p:grpSpPr>
        <p:pic>
          <p:nvPicPr>
            <p:cNvPr id="4" name="Picture 3" descr="internal-communication.jpg"/>
            <p:cNvPicPr>
              <a:picLocks noChangeAspect="1"/>
            </p:cNvPicPr>
            <p:nvPr/>
          </p:nvPicPr>
          <p:blipFill>
            <a:blip r:embed="rId3" cstate="print"/>
            <a:stretch>
              <a:fillRect/>
            </a:stretch>
          </p:blipFill>
          <p:spPr>
            <a:xfrm>
              <a:off x="5380037" y="2347119"/>
              <a:ext cx="3981036" cy="4412714"/>
            </a:xfrm>
            <a:prstGeom prst="rect">
              <a:avLst/>
            </a:prstGeom>
            <a:ln>
              <a:noFill/>
            </a:ln>
            <a:effectLst>
              <a:softEdge rad="112500"/>
            </a:effectLst>
          </p:spPr>
        </p:pic>
        <p:sp>
          <p:nvSpPr>
            <p:cNvPr id="5" name="Rectangle 4"/>
            <p:cNvSpPr/>
            <p:nvPr/>
          </p:nvSpPr>
          <p:spPr>
            <a:xfrm>
              <a:off x="5380037" y="2347119"/>
              <a:ext cx="3961650" cy="4419600"/>
            </a:xfrm>
            <a:prstGeom prst="rect">
              <a:avLst/>
            </a:prstGeom>
            <a:solidFill>
              <a:srgbClr val="FF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a:solidFill>
                  <a:srgbClr val="B2B2B2"/>
                </a:solidFill>
                <a:latin typeface="Calibri" pitchFamily="34" charset="0"/>
              </a:endParaRPr>
            </a:p>
          </p:txBody>
        </p:sp>
      </p:grpSp>
      <p:sp>
        <p:nvSpPr>
          <p:cNvPr id="69634"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69635" name="Content Placeholder 2"/>
          <p:cNvSpPr>
            <a:spLocks noGrp="1"/>
          </p:cNvSpPr>
          <p:nvPr>
            <p:ph idx="1"/>
          </p:nvPr>
        </p:nvSpPr>
        <p:spPr/>
        <p:txBody>
          <a:bodyPr/>
          <a:lstStyle/>
          <a:p>
            <a:pPr>
              <a:buFontTx/>
              <a:buNone/>
            </a:pPr>
            <a:r>
              <a:rPr lang="en-US" sz="2500" smtClean="0">
                <a:solidFill>
                  <a:srgbClr val="003300"/>
                </a:solidFill>
              </a:rPr>
              <a:t>4.4.3 Communication</a:t>
            </a:r>
          </a:p>
          <a:p>
            <a:pPr>
              <a:buFontTx/>
              <a:buNone/>
            </a:pPr>
            <a:endParaRPr lang="en-US" sz="1400" smtClean="0">
              <a:solidFill>
                <a:srgbClr val="003300"/>
              </a:solidFill>
            </a:endParaRPr>
          </a:p>
          <a:p>
            <a:r>
              <a:rPr lang="en-US" sz="2500" smtClean="0">
                <a:solidFill>
                  <a:srgbClr val="003300"/>
                </a:solidFill>
              </a:rPr>
              <a:t>Establish, implement and maintain a procedure(s) for</a:t>
            </a:r>
          </a:p>
          <a:p>
            <a:pPr marL="863600" lvl="1" indent="-463550">
              <a:buFontTx/>
              <a:buAutoNum type="alphaLcPeriod"/>
            </a:pPr>
            <a:r>
              <a:rPr lang="en-US" sz="2200" smtClean="0">
                <a:solidFill>
                  <a:srgbClr val="003300"/>
                </a:solidFill>
              </a:rPr>
              <a:t>internal communication among the various levels and functions of the organization,</a:t>
            </a:r>
          </a:p>
          <a:p>
            <a:pPr marL="863600" lvl="1" indent="-463550">
              <a:buFontTx/>
              <a:buAutoNum type="alphaLcPeriod"/>
            </a:pPr>
            <a:r>
              <a:rPr lang="en-US" sz="2200" smtClean="0">
                <a:solidFill>
                  <a:srgbClr val="003300"/>
                </a:solidFill>
              </a:rPr>
              <a:t>receiving, documenting and responding to relevant communication from external interested parties.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srcRect/>
          <a:stretch>
            <a:fillRect/>
          </a:stretch>
        </p:blipFill>
        <p:spPr bwMode="auto">
          <a:xfrm>
            <a:off x="5862638" y="3567113"/>
            <a:ext cx="3281362" cy="3290887"/>
          </a:xfrm>
          <a:prstGeom prst="rect">
            <a:avLst/>
          </a:prstGeom>
          <a:noFill/>
          <a:ln w="9525">
            <a:noFill/>
            <a:miter lim="800000"/>
            <a:headEnd/>
            <a:tailEnd/>
          </a:ln>
        </p:spPr>
      </p:pic>
      <p:sp>
        <p:nvSpPr>
          <p:cNvPr id="71682"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71683" name="Content Placeholder 2"/>
          <p:cNvSpPr>
            <a:spLocks noGrp="1"/>
          </p:cNvSpPr>
          <p:nvPr>
            <p:ph idx="1"/>
          </p:nvPr>
        </p:nvSpPr>
        <p:spPr/>
        <p:txBody>
          <a:bodyPr/>
          <a:lstStyle/>
          <a:p>
            <a:pPr>
              <a:buFontTx/>
              <a:buNone/>
            </a:pPr>
            <a:r>
              <a:rPr lang="en-US" sz="2500" smtClean="0">
                <a:solidFill>
                  <a:srgbClr val="003300"/>
                </a:solidFill>
              </a:rPr>
              <a:t>4.4.4 Documentation</a:t>
            </a:r>
          </a:p>
          <a:p>
            <a:pPr>
              <a:buFontTx/>
              <a:buNone/>
            </a:pPr>
            <a:endParaRPr lang="en-US" sz="1400" smtClean="0">
              <a:solidFill>
                <a:srgbClr val="003300"/>
              </a:solidFill>
            </a:endParaRPr>
          </a:p>
          <a:p>
            <a:pPr marL="863600" lvl="1" indent="-463550">
              <a:buFontTx/>
              <a:buAutoNum type="alphaLcPeriod"/>
            </a:pPr>
            <a:r>
              <a:rPr lang="en-US" sz="2200" smtClean="0">
                <a:solidFill>
                  <a:srgbClr val="003300"/>
                </a:solidFill>
              </a:rPr>
              <a:t>Environmental policy, objectives and targets</a:t>
            </a:r>
          </a:p>
          <a:p>
            <a:pPr marL="863600" lvl="1" indent="-463550">
              <a:buFontTx/>
              <a:buAutoNum type="alphaLcPeriod"/>
            </a:pPr>
            <a:r>
              <a:rPr lang="en-US" sz="2200" smtClean="0">
                <a:solidFill>
                  <a:srgbClr val="003300"/>
                </a:solidFill>
              </a:rPr>
              <a:t>Scope of the EMS</a:t>
            </a:r>
          </a:p>
          <a:p>
            <a:pPr marL="863600" lvl="1" indent="-463550">
              <a:buFontTx/>
              <a:buAutoNum type="alphaLcPeriod"/>
            </a:pPr>
            <a:r>
              <a:rPr lang="en-US" sz="2200" smtClean="0">
                <a:solidFill>
                  <a:srgbClr val="003300"/>
                </a:solidFill>
              </a:rPr>
              <a:t>Description of the main elements of the EMS and their interaction and reference to related documents</a:t>
            </a:r>
          </a:p>
          <a:p>
            <a:pPr marL="863600" lvl="1" indent="-463550">
              <a:buFontTx/>
              <a:buAutoNum type="alphaLcPeriod"/>
            </a:pPr>
            <a:r>
              <a:rPr lang="en-US" sz="2200" smtClean="0">
                <a:solidFill>
                  <a:srgbClr val="003300"/>
                </a:solidFill>
              </a:rPr>
              <a:t>Docs, including records, required by this standard</a:t>
            </a:r>
          </a:p>
          <a:p>
            <a:pPr marL="863600" lvl="1" indent="-463550">
              <a:buFontTx/>
              <a:buAutoNum type="alphaLcPeriod"/>
            </a:pPr>
            <a:r>
              <a:rPr lang="en-US" sz="2200" smtClean="0">
                <a:solidFill>
                  <a:srgbClr val="003300"/>
                </a:solidFill>
              </a:rPr>
              <a:t>Docs, including records, determined by the organization to be necessary to ensure the effective planning, operation and control of processes related to significant environmental impacts.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3048000" y="2514600"/>
            <a:ext cx="4884738" cy="3657600"/>
          </a:xfrm>
          <a:prstGeom prst="rect">
            <a:avLst/>
          </a:prstGeom>
          <a:noFill/>
          <a:ln w="9525">
            <a:noFill/>
            <a:miter lim="800000"/>
            <a:headEnd/>
            <a:tailEnd/>
          </a:ln>
        </p:spPr>
      </p:pic>
      <p:sp>
        <p:nvSpPr>
          <p:cNvPr id="18434" name="Title 1"/>
          <p:cNvSpPr>
            <a:spLocks noGrp="1"/>
          </p:cNvSpPr>
          <p:nvPr>
            <p:ph type="title"/>
          </p:nvPr>
        </p:nvSpPr>
        <p:spPr/>
        <p:txBody>
          <a:bodyPr/>
          <a:lstStyle/>
          <a:p>
            <a:r>
              <a:rPr lang="en-US" smtClean="0">
                <a:solidFill>
                  <a:srgbClr val="003300"/>
                </a:solidFill>
              </a:rPr>
              <a:t>Approach and methods:</a:t>
            </a:r>
          </a:p>
        </p:txBody>
      </p:sp>
      <p:sp>
        <p:nvSpPr>
          <p:cNvPr id="18435" name="Content Placeholder 2"/>
          <p:cNvSpPr>
            <a:spLocks noGrp="1"/>
          </p:cNvSpPr>
          <p:nvPr>
            <p:ph idx="1"/>
          </p:nvPr>
        </p:nvSpPr>
        <p:spPr/>
        <p:txBody>
          <a:bodyPr/>
          <a:lstStyle/>
          <a:p>
            <a:r>
              <a:rPr lang="en-US" smtClean="0">
                <a:solidFill>
                  <a:srgbClr val="003300"/>
                </a:solidFill>
              </a:rPr>
              <a:t>Process maps – outlines the process requirements (i.e. resources) and the outputs including wastes, emissions and by-products that serve as a baseline for identifying environmental aspects.</a:t>
            </a:r>
          </a:p>
          <a:p>
            <a:endParaRPr lang="en-US" smtClean="0">
              <a:solidFill>
                <a:srgbClr val="003300"/>
              </a:solidFill>
            </a:endParaRPr>
          </a:p>
        </p:txBody>
      </p:sp>
      <p:graphicFrame>
        <p:nvGraphicFramePr>
          <p:cNvPr id="6" name="Diagram 5"/>
          <p:cNvGraphicFramePr/>
          <p:nvPr/>
        </p:nvGraphicFramePr>
        <p:xfrm>
          <a:off x="4091489" y="3704410"/>
          <a:ext cx="4667816" cy="2616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5862638" y="3567113"/>
            <a:ext cx="3281362" cy="3290887"/>
          </a:xfrm>
          <a:prstGeom prst="rect">
            <a:avLst/>
          </a:prstGeom>
          <a:noFill/>
          <a:ln w="9525">
            <a:noFill/>
            <a:miter lim="800000"/>
            <a:headEnd/>
            <a:tailEnd/>
          </a:ln>
        </p:spPr>
      </p:pic>
      <p:sp>
        <p:nvSpPr>
          <p:cNvPr id="73730"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73731" name="Content Placeholder 2"/>
          <p:cNvSpPr>
            <a:spLocks noGrp="1"/>
          </p:cNvSpPr>
          <p:nvPr>
            <p:ph idx="1"/>
          </p:nvPr>
        </p:nvSpPr>
        <p:spPr/>
        <p:txBody>
          <a:bodyPr/>
          <a:lstStyle/>
          <a:p>
            <a:pPr>
              <a:buFontTx/>
              <a:buNone/>
            </a:pPr>
            <a:r>
              <a:rPr lang="en-US" sz="2500" smtClean="0">
                <a:solidFill>
                  <a:srgbClr val="003300"/>
                </a:solidFill>
              </a:rPr>
              <a:t>4.4.5 Document Control</a:t>
            </a:r>
          </a:p>
          <a:p>
            <a:pPr>
              <a:buFontTx/>
              <a:buNone/>
            </a:pPr>
            <a:endParaRPr lang="en-US" sz="1400" smtClean="0">
              <a:solidFill>
                <a:srgbClr val="003300"/>
              </a:solidFill>
            </a:endParaRPr>
          </a:p>
          <a:p>
            <a:pPr marL="863600" lvl="1" indent="-463550">
              <a:buFontTx/>
              <a:buAutoNum type="alphaLcPeriod"/>
            </a:pPr>
            <a:r>
              <a:rPr lang="en-US" sz="2200" smtClean="0">
                <a:solidFill>
                  <a:srgbClr val="003300"/>
                </a:solidFill>
              </a:rPr>
              <a:t>Approve documents for adequacy prior to issue</a:t>
            </a:r>
          </a:p>
          <a:p>
            <a:pPr marL="863600" lvl="1" indent="-463550">
              <a:buFontTx/>
              <a:buAutoNum type="alphaLcPeriod"/>
            </a:pPr>
            <a:r>
              <a:rPr lang="en-US" sz="2200" smtClean="0">
                <a:solidFill>
                  <a:srgbClr val="003300"/>
                </a:solidFill>
              </a:rPr>
              <a:t>Review and update as necessary and re-approve documents</a:t>
            </a:r>
          </a:p>
          <a:p>
            <a:pPr marL="863600" lvl="1" indent="-463550">
              <a:buFontTx/>
              <a:buAutoNum type="alphaLcPeriod"/>
            </a:pPr>
            <a:r>
              <a:rPr lang="en-US" sz="2200" smtClean="0">
                <a:solidFill>
                  <a:srgbClr val="003300"/>
                </a:solidFill>
              </a:rPr>
              <a:t>Ensure that changes and the current revision status of documents are identified</a:t>
            </a:r>
          </a:p>
          <a:p>
            <a:pPr marL="863600" lvl="1" indent="-463550">
              <a:buFontTx/>
              <a:buAutoNum type="alphaLcPeriod"/>
            </a:pPr>
            <a:r>
              <a:rPr lang="en-US" sz="2200" smtClean="0">
                <a:solidFill>
                  <a:srgbClr val="003300"/>
                </a:solidFill>
              </a:rPr>
              <a:t>Ensure that relevant versions of applicable documents are available at point of use</a:t>
            </a:r>
          </a:p>
          <a:p>
            <a:pPr marL="863600" lvl="1" indent="-463550">
              <a:buFontTx/>
              <a:buAutoNum type="alphaLcPeriod"/>
            </a:pPr>
            <a:r>
              <a:rPr lang="en-US" sz="2200" smtClean="0">
                <a:solidFill>
                  <a:srgbClr val="003300"/>
                </a:solidFill>
              </a:rPr>
              <a:t>Ensure that documents remain legible and readily identifiable</a:t>
            </a:r>
          </a:p>
          <a:p>
            <a:pPr marL="863600" lvl="1" indent="-463550">
              <a:buFontTx/>
              <a:buAutoNum type="alphaLcPeriod"/>
            </a:pPr>
            <a:r>
              <a:rPr lang="en-US" sz="2200" smtClean="0">
                <a:solidFill>
                  <a:srgbClr val="003300"/>
                </a:solidFill>
              </a:rPr>
              <a:t>External documents are identified and their distribution controlled (e.g. MSDS)</a:t>
            </a:r>
          </a:p>
          <a:p>
            <a:pPr marL="863600" lvl="1" indent="-463550">
              <a:buFontTx/>
              <a:buAutoNum type="alphaLcPeriod"/>
            </a:pPr>
            <a:r>
              <a:rPr lang="en-US" sz="2200" smtClean="0">
                <a:solidFill>
                  <a:srgbClr val="003300"/>
                </a:solidFill>
              </a:rPr>
              <a:t>Prevent unintended use of obsolete documents and apply identification if retained</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a:stretch>
            <a:fillRect/>
          </a:stretch>
        </p:blipFill>
        <p:spPr bwMode="auto">
          <a:xfrm>
            <a:off x="5006975" y="4038600"/>
            <a:ext cx="4137025" cy="2544763"/>
          </a:xfrm>
          <a:prstGeom prst="rect">
            <a:avLst/>
          </a:prstGeom>
          <a:noFill/>
          <a:ln w="9525">
            <a:noFill/>
            <a:miter lim="800000"/>
            <a:headEnd/>
            <a:tailEnd/>
          </a:ln>
        </p:spPr>
      </p:pic>
      <p:sp>
        <p:nvSpPr>
          <p:cNvPr id="75778"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75779" name="Content Placeholder 2"/>
          <p:cNvSpPr>
            <a:spLocks noGrp="1"/>
          </p:cNvSpPr>
          <p:nvPr>
            <p:ph idx="1"/>
          </p:nvPr>
        </p:nvSpPr>
        <p:spPr/>
        <p:txBody>
          <a:bodyPr/>
          <a:lstStyle/>
          <a:p>
            <a:pPr>
              <a:buFontTx/>
              <a:buNone/>
            </a:pPr>
            <a:r>
              <a:rPr lang="en-US" sz="2500" smtClean="0">
                <a:solidFill>
                  <a:srgbClr val="003300"/>
                </a:solidFill>
              </a:rPr>
              <a:t>4.4.6 Operational Control</a:t>
            </a:r>
          </a:p>
          <a:p>
            <a:pPr>
              <a:buFontTx/>
              <a:buNone/>
            </a:pPr>
            <a:endParaRPr lang="en-US" sz="2200" smtClean="0">
              <a:solidFill>
                <a:srgbClr val="003300"/>
              </a:solidFill>
            </a:endParaRPr>
          </a:p>
          <a:p>
            <a:pPr marL="863600" lvl="1" indent="-463550">
              <a:buFontTx/>
              <a:buAutoNum type="alphaLcPeriod"/>
            </a:pPr>
            <a:r>
              <a:rPr lang="en-US" sz="2500" smtClean="0">
                <a:solidFill>
                  <a:srgbClr val="003300"/>
                </a:solidFill>
              </a:rPr>
              <a:t>Establish, implement and maintain documented procedure(s) to control situations</a:t>
            </a:r>
          </a:p>
          <a:p>
            <a:pPr marL="863600" lvl="1" indent="-463550">
              <a:buFontTx/>
              <a:buAutoNum type="alphaLcPeriod"/>
            </a:pPr>
            <a:r>
              <a:rPr lang="en-US" sz="2500" smtClean="0">
                <a:solidFill>
                  <a:srgbClr val="003300"/>
                </a:solidFill>
              </a:rPr>
              <a:t>Stipulating the operating criteria in the procedure</a:t>
            </a:r>
          </a:p>
          <a:p>
            <a:pPr marL="863600" lvl="1" indent="-463550">
              <a:buFontTx/>
              <a:buAutoNum type="alphaLcPeriod"/>
            </a:pPr>
            <a:r>
              <a:rPr lang="en-US" sz="2500" smtClean="0">
                <a:solidFill>
                  <a:srgbClr val="003300"/>
                </a:solidFill>
              </a:rPr>
              <a:t>Establish, implement and maintain procedures related to significant environmental aspects and communicate requirements to suppliers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a:srcRect/>
          <a:stretch>
            <a:fillRect/>
          </a:stretch>
        </p:blipFill>
        <p:spPr bwMode="auto">
          <a:xfrm>
            <a:off x="5448300" y="4365625"/>
            <a:ext cx="3695700" cy="2492375"/>
          </a:xfrm>
          <a:prstGeom prst="rect">
            <a:avLst/>
          </a:prstGeom>
          <a:noFill/>
          <a:ln w="9525">
            <a:noFill/>
            <a:miter lim="800000"/>
            <a:headEnd/>
            <a:tailEnd/>
          </a:ln>
        </p:spPr>
      </p:pic>
      <p:sp>
        <p:nvSpPr>
          <p:cNvPr id="77826" name="Title 1"/>
          <p:cNvSpPr>
            <a:spLocks noGrp="1"/>
          </p:cNvSpPr>
          <p:nvPr>
            <p:ph type="title"/>
          </p:nvPr>
        </p:nvSpPr>
        <p:spPr/>
        <p:txBody>
          <a:bodyPr/>
          <a:lstStyle/>
          <a:p>
            <a:pPr marL="342900" indent="-342900"/>
            <a:r>
              <a:rPr lang="en-US" sz="2900" smtClean="0">
                <a:solidFill>
                  <a:srgbClr val="003300"/>
                </a:solidFill>
              </a:rPr>
              <a:t>4.4  Implementation and operation</a:t>
            </a:r>
          </a:p>
        </p:txBody>
      </p:sp>
      <p:sp>
        <p:nvSpPr>
          <p:cNvPr id="77827" name="Content Placeholder 2"/>
          <p:cNvSpPr>
            <a:spLocks noGrp="1"/>
          </p:cNvSpPr>
          <p:nvPr>
            <p:ph idx="1"/>
          </p:nvPr>
        </p:nvSpPr>
        <p:spPr/>
        <p:txBody>
          <a:bodyPr/>
          <a:lstStyle/>
          <a:p>
            <a:pPr>
              <a:buFontTx/>
              <a:buNone/>
            </a:pPr>
            <a:r>
              <a:rPr lang="en-US" sz="2500" smtClean="0">
                <a:solidFill>
                  <a:srgbClr val="003300"/>
                </a:solidFill>
              </a:rPr>
              <a:t>4.4.7 Emergency Preparedness and Response</a:t>
            </a:r>
          </a:p>
          <a:p>
            <a:pPr>
              <a:buFontTx/>
              <a:buNone/>
            </a:pPr>
            <a:endParaRPr lang="en-US" sz="2200" smtClean="0">
              <a:solidFill>
                <a:srgbClr val="003300"/>
              </a:solidFill>
            </a:endParaRPr>
          </a:p>
          <a:p>
            <a:pPr marL="863600" lvl="1" indent="-463550">
              <a:buFontTx/>
              <a:buAutoNum type="alphaLcPeriod"/>
            </a:pPr>
            <a:r>
              <a:rPr lang="en-US" sz="2200" smtClean="0">
                <a:solidFill>
                  <a:srgbClr val="003300"/>
                </a:solidFill>
              </a:rPr>
              <a:t>establish, implement and maintain procedures to identify potential emergency situations and potential accidents</a:t>
            </a:r>
          </a:p>
          <a:p>
            <a:pPr marL="863600" lvl="1" indent="-463550">
              <a:buFontTx/>
              <a:buAutoNum type="alphaLcPeriod"/>
            </a:pPr>
            <a:r>
              <a:rPr lang="en-US" sz="2200" smtClean="0">
                <a:solidFill>
                  <a:srgbClr val="003300"/>
                </a:solidFill>
              </a:rPr>
              <a:t>respond to these situations and prevent or mitigate associated adverse environmental impacts</a:t>
            </a:r>
          </a:p>
          <a:p>
            <a:pPr marL="863600" lvl="1" indent="-463550">
              <a:buFontTx/>
              <a:buAutoNum type="alphaLcPeriod"/>
            </a:pPr>
            <a:r>
              <a:rPr lang="en-US" sz="2200" smtClean="0">
                <a:solidFill>
                  <a:srgbClr val="003300"/>
                </a:solidFill>
              </a:rPr>
              <a:t>shall periodically review, where necessary, revise procedure after the occurrence of accidents or emergency situations</a:t>
            </a:r>
          </a:p>
          <a:p>
            <a:pPr marL="863600" lvl="1" indent="-463550">
              <a:buFontTx/>
              <a:buAutoNum type="alphaLcPeriod"/>
            </a:pPr>
            <a:r>
              <a:rPr lang="en-US" sz="2200" smtClean="0">
                <a:solidFill>
                  <a:srgbClr val="003300"/>
                </a:solidFill>
              </a:rPr>
              <a:t>Shall periodically test such procedures where practicable</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a:srcRect/>
          <a:stretch>
            <a:fillRect/>
          </a:stretch>
        </p:blipFill>
        <p:spPr bwMode="auto">
          <a:xfrm>
            <a:off x="5945188" y="3119438"/>
            <a:ext cx="2992437" cy="2994025"/>
          </a:xfrm>
          <a:prstGeom prst="rect">
            <a:avLst/>
          </a:prstGeom>
          <a:noFill/>
          <a:ln w="9525">
            <a:noFill/>
            <a:miter lim="800000"/>
            <a:headEnd/>
            <a:tailEnd/>
          </a:ln>
        </p:spPr>
      </p:pic>
      <p:sp>
        <p:nvSpPr>
          <p:cNvPr id="79874"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79875" name="Content Placeholder 2"/>
          <p:cNvSpPr>
            <a:spLocks noGrp="1"/>
          </p:cNvSpPr>
          <p:nvPr>
            <p:ph idx="1"/>
          </p:nvPr>
        </p:nvSpPr>
        <p:spPr/>
        <p:txBody>
          <a:bodyPr/>
          <a:lstStyle/>
          <a:p>
            <a:pPr>
              <a:buFontTx/>
              <a:buNone/>
            </a:pPr>
            <a:r>
              <a:rPr lang="en-US" sz="2500" smtClean="0">
                <a:solidFill>
                  <a:srgbClr val="003300"/>
                </a:solidFill>
              </a:rPr>
              <a:t>4.5.1 Monitoring and Measurement</a:t>
            </a:r>
          </a:p>
          <a:p>
            <a:pPr>
              <a:buFontTx/>
              <a:buNone/>
            </a:pPr>
            <a:endParaRPr lang="en-US" sz="2200" smtClean="0">
              <a:solidFill>
                <a:srgbClr val="003300"/>
              </a:solidFill>
            </a:endParaRPr>
          </a:p>
          <a:p>
            <a:pPr marL="863600" lvl="1" indent="-463550"/>
            <a:r>
              <a:rPr lang="en-US" sz="2200" smtClean="0">
                <a:solidFill>
                  <a:srgbClr val="003300"/>
                </a:solidFill>
              </a:rPr>
              <a:t>monitor and measure the key characteristics of its operations that can have significant environmental impact</a:t>
            </a:r>
          </a:p>
          <a:p>
            <a:pPr marL="863600" lvl="1" indent="-463550"/>
            <a:r>
              <a:rPr lang="en-US" sz="2200" smtClean="0">
                <a:solidFill>
                  <a:srgbClr val="003300"/>
                </a:solidFill>
              </a:rPr>
              <a:t>include the documenting of information to monitor performance, applicable controls and conformity with the organization’s objectives and targets</a:t>
            </a:r>
          </a:p>
          <a:p>
            <a:pPr marL="863600" lvl="1" indent="-463550"/>
            <a:r>
              <a:rPr lang="en-US" sz="2200" smtClean="0">
                <a:solidFill>
                  <a:srgbClr val="003300"/>
                </a:solidFill>
              </a:rPr>
              <a:t>ensure calibrated or verified monitoring and measurement equipment is used and maintained</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5945188" y="3119438"/>
            <a:ext cx="2992437" cy="2994025"/>
          </a:xfrm>
          <a:prstGeom prst="rect">
            <a:avLst/>
          </a:prstGeom>
          <a:noFill/>
          <a:ln w="9525">
            <a:noFill/>
            <a:miter lim="800000"/>
            <a:headEnd/>
            <a:tailEnd/>
          </a:ln>
        </p:spPr>
      </p:pic>
      <p:sp>
        <p:nvSpPr>
          <p:cNvPr id="81922"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81923" name="Content Placeholder 2"/>
          <p:cNvSpPr>
            <a:spLocks noGrp="1"/>
          </p:cNvSpPr>
          <p:nvPr>
            <p:ph idx="1"/>
          </p:nvPr>
        </p:nvSpPr>
        <p:spPr/>
        <p:txBody>
          <a:bodyPr/>
          <a:lstStyle/>
          <a:p>
            <a:pPr>
              <a:buFontTx/>
              <a:buNone/>
            </a:pPr>
            <a:r>
              <a:rPr lang="en-US" sz="2500" smtClean="0">
                <a:solidFill>
                  <a:srgbClr val="003300"/>
                </a:solidFill>
              </a:rPr>
              <a:t>4.5.2 Evaluation of Compliance</a:t>
            </a:r>
          </a:p>
          <a:p>
            <a:pPr>
              <a:buFontTx/>
              <a:buNone/>
            </a:pPr>
            <a:endParaRPr lang="en-US" sz="2200" smtClean="0">
              <a:solidFill>
                <a:srgbClr val="003300"/>
              </a:solidFill>
            </a:endParaRPr>
          </a:p>
          <a:p>
            <a:pPr marL="863600" lvl="1" indent="-463550"/>
            <a:r>
              <a:rPr lang="en-US" sz="2500" smtClean="0">
                <a:solidFill>
                  <a:srgbClr val="003300"/>
                </a:solidFill>
              </a:rPr>
              <a:t>Establish, implement, and maintain a procedure for periodically evaluating compliance with applicable legal requirements.</a:t>
            </a:r>
          </a:p>
          <a:p>
            <a:pPr marL="863600" lvl="1" indent="-463550"/>
            <a:endParaRPr lang="en-US" sz="2500" smtClean="0">
              <a:solidFill>
                <a:srgbClr val="003300"/>
              </a:solidFill>
            </a:endParaRPr>
          </a:p>
          <a:p>
            <a:pPr marL="863600" lvl="1" indent="-463550"/>
            <a:r>
              <a:rPr lang="en-US" sz="2500" smtClean="0">
                <a:solidFill>
                  <a:srgbClr val="003300"/>
                </a:solidFill>
              </a:rPr>
              <a:t>Shall evaluate compliance with other requirements to which it subscribes</a:t>
            </a:r>
            <a:endParaRPr lang="en-US" sz="3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srcRect/>
          <a:stretch>
            <a:fillRect/>
          </a:stretch>
        </p:blipFill>
        <p:spPr bwMode="auto">
          <a:xfrm>
            <a:off x="6461125" y="3276600"/>
            <a:ext cx="2606675" cy="3314700"/>
          </a:xfrm>
          <a:prstGeom prst="rect">
            <a:avLst/>
          </a:prstGeom>
          <a:noFill/>
          <a:ln w="9525">
            <a:noFill/>
            <a:miter lim="800000"/>
            <a:headEnd/>
            <a:tailEnd/>
          </a:ln>
        </p:spPr>
      </p:pic>
      <p:sp>
        <p:nvSpPr>
          <p:cNvPr id="83970"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83971" name="Content Placeholder 2"/>
          <p:cNvSpPr>
            <a:spLocks noGrp="1"/>
          </p:cNvSpPr>
          <p:nvPr>
            <p:ph idx="1"/>
          </p:nvPr>
        </p:nvSpPr>
        <p:spPr/>
        <p:txBody>
          <a:bodyPr/>
          <a:lstStyle/>
          <a:p>
            <a:pPr>
              <a:buFontTx/>
              <a:buNone/>
            </a:pPr>
            <a:r>
              <a:rPr lang="en-US" sz="2500" smtClean="0">
                <a:solidFill>
                  <a:srgbClr val="003300"/>
                </a:solidFill>
              </a:rPr>
              <a:t>4.5.3 Nonconformity, corrective action and preventive action</a:t>
            </a:r>
          </a:p>
          <a:p>
            <a:pPr>
              <a:buFontTx/>
              <a:buNone/>
            </a:pPr>
            <a:endParaRPr lang="en-US" sz="2200" smtClean="0">
              <a:solidFill>
                <a:srgbClr val="003300"/>
              </a:solidFill>
            </a:endParaRPr>
          </a:p>
          <a:p>
            <a:r>
              <a:rPr lang="en-US" sz="2200" smtClean="0">
                <a:solidFill>
                  <a:srgbClr val="003300"/>
                </a:solidFill>
              </a:rPr>
              <a:t>Establish, implement, and maintain a procedure for dealing with actual and potential nonconformity and for taking corrective and preventive action.</a:t>
            </a:r>
          </a:p>
          <a:p>
            <a:pPr>
              <a:buFontTx/>
              <a:buNone/>
            </a:pPr>
            <a:r>
              <a:rPr lang="en-US" sz="2200" smtClean="0">
                <a:solidFill>
                  <a:srgbClr val="003300"/>
                </a:solidFill>
              </a:rPr>
              <a:t>	Procedural requirements:</a:t>
            </a:r>
          </a:p>
          <a:p>
            <a:pPr marL="812800" lvl="1" indent="-411163">
              <a:buFontTx/>
              <a:buAutoNum type="alphaLcPeriod"/>
            </a:pPr>
            <a:r>
              <a:rPr lang="en-US" sz="1800" smtClean="0">
                <a:solidFill>
                  <a:srgbClr val="003300"/>
                </a:solidFill>
              </a:rPr>
              <a:t>Identifying and correcting nonconformities and taking actions to mitigate their environmental impacts.</a:t>
            </a:r>
          </a:p>
          <a:p>
            <a:pPr marL="812800" lvl="1" indent="-411163">
              <a:buFontTx/>
              <a:buAutoNum type="alphaLcPeriod"/>
            </a:pPr>
            <a:r>
              <a:rPr lang="en-US" sz="1800" smtClean="0">
                <a:solidFill>
                  <a:srgbClr val="003300"/>
                </a:solidFill>
              </a:rPr>
              <a:t>Cause analysis and taking action in order to avoid their recurrence</a:t>
            </a:r>
          </a:p>
          <a:p>
            <a:pPr marL="812800" lvl="1" indent="-411163">
              <a:buFontTx/>
              <a:buAutoNum type="alphaLcPeriod"/>
            </a:pPr>
            <a:r>
              <a:rPr lang="en-US" sz="1800" smtClean="0">
                <a:solidFill>
                  <a:srgbClr val="003300"/>
                </a:solidFill>
              </a:rPr>
              <a:t>Evaluating the need for action to prevent nonconformities and implementing appropriate action to avoid their occurrence</a:t>
            </a:r>
          </a:p>
          <a:p>
            <a:pPr marL="812800" lvl="1" indent="-411163">
              <a:buFontTx/>
              <a:buAutoNum type="alphaLcPeriod"/>
            </a:pPr>
            <a:r>
              <a:rPr lang="en-US" sz="1800" smtClean="0">
                <a:solidFill>
                  <a:srgbClr val="003300"/>
                </a:solidFill>
              </a:rPr>
              <a:t>Recording results of CAPA</a:t>
            </a:r>
          </a:p>
          <a:p>
            <a:pPr marL="812800" lvl="1" indent="-411163">
              <a:buFontTx/>
              <a:buAutoNum type="alphaLcPeriod"/>
            </a:pPr>
            <a:r>
              <a:rPr lang="en-US" sz="1800" smtClean="0">
                <a:solidFill>
                  <a:srgbClr val="003300"/>
                </a:solidFill>
              </a:rPr>
              <a:t>Reviewing effectiveness of actions taken.</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srcRect/>
          <a:stretch>
            <a:fillRect/>
          </a:stretch>
        </p:blipFill>
        <p:spPr bwMode="auto">
          <a:xfrm>
            <a:off x="6096000" y="2590800"/>
            <a:ext cx="2636838" cy="3162300"/>
          </a:xfrm>
          <a:prstGeom prst="rect">
            <a:avLst/>
          </a:prstGeom>
          <a:noFill/>
          <a:ln w="9525">
            <a:noFill/>
            <a:miter lim="800000"/>
            <a:headEnd/>
            <a:tailEnd/>
          </a:ln>
        </p:spPr>
      </p:pic>
      <p:sp>
        <p:nvSpPr>
          <p:cNvPr id="86018"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86019" name="Content Placeholder 2"/>
          <p:cNvSpPr>
            <a:spLocks noGrp="1"/>
          </p:cNvSpPr>
          <p:nvPr>
            <p:ph idx="1"/>
          </p:nvPr>
        </p:nvSpPr>
        <p:spPr/>
        <p:txBody>
          <a:bodyPr/>
          <a:lstStyle/>
          <a:p>
            <a:pPr>
              <a:buFontTx/>
              <a:buNone/>
            </a:pPr>
            <a:r>
              <a:rPr lang="en-US" sz="2900" smtClean="0">
                <a:solidFill>
                  <a:srgbClr val="003300"/>
                </a:solidFill>
              </a:rPr>
              <a:t>4.5.4 Control of Records </a:t>
            </a:r>
          </a:p>
          <a:p>
            <a:pPr>
              <a:buFontTx/>
              <a:buNone/>
            </a:pPr>
            <a:endParaRPr lang="en-US" sz="1400" smtClean="0">
              <a:solidFill>
                <a:srgbClr val="003300"/>
              </a:solidFill>
            </a:endParaRPr>
          </a:p>
          <a:p>
            <a:r>
              <a:rPr lang="en-US" sz="2500" smtClean="0">
                <a:solidFill>
                  <a:srgbClr val="003300"/>
                </a:solidFill>
              </a:rPr>
              <a:t>Establish, implement and maintain a procedure for</a:t>
            </a:r>
          </a:p>
          <a:p>
            <a:pPr marL="812800" lvl="1" indent="-411163">
              <a:buFontTx/>
              <a:buAutoNum type="alphaLcPeriod"/>
            </a:pPr>
            <a:r>
              <a:rPr lang="en-US" sz="2200" smtClean="0">
                <a:solidFill>
                  <a:srgbClr val="003300"/>
                </a:solidFill>
              </a:rPr>
              <a:t>Identification</a:t>
            </a:r>
          </a:p>
          <a:p>
            <a:pPr marL="812800" lvl="1" indent="-411163">
              <a:buFontTx/>
              <a:buAutoNum type="alphaLcPeriod"/>
            </a:pPr>
            <a:r>
              <a:rPr lang="en-US" sz="2200" smtClean="0">
                <a:solidFill>
                  <a:srgbClr val="003300"/>
                </a:solidFill>
              </a:rPr>
              <a:t>Storage</a:t>
            </a:r>
          </a:p>
          <a:p>
            <a:pPr marL="812800" lvl="1" indent="-411163">
              <a:buFontTx/>
              <a:buAutoNum type="alphaLcPeriod"/>
            </a:pPr>
            <a:r>
              <a:rPr lang="en-US" sz="2200" smtClean="0">
                <a:solidFill>
                  <a:srgbClr val="003300"/>
                </a:solidFill>
              </a:rPr>
              <a:t>Protection</a:t>
            </a:r>
          </a:p>
          <a:p>
            <a:pPr marL="812800" lvl="1" indent="-411163">
              <a:buFontTx/>
              <a:buAutoNum type="alphaLcPeriod"/>
            </a:pPr>
            <a:r>
              <a:rPr lang="en-US" sz="2200" smtClean="0">
                <a:solidFill>
                  <a:srgbClr val="003300"/>
                </a:solidFill>
              </a:rPr>
              <a:t>Retrieval</a:t>
            </a:r>
          </a:p>
          <a:p>
            <a:pPr marL="812800" lvl="1" indent="-411163">
              <a:buFontTx/>
              <a:buAutoNum type="alphaLcPeriod"/>
            </a:pPr>
            <a:r>
              <a:rPr lang="en-US" sz="2200" smtClean="0">
                <a:solidFill>
                  <a:srgbClr val="003300"/>
                </a:solidFill>
              </a:rPr>
              <a:t>Retention</a:t>
            </a:r>
          </a:p>
          <a:p>
            <a:pPr marL="812800" lvl="1" indent="-411163">
              <a:buFontTx/>
              <a:buAutoNum type="alphaLcPeriod"/>
            </a:pPr>
            <a:r>
              <a:rPr lang="en-US" sz="2200" smtClean="0">
                <a:solidFill>
                  <a:srgbClr val="003300"/>
                </a:solidFill>
              </a:rPr>
              <a:t>Disposal of records</a:t>
            </a:r>
          </a:p>
          <a:p>
            <a:r>
              <a:rPr lang="en-US" sz="2500" smtClean="0">
                <a:solidFill>
                  <a:srgbClr val="003300"/>
                </a:solidFill>
              </a:rPr>
              <a:t>Records shall remain legible, identifiable and traceable.</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srcRect/>
          <a:stretch>
            <a:fillRect/>
          </a:stretch>
        </p:blipFill>
        <p:spPr bwMode="auto">
          <a:xfrm>
            <a:off x="7056438" y="4724400"/>
            <a:ext cx="2011362" cy="2011363"/>
          </a:xfrm>
          <a:prstGeom prst="rect">
            <a:avLst/>
          </a:prstGeom>
          <a:noFill/>
          <a:ln w="9525">
            <a:noFill/>
            <a:miter lim="800000"/>
            <a:headEnd/>
            <a:tailEnd/>
          </a:ln>
        </p:spPr>
      </p:pic>
      <p:sp>
        <p:nvSpPr>
          <p:cNvPr id="88066"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88067" name="Content Placeholder 2"/>
          <p:cNvSpPr>
            <a:spLocks noGrp="1"/>
          </p:cNvSpPr>
          <p:nvPr>
            <p:ph idx="1"/>
          </p:nvPr>
        </p:nvSpPr>
        <p:spPr/>
        <p:txBody>
          <a:bodyPr/>
          <a:lstStyle/>
          <a:p>
            <a:pPr>
              <a:buFontTx/>
              <a:buNone/>
            </a:pPr>
            <a:r>
              <a:rPr lang="en-US" sz="2900" smtClean="0">
                <a:solidFill>
                  <a:srgbClr val="003300"/>
                </a:solidFill>
              </a:rPr>
              <a:t>4.5.5 Internal Audit </a:t>
            </a:r>
          </a:p>
          <a:p>
            <a:pPr>
              <a:buFontTx/>
              <a:buNone/>
            </a:pPr>
            <a:endParaRPr lang="en-US" sz="1400" smtClean="0">
              <a:solidFill>
                <a:srgbClr val="003300"/>
              </a:solidFill>
            </a:endParaRPr>
          </a:p>
          <a:p>
            <a:r>
              <a:rPr lang="en-US" sz="2000" smtClean="0">
                <a:solidFill>
                  <a:srgbClr val="003300"/>
                </a:solidFill>
              </a:rPr>
              <a:t>Establish programme(s) for periodic EMS audits to be carried out to:</a:t>
            </a:r>
          </a:p>
          <a:p>
            <a:pPr marL="812800" lvl="1" indent="-411163">
              <a:buFontTx/>
              <a:buAutoNum type="alphaLcPeriod"/>
            </a:pPr>
            <a:r>
              <a:rPr lang="en-US" sz="2000" smtClean="0">
                <a:solidFill>
                  <a:srgbClr val="003300"/>
                </a:solidFill>
              </a:rPr>
              <a:t>Determine if the EMS conforms to planned arrangement and has been properly implemented and maintained.</a:t>
            </a:r>
          </a:p>
          <a:p>
            <a:pPr marL="812800" lvl="1" indent="-411163">
              <a:buFontTx/>
              <a:buAutoNum type="alphaLcPeriod"/>
            </a:pPr>
            <a:r>
              <a:rPr lang="en-US" sz="2000" smtClean="0">
                <a:solidFill>
                  <a:srgbClr val="003300"/>
                </a:solidFill>
              </a:rPr>
              <a:t>Provide information on the results of audits to management.</a:t>
            </a:r>
          </a:p>
          <a:p>
            <a:r>
              <a:rPr lang="en-US" sz="2000" smtClean="0">
                <a:solidFill>
                  <a:srgbClr val="003300"/>
                </a:solidFill>
              </a:rPr>
              <a:t>Frequency based on importance of activity concerned and results of previous audits</a:t>
            </a:r>
          </a:p>
          <a:p>
            <a:r>
              <a:rPr lang="en-US" sz="2000" smtClean="0">
                <a:solidFill>
                  <a:srgbClr val="003300"/>
                </a:solidFill>
              </a:rPr>
              <a:t>Procedures covers scope, frequency, methodology , as well as responsibilities and requirements for conducting and reporting results.</a:t>
            </a:r>
          </a:p>
          <a:p>
            <a:r>
              <a:rPr lang="en-US" sz="2000" smtClean="0">
                <a:solidFill>
                  <a:srgbClr val="003300"/>
                </a:solidFill>
              </a:rPr>
              <a:t>Audit system shall ensure objectivity and the impartiality of the audit process</a:t>
            </a:r>
          </a:p>
          <a:p>
            <a:pPr>
              <a:buFontTx/>
              <a:buNone/>
            </a:pPr>
            <a:endParaRPr lang="en-US" sz="25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srcRect/>
          <a:stretch>
            <a:fillRect/>
          </a:stretch>
        </p:blipFill>
        <p:spPr bwMode="auto">
          <a:xfrm>
            <a:off x="6400800" y="2133600"/>
            <a:ext cx="2574925" cy="2574925"/>
          </a:xfrm>
          <a:prstGeom prst="rect">
            <a:avLst/>
          </a:prstGeom>
          <a:noFill/>
          <a:ln w="9525">
            <a:noFill/>
            <a:miter lim="800000"/>
            <a:headEnd/>
            <a:tailEnd/>
          </a:ln>
        </p:spPr>
      </p:pic>
      <p:sp>
        <p:nvSpPr>
          <p:cNvPr id="90114"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90115" name="Content Placeholder 2"/>
          <p:cNvSpPr>
            <a:spLocks noGrp="1"/>
          </p:cNvSpPr>
          <p:nvPr>
            <p:ph idx="1"/>
          </p:nvPr>
        </p:nvSpPr>
        <p:spPr/>
        <p:txBody>
          <a:bodyPr/>
          <a:lstStyle/>
          <a:p>
            <a:pPr>
              <a:buFontTx/>
              <a:buNone/>
            </a:pPr>
            <a:r>
              <a:rPr lang="en-US" sz="2900" smtClean="0">
                <a:solidFill>
                  <a:srgbClr val="003300"/>
                </a:solidFill>
              </a:rPr>
              <a:t>4.5.6 Management Review </a:t>
            </a:r>
          </a:p>
          <a:p>
            <a:r>
              <a:rPr lang="en-US" sz="2200" smtClean="0">
                <a:solidFill>
                  <a:srgbClr val="003300"/>
                </a:solidFill>
              </a:rPr>
              <a:t>Review the EMS to ensure continued suitability, adequacy and effectiveness.</a:t>
            </a:r>
          </a:p>
          <a:p>
            <a:r>
              <a:rPr lang="en-US" sz="2200" smtClean="0">
                <a:solidFill>
                  <a:srgbClr val="003300"/>
                </a:solidFill>
              </a:rPr>
              <a:t>Assessing opportunities for improvement</a:t>
            </a:r>
          </a:p>
          <a:p>
            <a:r>
              <a:rPr lang="en-US" sz="2200" smtClean="0">
                <a:solidFill>
                  <a:srgbClr val="003300"/>
                </a:solidFill>
              </a:rPr>
              <a:t>Inputs to management review:</a:t>
            </a:r>
          </a:p>
          <a:p>
            <a:pPr marL="812800" lvl="1" indent="-411163">
              <a:buFontTx/>
              <a:buAutoNum type="alphaLcPeriod"/>
            </a:pPr>
            <a:r>
              <a:rPr lang="en-US" sz="1800" smtClean="0">
                <a:solidFill>
                  <a:srgbClr val="003300"/>
                </a:solidFill>
              </a:rPr>
              <a:t>Internal audit results</a:t>
            </a:r>
          </a:p>
          <a:p>
            <a:pPr marL="812800" lvl="1" indent="-411163">
              <a:buFontTx/>
              <a:buAutoNum type="alphaLcPeriod"/>
            </a:pPr>
            <a:r>
              <a:rPr lang="en-US" sz="1800" smtClean="0">
                <a:solidFill>
                  <a:srgbClr val="003300"/>
                </a:solidFill>
              </a:rPr>
              <a:t>Evaluation of compliance to legal and other requirements</a:t>
            </a:r>
          </a:p>
          <a:p>
            <a:pPr marL="812800" lvl="1" indent="-411163">
              <a:buFontTx/>
              <a:buAutoNum type="alphaLcPeriod"/>
            </a:pPr>
            <a:r>
              <a:rPr lang="en-US" sz="1800" smtClean="0">
                <a:solidFill>
                  <a:srgbClr val="003300"/>
                </a:solidFill>
              </a:rPr>
              <a:t>Communication from external interested parties, including complaints</a:t>
            </a:r>
          </a:p>
          <a:p>
            <a:pPr marL="812800" lvl="1" indent="-411163">
              <a:buFontTx/>
              <a:buAutoNum type="alphaLcPeriod"/>
            </a:pPr>
            <a:r>
              <a:rPr lang="en-US" sz="1800" smtClean="0">
                <a:solidFill>
                  <a:srgbClr val="003300"/>
                </a:solidFill>
              </a:rPr>
              <a:t>Environmental performance</a:t>
            </a:r>
          </a:p>
          <a:p>
            <a:pPr marL="812800" lvl="1" indent="-411163">
              <a:buFontTx/>
              <a:buAutoNum type="alphaLcPeriod"/>
            </a:pPr>
            <a:r>
              <a:rPr lang="en-US" sz="1800" smtClean="0">
                <a:solidFill>
                  <a:srgbClr val="003300"/>
                </a:solidFill>
              </a:rPr>
              <a:t>Extent to which objectives and targets have been met</a:t>
            </a:r>
          </a:p>
          <a:p>
            <a:pPr marL="812800" lvl="1" indent="-411163">
              <a:buFontTx/>
              <a:buAutoNum type="alphaLcPeriod"/>
            </a:pPr>
            <a:r>
              <a:rPr lang="en-US" sz="1800" smtClean="0">
                <a:solidFill>
                  <a:srgbClr val="003300"/>
                </a:solidFill>
              </a:rPr>
              <a:t>Status of CAPA</a:t>
            </a:r>
          </a:p>
          <a:p>
            <a:pPr marL="812800" lvl="1" indent="-411163">
              <a:buFontTx/>
              <a:buAutoNum type="alphaLcPeriod"/>
            </a:pPr>
            <a:r>
              <a:rPr lang="en-US" sz="1800" smtClean="0">
                <a:solidFill>
                  <a:srgbClr val="003300"/>
                </a:solidFill>
              </a:rPr>
              <a:t>Follow-up action from previous management review</a:t>
            </a:r>
          </a:p>
          <a:p>
            <a:pPr marL="812800" lvl="1" indent="-411163">
              <a:buFontTx/>
              <a:buAutoNum type="alphaLcPeriod"/>
            </a:pPr>
            <a:r>
              <a:rPr lang="en-US" sz="1800" smtClean="0">
                <a:solidFill>
                  <a:srgbClr val="003300"/>
                </a:solidFill>
              </a:rPr>
              <a:t>Changing circumstances</a:t>
            </a:r>
          </a:p>
          <a:p>
            <a:pPr marL="812800" lvl="1" indent="-411163">
              <a:buFontTx/>
              <a:buAutoNum type="alphaLcPeriod"/>
            </a:pPr>
            <a:r>
              <a:rPr lang="en-US" sz="1800" smtClean="0">
                <a:solidFill>
                  <a:srgbClr val="003300"/>
                </a:solidFill>
              </a:rPr>
              <a:t>Recommendations for improvement</a:t>
            </a:r>
          </a:p>
          <a:p>
            <a:pPr>
              <a:buFontTx/>
              <a:buNone/>
            </a:pPr>
            <a:endParaRPr lang="en-US" sz="25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a:stretch>
            <a:fillRect/>
          </a:stretch>
        </p:blipFill>
        <p:spPr bwMode="auto">
          <a:xfrm>
            <a:off x="5951538" y="3657600"/>
            <a:ext cx="3040062" cy="2354263"/>
          </a:xfrm>
          <a:prstGeom prst="rect">
            <a:avLst/>
          </a:prstGeom>
          <a:noFill/>
          <a:ln w="9525">
            <a:noFill/>
            <a:miter lim="800000"/>
            <a:headEnd/>
            <a:tailEnd/>
          </a:ln>
        </p:spPr>
      </p:pic>
      <p:sp>
        <p:nvSpPr>
          <p:cNvPr id="92162" name="Title 1"/>
          <p:cNvSpPr>
            <a:spLocks noGrp="1"/>
          </p:cNvSpPr>
          <p:nvPr>
            <p:ph type="title"/>
          </p:nvPr>
        </p:nvSpPr>
        <p:spPr/>
        <p:txBody>
          <a:bodyPr/>
          <a:lstStyle/>
          <a:p>
            <a:pPr marL="342900" indent="-342900"/>
            <a:r>
              <a:rPr lang="en-US" sz="2900" smtClean="0">
                <a:solidFill>
                  <a:srgbClr val="003300"/>
                </a:solidFill>
              </a:rPr>
              <a:t>4.5  Checking</a:t>
            </a:r>
          </a:p>
        </p:txBody>
      </p:sp>
      <p:sp>
        <p:nvSpPr>
          <p:cNvPr id="3" name="Content Placeholder 2"/>
          <p:cNvSpPr>
            <a:spLocks noGrp="1"/>
          </p:cNvSpPr>
          <p:nvPr>
            <p:ph idx="1"/>
          </p:nvPr>
        </p:nvSpPr>
        <p:spPr/>
        <p:txBody>
          <a:bodyPr/>
          <a:lstStyle/>
          <a:p>
            <a:pPr>
              <a:buFontTx/>
              <a:buNone/>
            </a:pPr>
            <a:r>
              <a:rPr lang="en-US" sz="2900" smtClean="0">
                <a:solidFill>
                  <a:srgbClr val="003300"/>
                </a:solidFill>
              </a:rPr>
              <a:t>4.5.6 Management Review </a:t>
            </a:r>
          </a:p>
          <a:p>
            <a:pPr>
              <a:buFontTx/>
              <a:buNone/>
            </a:pPr>
            <a:endParaRPr lang="en-US" sz="2500" smtClean="0">
              <a:solidFill>
                <a:srgbClr val="003300"/>
              </a:solidFill>
            </a:endParaRPr>
          </a:p>
          <a:p>
            <a:r>
              <a:rPr lang="en-US" sz="2500" smtClean="0">
                <a:solidFill>
                  <a:srgbClr val="003300"/>
                </a:solidFill>
              </a:rPr>
              <a:t>Outputs to management review:</a:t>
            </a:r>
          </a:p>
          <a:p>
            <a:endParaRPr lang="en-US" sz="2500" smtClean="0">
              <a:solidFill>
                <a:srgbClr val="003300"/>
              </a:solidFill>
            </a:endParaRPr>
          </a:p>
          <a:p>
            <a:r>
              <a:rPr lang="en-US" sz="2500" smtClean="0">
                <a:solidFill>
                  <a:srgbClr val="003300"/>
                </a:solidFill>
              </a:rPr>
              <a:t>Decisions and actions related to possible changes to:</a:t>
            </a:r>
          </a:p>
          <a:p>
            <a:pPr lvl="1"/>
            <a:r>
              <a:rPr lang="en-US" sz="2500" smtClean="0">
                <a:solidFill>
                  <a:srgbClr val="003300"/>
                </a:solidFill>
              </a:rPr>
              <a:t>Policy</a:t>
            </a:r>
          </a:p>
          <a:p>
            <a:pPr lvl="1"/>
            <a:r>
              <a:rPr lang="en-US" sz="2500" smtClean="0">
                <a:solidFill>
                  <a:srgbClr val="003300"/>
                </a:solidFill>
              </a:rPr>
              <a:t>Objectives</a:t>
            </a:r>
          </a:p>
          <a:p>
            <a:pPr lvl="1"/>
            <a:r>
              <a:rPr lang="en-US" sz="2500" smtClean="0">
                <a:solidFill>
                  <a:srgbClr val="003300"/>
                </a:solidFill>
              </a:rPr>
              <a:t>Targets</a:t>
            </a:r>
          </a:p>
          <a:p>
            <a:pPr lvl="1"/>
            <a:r>
              <a:rPr lang="en-US" sz="2500" smtClean="0">
                <a:solidFill>
                  <a:srgbClr val="003300"/>
                </a:solidFill>
              </a:rPr>
              <a:t>Other elements of the EMS (continual improvement)</a:t>
            </a:r>
          </a:p>
          <a:p>
            <a:pPr lvl="1">
              <a:buFontTx/>
              <a:buNone/>
            </a:pPr>
            <a:endParaRPr lang="en-US" sz="1800" smtClean="0">
              <a:solidFill>
                <a:srgbClr val="003300"/>
              </a:solidFill>
            </a:endParaRPr>
          </a:p>
          <a:p>
            <a:pPr>
              <a:buFontTx/>
              <a:buNone/>
            </a:pPr>
            <a:endParaRPr lang="en-US" sz="25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solidFill>
                  <a:srgbClr val="003300"/>
                </a:solidFill>
              </a:rPr>
              <a:t>Process Map:</a:t>
            </a:r>
          </a:p>
        </p:txBody>
      </p:sp>
      <p:pic>
        <p:nvPicPr>
          <p:cNvPr id="20482" name="Picture 2"/>
          <p:cNvPicPr>
            <a:picLocks noChangeAspect="1" noChangeArrowheads="1"/>
          </p:cNvPicPr>
          <p:nvPr/>
        </p:nvPicPr>
        <p:blipFill>
          <a:blip r:embed="rId3"/>
          <a:srcRect/>
          <a:stretch>
            <a:fillRect/>
          </a:stretch>
        </p:blipFill>
        <p:spPr bwMode="auto">
          <a:xfrm>
            <a:off x="0" y="1157288"/>
            <a:ext cx="13152438" cy="570071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solidFill>
                  <a:srgbClr val="003300"/>
                </a:solidFill>
              </a:rPr>
              <a:t>Process Map:</a:t>
            </a:r>
          </a:p>
        </p:txBody>
      </p:sp>
      <p:pic>
        <p:nvPicPr>
          <p:cNvPr id="22530" name="Picture 2"/>
          <p:cNvPicPr>
            <a:picLocks noChangeAspect="1" noChangeArrowheads="1"/>
          </p:cNvPicPr>
          <p:nvPr/>
        </p:nvPicPr>
        <p:blipFill>
          <a:blip r:embed="rId3"/>
          <a:srcRect/>
          <a:stretch>
            <a:fillRect/>
          </a:stretch>
        </p:blipFill>
        <p:spPr bwMode="auto">
          <a:xfrm>
            <a:off x="-4283075" y="1157288"/>
            <a:ext cx="13152438" cy="570071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istock_000009641349xsmall.jpg"/>
          <p:cNvPicPr>
            <a:picLocks noChangeAspect="1"/>
          </p:cNvPicPr>
          <p:nvPr/>
        </p:nvPicPr>
        <p:blipFill>
          <a:blip r:embed="rId3"/>
          <a:srcRect/>
          <a:stretch>
            <a:fillRect/>
          </a:stretch>
        </p:blipFill>
        <p:spPr bwMode="auto">
          <a:xfrm>
            <a:off x="2513013" y="1363663"/>
            <a:ext cx="4143375" cy="4144962"/>
          </a:xfrm>
          <a:prstGeom prst="rect">
            <a:avLst/>
          </a:prstGeom>
          <a:noFill/>
          <a:ln w="9525">
            <a:noFill/>
            <a:miter lim="800000"/>
            <a:headEnd/>
            <a:tailEnd/>
          </a:ln>
        </p:spPr>
      </p:pic>
      <p:sp>
        <p:nvSpPr>
          <p:cNvPr id="22531" name="Rectangle 3"/>
          <p:cNvSpPr>
            <a:spLocks noGrp="1" noChangeArrowheads="1"/>
          </p:cNvSpPr>
          <p:nvPr>
            <p:ph type="body" idx="1"/>
          </p:nvPr>
        </p:nvSpPr>
        <p:spPr>
          <a:xfrm>
            <a:off x="0" y="2590800"/>
            <a:ext cx="9144000" cy="1112838"/>
          </a:xfrm>
        </p:spPr>
        <p:txBody>
          <a:bodyPr/>
          <a:lstStyle/>
          <a:p>
            <a:pPr algn="ctr">
              <a:buFontTx/>
              <a:buNone/>
            </a:pPr>
            <a:r>
              <a:rPr lang="en-US" sz="4900" b="1" smtClean="0">
                <a:solidFill>
                  <a:srgbClr val="006600"/>
                </a:solidFill>
                <a:effectLst>
                  <a:outerShdw blurRad="38100" dist="38100" dir="2700000" algn="tl">
                    <a:srgbClr val="000000"/>
                  </a:outerShdw>
                </a:effectLst>
              </a:rPr>
              <a:t>Assessment of Significant Aspects</a:t>
            </a:r>
          </a:p>
        </p:txBody>
      </p:sp>
      <p:sp>
        <p:nvSpPr>
          <p:cNvPr id="24579" name="Text Box 4"/>
          <p:cNvSpPr txBox="1">
            <a:spLocks noChangeArrowheads="1"/>
          </p:cNvSpPr>
          <p:nvPr/>
        </p:nvSpPr>
        <p:spPr bwMode="auto">
          <a:xfrm>
            <a:off x="533400" y="6248400"/>
            <a:ext cx="1676400" cy="457200"/>
          </a:xfrm>
          <a:prstGeom prst="rect">
            <a:avLst/>
          </a:prstGeom>
          <a:noFill/>
          <a:ln w="9525">
            <a:noFill/>
            <a:miter lim="800000"/>
            <a:headEnd/>
            <a:tailEnd/>
          </a:ln>
        </p:spPr>
        <p:txBody>
          <a:bodyPr lIns="91432" tIns="45716" rIns="91432" bIns="45716">
            <a:spAutoFit/>
          </a:bodyPr>
          <a:lstStyle/>
          <a:p>
            <a:pPr>
              <a:spcBef>
                <a:spcPct val="50000"/>
              </a:spcBef>
            </a:pPr>
            <a:endParaRPr lang="en-US" sz="2400">
              <a:solidFill>
                <a:srgbClr val="000000"/>
              </a:solidFill>
              <a:latin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637337" y="2209800"/>
            <a:ext cx="2430463" cy="4144963"/>
          </a:xfrm>
          <a:prstGeom prst="rect">
            <a:avLst/>
          </a:prstGeom>
          <a:ln>
            <a:noFill/>
          </a:ln>
          <a:effectLst>
            <a:softEdge rad="112500"/>
          </a:effectLst>
        </p:spPr>
      </p:pic>
      <p:sp>
        <p:nvSpPr>
          <p:cNvPr id="26626" name="Title 1"/>
          <p:cNvSpPr>
            <a:spLocks noGrp="1"/>
          </p:cNvSpPr>
          <p:nvPr>
            <p:ph type="title"/>
          </p:nvPr>
        </p:nvSpPr>
        <p:spPr>
          <a:xfrm>
            <a:off x="206375" y="68263"/>
            <a:ext cx="7866063" cy="827087"/>
          </a:xfrm>
        </p:spPr>
        <p:txBody>
          <a:bodyPr/>
          <a:lstStyle/>
          <a:p>
            <a:r>
              <a:rPr lang="en-US" sz="3200" smtClean="0">
                <a:solidFill>
                  <a:srgbClr val="003300"/>
                </a:solidFill>
              </a:rPr>
              <a:t>6 Criteria for Assessment of Significance</a:t>
            </a:r>
          </a:p>
        </p:txBody>
      </p:sp>
      <p:sp>
        <p:nvSpPr>
          <p:cNvPr id="26627" name="Content Placeholder 2"/>
          <p:cNvSpPr>
            <a:spLocks noGrp="1"/>
          </p:cNvSpPr>
          <p:nvPr>
            <p:ph idx="1"/>
          </p:nvPr>
        </p:nvSpPr>
        <p:spPr/>
        <p:txBody>
          <a:bodyPr/>
          <a:lstStyle/>
          <a:p>
            <a:r>
              <a:rPr lang="en-US" smtClean="0">
                <a:solidFill>
                  <a:srgbClr val="003300"/>
                </a:solidFill>
              </a:rPr>
              <a:t>Legislative / regulatory obligation</a:t>
            </a:r>
          </a:p>
          <a:p>
            <a:r>
              <a:rPr lang="en-US" smtClean="0">
                <a:solidFill>
                  <a:srgbClr val="003300"/>
                </a:solidFill>
              </a:rPr>
              <a:t>Risk to the Environment</a:t>
            </a:r>
          </a:p>
          <a:p>
            <a:r>
              <a:rPr lang="en-US" smtClean="0">
                <a:solidFill>
                  <a:srgbClr val="003300"/>
                </a:solidFill>
              </a:rPr>
              <a:t>Occurrence of incidents</a:t>
            </a:r>
          </a:p>
          <a:p>
            <a:r>
              <a:rPr lang="en-US" smtClean="0">
                <a:solidFill>
                  <a:srgbClr val="003300"/>
                </a:solidFill>
              </a:rPr>
              <a:t>Actual and potential nuisance/harm</a:t>
            </a:r>
          </a:p>
          <a:p>
            <a:r>
              <a:rPr lang="en-US" smtClean="0">
                <a:solidFill>
                  <a:srgbClr val="003300"/>
                </a:solidFill>
              </a:rPr>
              <a:t>International and/or resource usage / resource management issues</a:t>
            </a:r>
          </a:p>
          <a:p>
            <a:r>
              <a:rPr lang="en-US" smtClean="0">
                <a:solidFill>
                  <a:srgbClr val="003300"/>
                </a:solidFill>
              </a:rPr>
              <a:t>Lack of information or data to make satisfactory appraisal</a:t>
            </a:r>
          </a:p>
          <a:p>
            <a:pPr>
              <a:buFontTx/>
              <a:buNone/>
            </a:pP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84696" y="1707687"/>
            <a:ext cx="8416083" cy="4406562"/>
          </a:xfrm>
          <a:prstGeom prst="rect">
            <a:avLst/>
          </a:prstGeom>
          <a:ln>
            <a:noFill/>
          </a:ln>
          <a:effectLst>
            <a:softEdge rad="317500"/>
          </a:effectLst>
        </p:spPr>
      </p:pic>
      <p:sp>
        <p:nvSpPr>
          <p:cNvPr id="28674" name="Title 1"/>
          <p:cNvSpPr>
            <a:spLocks noGrp="1"/>
          </p:cNvSpPr>
          <p:nvPr>
            <p:ph type="title"/>
          </p:nvPr>
        </p:nvSpPr>
        <p:spPr/>
        <p:txBody>
          <a:bodyPr/>
          <a:lstStyle/>
          <a:p>
            <a:pPr marL="342900" indent="-342900"/>
            <a:r>
              <a:rPr lang="en-US" smtClean="0">
                <a:solidFill>
                  <a:srgbClr val="003300"/>
                </a:solidFill>
              </a:rPr>
              <a:t>Examples of aspects and impacts</a:t>
            </a:r>
          </a:p>
        </p:txBody>
      </p:sp>
      <p:graphicFrame>
        <p:nvGraphicFramePr>
          <p:cNvPr id="4" name="Group 78"/>
          <p:cNvGraphicFramePr>
            <a:graphicFrameLocks noGrp="1"/>
          </p:cNvGraphicFramePr>
          <p:nvPr/>
        </p:nvGraphicFramePr>
        <p:xfrm>
          <a:off x="537261" y="2209801"/>
          <a:ext cx="8153400" cy="3284777"/>
        </p:xfrm>
        <a:graphic>
          <a:graphicData uri="http://schemas.openxmlformats.org/drawingml/2006/table">
            <a:tbl>
              <a:tblPr>
                <a:tableStyleId>{E8B1032C-EA38-4F05-BA0D-38AFFFC7BED3}</a:tableStyleId>
              </a:tblPr>
              <a:tblGrid>
                <a:gridCol w="2717800"/>
                <a:gridCol w="2717800"/>
                <a:gridCol w="2717800"/>
              </a:tblGrid>
              <a:tr h="36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Activity/Product/Service</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Aspect</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Impact</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r>
              <a:tr h="68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Handling of hazardous chemicals</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Potential chemical spill</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Soil/land contamination</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r>
              <a:tr h="8759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Stamping process employing electricity driven equipment</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Use of electricity</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Resource depletion</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r>
              <a:tr h="68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Maintenance of process equipment</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Disposal of rags tainted with oil/grease</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Soil and land contamination</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r>
              <a:tr h="68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Effluent from </a:t>
                      </a:r>
                      <a:r>
                        <a:rPr kumimoji="0" lang="en-US" sz="1600" b="1" u="none" strike="noStrike" cap="none" spc="0"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Sn</a:t>
                      </a:r>
                      <a:r>
                        <a:rPr kumimoji="0" lang="en-US" sz="1600" b="1" u="none" strike="noStrike" cap="none" spc="0"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/Pb plating</a:t>
                      </a:r>
                      <a:endParaRPr kumimoji="0" lang="en-US" sz="1600" b="1" i="0" u="none" strike="noStrike" cap="none" spc="0"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Disposal of effluent water</a:t>
                      </a:r>
                      <a:endParaRPr kumimoji="0" lang="en-US" sz="1600" b="1" i="0" u="none" strike="noStrike" cap="none" spc="0" normalizeH="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Water Pollution</a:t>
                      </a:r>
                      <a:endParaRPr kumimoji="0" lang="en-US" sz="1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mj-lt"/>
                      </a:endParaRPr>
                    </a:p>
                  </a:txBody>
                  <a:tcPr anchor="ctr" horzOverflow="overflow"/>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06375" y="68263"/>
            <a:ext cx="8347075" cy="827087"/>
          </a:xfrm>
        </p:spPr>
        <p:txBody>
          <a:bodyPr/>
          <a:lstStyle/>
          <a:p>
            <a:r>
              <a:rPr lang="en-US" sz="3200" smtClean="0">
                <a:solidFill>
                  <a:srgbClr val="003300"/>
                </a:solidFill>
              </a:rPr>
              <a:t>Steps in evaluating environmental aspects</a:t>
            </a:r>
          </a:p>
        </p:txBody>
      </p:sp>
      <p:graphicFrame>
        <p:nvGraphicFramePr>
          <p:cNvPr id="6" name="Content Placeholder 5"/>
          <p:cNvGraphicFramePr>
            <a:graphicFrameLocks noGrp="1"/>
          </p:cNvGraphicFramePr>
          <p:nvPr>
            <p:ph idx="1"/>
          </p:nvPr>
        </p:nvGraphicFramePr>
        <p:xfrm>
          <a:off x="1277073" y="1914247"/>
          <a:ext cx="6658501" cy="399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2F884623-4230-4422-B173-2F4CAE3E5727}"/>
                                            </p:graphicEl>
                                          </p:spTgt>
                                        </p:tgtEl>
                                        <p:attrNameLst>
                                          <p:attrName>style.visibility</p:attrName>
                                        </p:attrNameLst>
                                      </p:cBhvr>
                                      <p:to>
                                        <p:strVal val="visible"/>
                                      </p:to>
                                    </p:set>
                                    <p:animEffect transition="in" filter="wipe(up)">
                                      <p:cBhvr>
                                        <p:cTn id="7" dur="500"/>
                                        <p:tgtEl>
                                          <p:spTgt spid="6">
                                            <p:graphicEl>
                                              <a:dgm id="{2F884623-4230-4422-B173-2F4CAE3E57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03F1A858-8DEA-4EDA-A4DF-D62BE196A681}"/>
                                            </p:graphicEl>
                                          </p:spTgt>
                                        </p:tgtEl>
                                        <p:attrNameLst>
                                          <p:attrName>style.visibility</p:attrName>
                                        </p:attrNameLst>
                                      </p:cBhvr>
                                      <p:to>
                                        <p:strVal val="visible"/>
                                      </p:to>
                                    </p:set>
                                    <p:animEffect transition="in" filter="wipe(up)">
                                      <p:cBhvr>
                                        <p:cTn id="12" dur="500"/>
                                        <p:tgtEl>
                                          <p:spTgt spid="6">
                                            <p:graphicEl>
                                              <a:dgm id="{03F1A858-8DEA-4EDA-A4DF-D62BE196A6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5CCC855F-BF38-49EF-B5A3-D168F0F08440}"/>
                                            </p:graphicEl>
                                          </p:spTgt>
                                        </p:tgtEl>
                                        <p:attrNameLst>
                                          <p:attrName>style.visibility</p:attrName>
                                        </p:attrNameLst>
                                      </p:cBhvr>
                                      <p:to>
                                        <p:strVal val="visible"/>
                                      </p:to>
                                    </p:set>
                                    <p:animEffect transition="in" filter="wipe(up)">
                                      <p:cBhvr>
                                        <p:cTn id="17" dur="500"/>
                                        <p:tgtEl>
                                          <p:spTgt spid="6">
                                            <p:graphicEl>
                                              <a:dgm id="{5CCC855F-BF38-49EF-B5A3-D168F0F0844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732D11C4-D547-4E07-BB69-F9F2B86AF885}"/>
                                            </p:graphicEl>
                                          </p:spTgt>
                                        </p:tgtEl>
                                        <p:attrNameLst>
                                          <p:attrName>style.visibility</p:attrName>
                                        </p:attrNameLst>
                                      </p:cBhvr>
                                      <p:to>
                                        <p:strVal val="visible"/>
                                      </p:to>
                                    </p:set>
                                    <p:animEffect transition="in" filter="wipe(up)">
                                      <p:cBhvr>
                                        <p:cTn id="22" dur="500"/>
                                        <p:tgtEl>
                                          <p:spTgt spid="6">
                                            <p:graphicEl>
                                              <a:dgm id="{732D11C4-D547-4E07-BB69-F9F2B86AF8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theme/theme1.xml><?xml version="1.0" encoding="utf-8"?>
<a:theme xmlns:a="http://schemas.openxmlformats.org/drawingml/2006/main" name="template_1159">
  <a:themeElements>
    <a:clrScheme name="">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610473E005F84EA7C7A883641CAFE5" ma:contentTypeVersion="0" ma:contentTypeDescription="Create a new document." ma:contentTypeScope="" ma:versionID="5b2190e8298ed0737e5e5875d0ab30d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F0AEE43-8A72-492A-BD32-FBC047966A7C}"/>
</file>

<file path=customXml/itemProps2.xml><?xml version="1.0" encoding="utf-8"?>
<ds:datastoreItem xmlns:ds="http://schemas.openxmlformats.org/officeDocument/2006/customXml" ds:itemID="{E3C4E921-FCAE-4641-B06B-54CE4A8A8B44}"/>
</file>

<file path=customXml/itemProps3.xml><?xml version="1.0" encoding="utf-8"?>
<ds:datastoreItem xmlns:ds="http://schemas.openxmlformats.org/officeDocument/2006/customXml" ds:itemID="{E6DF7CCE-ECB9-4F47-BC71-CA94EB14AC1C}"/>
</file>

<file path=docProps/app.xml><?xml version="1.0" encoding="utf-8"?>
<Properties xmlns="http://schemas.openxmlformats.org/officeDocument/2006/extended-properties" xmlns:vt="http://schemas.openxmlformats.org/officeDocument/2006/docPropsVTypes">
  <TotalTime>19</TotalTime>
  <Words>2052</Words>
  <Application>Microsoft Office PowerPoint</Application>
  <PresentationFormat>On-screen Show (4:3)</PresentationFormat>
  <Paragraphs>378</Paragraphs>
  <Slides>39</Slides>
  <Notes>39</Notes>
  <HiddenSlides>0</HiddenSlides>
  <MMClips>0</MMClips>
  <ScaleCrop>false</ScaleCrop>
  <HeadingPairs>
    <vt:vector size="6" baseType="variant">
      <vt:variant>
        <vt:lpstr>Fonts Used</vt:lpstr>
      </vt:variant>
      <vt:variant>
        <vt:i4>2</vt:i4>
      </vt:variant>
      <vt:variant>
        <vt:lpstr>Design Template</vt:lpstr>
      </vt:variant>
      <vt:variant>
        <vt:i4>12</vt:i4>
      </vt:variant>
      <vt:variant>
        <vt:lpstr>Slide Titles</vt:lpstr>
      </vt:variant>
      <vt:variant>
        <vt:i4>39</vt:i4>
      </vt:variant>
    </vt:vector>
  </HeadingPairs>
  <TitlesOfParts>
    <vt:vector size="53" baseType="lpstr">
      <vt:lpstr>Calibri</vt:lpstr>
      <vt:lpstr>Times New Roman</vt:lpstr>
      <vt:lpstr>template_1159</vt:lpstr>
      <vt:lpstr>template_1159</vt:lpstr>
      <vt:lpstr>template_1159</vt:lpstr>
      <vt:lpstr>template_1159</vt:lpstr>
      <vt:lpstr>template_1159</vt:lpstr>
      <vt:lpstr>template_1159</vt:lpstr>
      <vt:lpstr>template_1159</vt:lpstr>
      <vt:lpstr>template_1159</vt:lpstr>
      <vt:lpstr>template_1159</vt:lpstr>
      <vt:lpstr>template_1159</vt:lpstr>
      <vt:lpstr>template_1159</vt:lpstr>
      <vt:lpstr>template_1159</vt:lpstr>
      <vt:lpstr>Slide 1</vt:lpstr>
      <vt:lpstr>What exactly is an Initial Environmental Review? </vt:lpstr>
      <vt:lpstr>Approach and methods:</vt:lpstr>
      <vt:lpstr>Process Map:</vt:lpstr>
      <vt:lpstr>Process Map:</vt:lpstr>
      <vt:lpstr>Slide 6</vt:lpstr>
      <vt:lpstr>6 Criteria for Assessment of Significance</vt:lpstr>
      <vt:lpstr>Examples of aspects and impacts</vt:lpstr>
      <vt:lpstr>Steps in evaluating environmental aspects</vt:lpstr>
      <vt:lpstr>Criteria for significance evaluation</vt:lpstr>
      <vt:lpstr>Criteria for significance evaluation</vt:lpstr>
      <vt:lpstr>Definition</vt:lpstr>
      <vt:lpstr>Severity (S) criteria</vt:lpstr>
      <vt:lpstr>Severity (S) criteria</vt:lpstr>
      <vt:lpstr>Severity (S) criteria</vt:lpstr>
      <vt:lpstr>Severity (S) criteria</vt:lpstr>
      <vt:lpstr>Occurrence (O) Criteria</vt:lpstr>
      <vt:lpstr>Detection (D) criteria</vt:lpstr>
      <vt:lpstr>4.3.2  Legal and other requirements</vt:lpstr>
      <vt:lpstr>Categories of environmental legal requirements</vt:lpstr>
      <vt:lpstr>4.3.3  Objectives, targets and programme(s)</vt:lpstr>
      <vt:lpstr>4.3.3  Objectives, targets and programme(s)</vt:lpstr>
      <vt:lpstr>4.3.3  Objectives, targets and programme(s)</vt:lpstr>
      <vt:lpstr>4.3.3  Objectives, targets and programme(s)</vt:lpstr>
      <vt:lpstr>4.4  Implementation and operation</vt:lpstr>
      <vt:lpstr>4.4  Implementation and operation</vt:lpstr>
      <vt:lpstr>4.4  Implementation and operation</vt:lpstr>
      <vt:lpstr>4.4  Implementation and operation</vt:lpstr>
      <vt:lpstr>4.4  Implementation and operation</vt:lpstr>
      <vt:lpstr>4.4  Implementation and operation</vt:lpstr>
      <vt:lpstr>4.4  Implementation and operation</vt:lpstr>
      <vt:lpstr>4.4  Implementation and operation</vt:lpstr>
      <vt:lpstr>4.5  Checking</vt:lpstr>
      <vt:lpstr>4.5  Checking</vt:lpstr>
      <vt:lpstr>4.5  Checking</vt:lpstr>
      <vt:lpstr>4.5  Checking</vt:lpstr>
      <vt:lpstr>4.5  Checking</vt:lpstr>
      <vt:lpstr>4.5  Checking</vt:lpstr>
      <vt:lpstr>4.5  Checking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Reevell</dc:creator>
  <cp:lastModifiedBy>dreevell</cp:lastModifiedBy>
  <cp:revision>30</cp:revision>
  <dcterms:created xsi:type="dcterms:W3CDTF">2010-10-16T12:49:38Z</dcterms:created>
  <dcterms:modified xsi:type="dcterms:W3CDTF">2011-11-21T08:40:10Z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0x0101007C610473E005F84EA7C7A883641CAFE5</vt:lpwstr>
  </property>
</Properties>
</file>